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58"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41" d="100"/>
          <a:sy n="41" d="100"/>
        </p:scale>
        <p:origin x="804" y="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1C4FF2-602D-410D-A9CF-8A05450160F8}"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12047D2-D219-49E3-95FB-BE53B6650229}">
      <dgm:prSet/>
      <dgm:spPr/>
      <dgm:t>
        <a:bodyPr/>
        <a:lstStyle/>
        <a:p>
          <a:r>
            <a:rPr lang="fi-FI" b="0" i="0"/>
            <a:t>Tee esite monikielisen lapsen vanhemmalle, josta hänelle selviää kaikista tärkeimmät teemat, mitkä heidän tulisi ymmärtää päiväkodista. Tähän esitteeseen tärkeintä on tuoda esille sanallinen viestintä, mutta jos haluat, voit myös liittää kuvia ja tehdä esitteestä visuaalisen ja pirteän kokonaisuuden.</a:t>
          </a:r>
          <a:endParaRPr lang="en-US"/>
        </a:p>
      </dgm:t>
    </dgm:pt>
    <dgm:pt modelId="{A7F5EEDD-A8B9-4297-9AAB-112011E78E49}" type="parTrans" cxnId="{240C464D-4F12-4909-AAD0-6942068DE9CC}">
      <dgm:prSet/>
      <dgm:spPr/>
      <dgm:t>
        <a:bodyPr/>
        <a:lstStyle/>
        <a:p>
          <a:endParaRPr lang="en-US"/>
        </a:p>
      </dgm:t>
    </dgm:pt>
    <dgm:pt modelId="{5426A9D3-38D9-4686-A7C3-F51A169ED41B}" type="sibTrans" cxnId="{240C464D-4F12-4909-AAD0-6942068DE9CC}">
      <dgm:prSet/>
      <dgm:spPr/>
      <dgm:t>
        <a:bodyPr/>
        <a:lstStyle/>
        <a:p>
          <a:endParaRPr lang="en-US"/>
        </a:p>
      </dgm:t>
    </dgm:pt>
    <dgm:pt modelId="{8F2C742E-5156-4C50-A558-2E66174FCCBF}">
      <dgm:prSet/>
      <dgm:spPr/>
      <dgm:t>
        <a:bodyPr/>
        <a:lstStyle/>
        <a:p>
          <a:r>
            <a:rPr lang="fi-FI" b="0" i="0"/>
            <a:t>Korkeintaan yksi A4 on riittävä koko, jota voit hyödyntää tulevaisuudessa tarvittaessa.</a:t>
          </a:r>
          <a:endParaRPr lang="en-US"/>
        </a:p>
      </dgm:t>
    </dgm:pt>
    <dgm:pt modelId="{04FCC817-D4FE-4469-A71B-A63667B8C73F}" type="parTrans" cxnId="{6768E5F0-5A75-45E1-8A40-EEAB463A94FC}">
      <dgm:prSet/>
      <dgm:spPr/>
      <dgm:t>
        <a:bodyPr/>
        <a:lstStyle/>
        <a:p>
          <a:endParaRPr lang="en-US"/>
        </a:p>
      </dgm:t>
    </dgm:pt>
    <dgm:pt modelId="{3DEC61A6-4145-4273-8D3D-AE5D4246EA63}" type="sibTrans" cxnId="{6768E5F0-5A75-45E1-8A40-EEAB463A94FC}">
      <dgm:prSet/>
      <dgm:spPr/>
      <dgm:t>
        <a:bodyPr/>
        <a:lstStyle/>
        <a:p>
          <a:endParaRPr lang="en-US"/>
        </a:p>
      </dgm:t>
    </dgm:pt>
    <dgm:pt modelId="{64986B75-5B05-495E-9BCD-13B9E11F262F}" type="pres">
      <dgm:prSet presAssocID="{CC1C4FF2-602D-410D-A9CF-8A05450160F8}" presName="linear" presStyleCnt="0">
        <dgm:presLayoutVars>
          <dgm:animLvl val="lvl"/>
          <dgm:resizeHandles val="exact"/>
        </dgm:presLayoutVars>
      </dgm:prSet>
      <dgm:spPr/>
    </dgm:pt>
    <dgm:pt modelId="{B2DBD452-716E-454F-9999-2559FE071DEE}" type="pres">
      <dgm:prSet presAssocID="{112047D2-D219-49E3-95FB-BE53B6650229}" presName="parentText" presStyleLbl="node1" presStyleIdx="0" presStyleCnt="2">
        <dgm:presLayoutVars>
          <dgm:chMax val="0"/>
          <dgm:bulletEnabled val="1"/>
        </dgm:presLayoutVars>
      </dgm:prSet>
      <dgm:spPr/>
    </dgm:pt>
    <dgm:pt modelId="{54ECB4AD-721A-4138-8795-C7470BE4C1FA}" type="pres">
      <dgm:prSet presAssocID="{5426A9D3-38D9-4686-A7C3-F51A169ED41B}" presName="spacer" presStyleCnt="0"/>
      <dgm:spPr/>
    </dgm:pt>
    <dgm:pt modelId="{2887E752-1D85-42BA-9909-31C6D35DC5C4}" type="pres">
      <dgm:prSet presAssocID="{8F2C742E-5156-4C50-A558-2E66174FCCBF}" presName="parentText" presStyleLbl="node1" presStyleIdx="1" presStyleCnt="2">
        <dgm:presLayoutVars>
          <dgm:chMax val="0"/>
          <dgm:bulletEnabled val="1"/>
        </dgm:presLayoutVars>
      </dgm:prSet>
      <dgm:spPr/>
    </dgm:pt>
  </dgm:ptLst>
  <dgm:cxnLst>
    <dgm:cxn modelId="{240C464D-4F12-4909-AAD0-6942068DE9CC}" srcId="{CC1C4FF2-602D-410D-A9CF-8A05450160F8}" destId="{112047D2-D219-49E3-95FB-BE53B6650229}" srcOrd="0" destOrd="0" parTransId="{A7F5EEDD-A8B9-4297-9AAB-112011E78E49}" sibTransId="{5426A9D3-38D9-4686-A7C3-F51A169ED41B}"/>
    <dgm:cxn modelId="{DA4B366F-0F9F-46E8-A834-C0F6DC83CB06}" type="presOf" srcId="{8F2C742E-5156-4C50-A558-2E66174FCCBF}" destId="{2887E752-1D85-42BA-9909-31C6D35DC5C4}" srcOrd="0" destOrd="0" presId="urn:microsoft.com/office/officeart/2005/8/layout/vList2"/>
    <dgm:cxn modelId="{A5992FD9-4009-4FEF-9942-D4109FE17722}" type="presOf" srcId="{CC1C4FF2-602D-410D-A9CF-8A05450160F8}" destId="{64986B75-5B05-495E-9BCD-13B9E11F262F}" srcOrd="0" destOrd="0" presId="urn:microsoft.com/office/officeart/2005/8/layout/vList2"/>
    <dgm:cxn modelId="{AE9C47E9-C8B9-4DDD-8F3F-4E8FD44BDF56}" type="presOf" srcId="{112047D2-D219-49E3-95FB-BE53B6650229}" destId="{B2DBD452-716E-454F-9999-2559FE071DEE}" srcOrd="0" destOrd="0" presId="urn:microsoft.com/office/officeart/2005/8/layout/vList2"/>
    <dgm:cxn modelId="{6768E5F0-5A75-45E1-8A40-EEAB463A94FC}" srcId="{CC1C4FF2-602D-410D-A9CF-8A05450160F8}" destId="{8F2C742E-5156-4C50-A558-2E66174FCCBF}" srcOrd="1" destOrd="0" parTransId="{04FCC817-D4FE-4469-A71B-A63667B8C73F}" sibTransId="{3DEC61A6-4145-4273-8D3D-AE5D4246EA63}"/>
    <dgm:cxn modelId="{A2EF9FE6-614B-47AC-95C1-8E0A3AB560AF}" type="presParOf" srcId="{64986B75-5B05-495E-9BCD-13B9E11F262F}" destId="{B2DBD452-716E-454F-9999-2559FE071DEE}" srcOrd="0" destOrd="0" presId="urn:microsoft.com/office/officeart/2005/8/layout/vList2"/>
    <dgm:cxn modelId="{EEE20046-235E-482C-B26E-EB8EE278EE2A}" type="presParOf" srcId="{64986B75-5B05-495E-9BCD-13B9E11F262F}" destId="{54ECB4AD-721A-4138-8795-C7470BE4C1FA}" srcOrd="1" destOrd="0" presId="urn:microsoft.com/office/officeart/2005/8/layout/vList2"/>
    <dgm:cxn modelId="{15603121-7A3D-41BC-88EA-54401E9963DF}" type="presParOf" srcId="{64986B75-5B05-495E-9BCD-13B9E11F262F}" destId="{2887E752-1D85-42BA-9909-31C6D35DC5C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DBD452-716E-454F-9999-2559FE071DEE}">
      <dsp:nvSpPr>
        <dsp:cNvPr id="0" name=""/>
        <dsp:cNvSpPr/>
      </dsp:nvSpPr>
      <dsp:spPr>
        <a:xfrm>
          <a:off x="0" y="61005"/>
          <a:ext cx="7012370" cy="2260440"/>
        </a:xfrm>
        <a:prstGeom prst="round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fi-FI" sz="2300" b="0" i="0" kern="1200"/>
            <a:t>Tee esite monikielisen lapsen vanhemmalle, josta hänelle selviää kaikista tärkeimmät teemat, mitkä heidän tulisi ymmärtää päiväkodista. Tähän esitteeseen tärkeintä on tuoda esille sanallinen viestintä, mutta jos haluat, voit myös liittää kuvia ja tehdä esitteestä visuaalisen ja pirteän kokonaisuuden.</a:t>
          </a:r>
          <a:endParaRPr lang="en-US" sz="2300" kern="1200"/>
        </a:p>
      </dsp:txBody>
      <dsp:txXfrm>
        <a:off x="110346" y="171351"/>
        <a:ext cx="6791678" cy="2039748"/>
      </dsp:txXfrm>
    </dsp:sp>
    <dsp:sp modelId="{2887E752-1D85-42BA-9909-31C6D35DC5C4}">
      <dsp:nvSpPr>
        <dsp:cNvPr id="0" name=""/>
        <dsp:cNvSpPr/>
      </dsp:nvSpPr>
      <dsp:spPr>
        <a:xfrm>
          <a:off x="0" y="2387685"/>
          <a:ext cx="7012370" cy="2260440"/>
        </a:xfrm>
        <a:prstGeom prst="roundRect">
          <a:avLst/>
        </a:prstGeom>
        <a:gradFill rotWithShape="0">
          <a:gsLst>
            <a:gs pos="0">
              <a:schemeClr val="accent2">
                <a:hueOff val="-1433582"/>
                <a:satOff val="-34544"/>
                <a:lumOff val="-20785"/>
                <a:alphaOff val="0"/>
                <a:tint val="98000"/>
                <a:lumMod val="110000"/>
              </a:schemeClr>
            </a:gs>
            <a:gs pos="84000">
              <a:schemeClr val="accent2">
                <a:hueOff val="-1433582"/>
                <a:satOff val="-34544"/>
                <a:lumOff val="-20785"/>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fi-FI" sz="2300" b="0" i="0" kern="1200"/>
            <a:t>Korkeintaan yksi A4 on riittävä koko, jota voit hyödyntää tulevaisuudessa tarvittaessa.</a:t>
          </a:r>
          <a:endParaRPr lang="en-US" sz="2300" kern="1200"/>
        </a:p>
      </dsp:txBody>
      <dsp:txXfrm>
        <a:off x="110346" y="2498031"/>
        <a:ext cx="6791678" cy="203974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i-FI"/>
              <a:t>Muokkaa ots. perustyyl. napsautt.</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i-FI"/>
              <a:t>Muokkaa ots. perustyyl. napsautt.</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i-FI"/>
              <a:t>Muokkaa ots. perustyyl. napsautt.</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i-FI"/>
              <a:t>Muokkaa ots. perustyyl. napsautt.</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i-FI"/>
              <a:t>Muokkaa ots. perustyyl. napsautt.</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i-FI"/>
              <a:t>Muokkaa ots. perustyyl. napsautt.</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i-FI"/>
              <a:t>Muokkaa ots. perustyyl. napsautt.</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34F34AF-75E7-4149-A3CF-2E483C744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apaamisen merkitseminen muistiin paperikalenteriin">
            <a:extLst>
              <a:ext uri="{FF2B5EF4-FFF2-40B4-BE49-F238E27FC236}">
                <a16:creationId xmlns:a16="http://schemas.microsoft.com/office/drawing/2014/main" id="{45B87682-2678-4528-840F-94567C509165}"/>
              </a:ext>
            </a:extLst>
          </p:cNvPr>
          <p:cNvPicPr>
            <a:picLocks noChangeAspect="1"/>
          </p:cNvPicPr>
          <p:nvPr/>
        </p:nvPicPr>
        <p:blipFill rotWithShape="1">
          <a:blip r:embed="rId2">
            <a:grayscl/>
          </a:blip>
          <a:srcRect t="15730"/>
          <a:stretch/>
        </p:blipFill>
        <p:spPr>
          <a:xfrm>
            <a:off x="20" y="10"/>
            <a:ext cx="12191980" cy="6857990"/>
          </a:xfrm>
          <a:prstGeom prst="rect">
            <a:avLst/>
          </a:prstGeom>
        </p:spPr>
      </p:pic>
      <p:grpSp>
        <p:nvGrpSpPr>
          <p:cNvPr id="11" name="Group 10">
            <a:extLst>
              <a:ext uri="{FF2B5EF4-FFF2-40B4-BE49-F238E27FC236}">
                <a16:creationId xmlns:a16="http://schemas.microsoft.com/office/drawing/2014/main" id="{1654C7F9-AF92-42BD-A713-6B020F63B3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8" y="457200"/>
            <a:ext cx="3703320" cy="5935132"/>
            <a:chOff x="438068" y="457200"/>
            <a:chExt cx="3703320" cy="5935132"/>
          </a:xfrm>
        </p:grpSpPr>
        <p:sp>
          <p:nvSpPr>
            <p:cNvPr id="12" name="Rectangle 11">
              <a:extLst>
                <a:ext uri="{FF2B5EF4-FFF2-40B4-BE49-F238E27FC236}">
                  <a16:creationId xmlns:a16="http://schemas.microsoft.com/office/drawing/2014/main" id="{D4E3B121-1133-4B7A-BF30-80EF7C9F06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618067"/>
              <a:ext cx="3702134" cy="5774265"/>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8C0F23FC-3B0D-4C62-B729-C43F56DC11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sp>
        <p:nvSpPr>
          <p:cNvPr id="2" name="Otsikko 1">
            <a:extLst>
              <a:ext uri="{FF2B5EF4-FFF2-40B4-BE49-F238E27FC236}">
                <a16:creationId xmlns:a16="http://schemas.microsoft.com/office/drawing/2014/main" id="{647E2C88-87A8-4D0B-B132-B5B0B2E01C1D}"/>
              </a:ext>
            </a:extLst>
          </p:cNvPr>
          <p:cNvSpPr>
            <a:spLocks noGrp="1"/>
          </p:cNvSpPr>
          <p:nvPr>
            <p:ph type="ctrTitle"/>
          </p:nvPr>
        </p:nvSpPr>
        <p:spPr>
          <a:xfrm>
            <a:off x="584200" y="2142067"/>
            <a:ext cx="3412067" cy="2971801"/>
          </a:xfrm>
        </p:spPr>
        <p:txBody>
          <a:bodyPr>
            <a:normAutofit/>
          </a:bodyPr>
          <a:lstStyle/>
          <a:p>
            <a:r>
              <a:rPr lang="fi-FI">
                <a:solidFill>
                  <a:srgbClr val="FFFFFF"/>
                </a:solidFill>
              </a:rPr>
              <a:t>TEHTÄVÄ PÄIVÄKOTI ALKAA</a:t>
            </a:r>
          </a:p>
        </p:txBody>
      </p:sp>
      <p:sp>
        <p:nvSpPr>
          <p:cNvPr id="3" name="Alaotsikko 2">
            <a:extLst>
              <a:ext uri="{FF2B5EF4-FFF2-40B4-BE49-F238E27FC236}">
                <a16:creationId xmlns:a16="http://schemas.microsoft.com/office/drawing/2014/main" id="{BAF327FA-3CD2-4C80-9E2D-23156644B37D}"/>
              </a:ext>
            </a:extLst>
          </p:cNvPr>
          <p:cNvSpPr>
            <a:spLocks noGrp="1"/>
          </p:cNvSpPr>
          <p:nvPr>
            <p:ph type="subTitle" idx="1"/>
          </p:nvPr>
        </p:nvSpPr>
        <p:spPr>
          <a:xfrm>
            <a:off x="584200" y="5145513"/>
            <a:ext cx="3412067" cy="738820"/>
          </a:xfrm>
        </p:spPr>
        <p:txBody>
          <a:bodyPr>
            <a:normAutofit/>
          </a:bodyPr>
          <a:lstStyle/>
          <a:p>
            <a:endParaRPr lang="fi-FI">
              <a:solidFill>
                <a:srgbClr val="EBEBEB"/>
              </a:solidFill>
            </a:endParaRPr>
          </a:p>
        </p:txBody>
      </p:sp>
    </p:spTree>
    <p:extLst>
      <p:ext uri="{BB962C8B-B14F-4D97-AF65-F5344CB8AC3E}">
        <p14:creationId xmlns:p14="http://schemas.microsoft.com/office/powerpoint/2010/main" val="2032079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9498E165-A8F2-402F-95F2-0BD15BFBF829}"/>
              </a:ext>
            </a:extLst>
          </p:cNvPr>
          <p:cNvSpPr>
            <a:spLocks noGrp="1"/>
          </p:cNvSpPr>
          <p:nvPr>
            <p:ph type="title"/>
          </p:nvPr>
        </p:nvSpPr>
        <p:spPr>
          <a:xfrm>
            <a:off x="959157" y="1113764"/>
            <a:ext cx="3269749" cy="4624327"/>
          </a:xfrm>
        </p:spPr>
        <p:txBody>
          <a:bodyPr anchor="ctr">
            <a:normAutofit/>
          </a:bodyPr>
          <a:lstStyle/>
          <a:p>
            <a:r>
              <a:rPr lang="fi-FI" sz="3200" dirty="0">
                <a:solidFill>
                  <a:srgbClr val="FFFFFF"/>
                </a:solidFill>
              </a:rPr>
              <a:t>ESITE</a:t>
            </a:r>
          </a:p>
        </p:txBody>
      </p:sp>
      <p:sp>
        <p:nvSpPr>
          <p:cNvPr id="3" name="Sisällön paikkamerkki 2">
            <a:extLst>
              <a:ext uri="{FF2B5EF4-FFF2-40B4-BE49-F238E27FC236}">
                <a16:creationId xmlns:a16="http://schemas.microsoft.com/office/drawing/2014/main" id="{ADB6BD3B-CCFF-4E85-8BB4-B3537E597D09}"/>
              </a:ext>
            </a:extLst>
          </p:cNvPr>
          <p:cNvSpPr>
            <a:spLocks noGrp="1"/>
          </p:cNvSpPr>
          <p:nvPr>
            <p:ph idx="1"/>
          </p:nvPr>
        </p:nvSpPr>
        <p:spPr>
          <a:xfrm>
            <a:off x="5155905" y="1113764"/>
            <a:ext cx="6108179" cy="4624327"/>
          </a:xfrm>
        </p:spPr>
        <p:txBody>
          <a:bodyPr anchor="ctr">
            <a:normAutofit/>
          </a:bodyPr>
          <a:lstStyle/>
          <a:p>
            <a:r>
              <a:rPr lang="fi-FI" sz="2400" dirty="0"/>
              <a:t>Lue </a:t>
            </a:r>
            <a:r>
              <a:rPr lang="fi-FI" sz="2400" dirty="0" err="1"/>
              <a:t>pedanetin</a:t>
            </a:r>
            <a:r>
              <a:rPr lang="fi-FI" sz="2400" dirty="0"/>
              <a:t> kurssin sivulta linkit kohdasta Englanninkielinen esite ” Päiväkoti alkaa” ja ryhdy sen jälkeen tekemään alla oleva esite. Ohje esitteen tekoon dioissa.</a:t>
            </a:r>
          </a:p>
        </p:txBody>
      </p:sp>
    </p:spTree>
    <p:extLst>
      <p:ext uri="{BB962C8B-B14F-4D97-AF65-F5344CB8AC3E}">
        <p14:creationId xmlns:p14="http://schemas.microsoft.com/office/powerpoint/2010/main" val="941927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lumMod val="110000"/>
              </a:schemeClr>
            </a:gs>
            <a:gs pos="100000">
              <a:schemeClr val="bg2">
                <a:shade val="98000"/>
                <a:satMod val="110000"/>
                <a:lumMod val="86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5F28DDD-9641-43BA-944D-79B0687051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solidFill>
            <a:srgbClr val="FFFE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A31F774D-A299-4E2B-AA68-BECF1362393F}"/>
              </a:ext>
            </a:extLst>
          </p:cNvPr>
          <p:cNvSpPr>
            <a:spLocks noGrp="1"/>
          </p:cNvSpPr>
          <p:nvPr>
            <p:ph type="title"/>
          </p:nvPr>
        </p:nvSpPr>
        <p:spPr>
          <a:xfrm>
            <a:off x="746228" y="1037967"/>
            <a:ext cx="3054091" cy="4709131"/>
          </a:xfrm>
        </p:spPr>
        <p:txBody>
          <a:bodyPr anchor="ctr">
            <a:normAutofit/>
          </a:bodyPr>
          <a:lstStyle/>
          <a:p>
            <a:endParaRPr lang="fi-FI">
              <a:solidFill>
                <a:schemeClr val="accent1"/>
              </a:solidFill>
            </a:endParaRPr>
          </a:p>
        </p:txBody>
      </p:sp>
      <p:sp>
        <p:nvSpPr>
          <p:cNvPr id="11" name="Rectangle 10">
            <a:extLst>
              <a:ext uri="{FF2B5EF4-FFF2-40B4-BE49-F238E27FC236}">
                <a16:creationId xmlns:a16="http://schemas.microsoft.com/office/drawing/2014/main" id="{32AA2954-062E-4B72-A97B-0B066FB15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0CA29A6-E0B1-40CD-ADF7-7B8E932A32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14">
            <a:extLst>
              <a:ext uri="{FF2B5EF4-FFF2-40B4-BE49-F238E27FC236}">
                <a16:creationId xmlns:a16="http://schemas.microsoft.com/office/drawing/2014/main" id="{8DD5F866-AD72-475A-B6C6-54E4577D4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6">
            <a:extLst>
              <a:ext uri="{FF2B5EF4-FFF2-40B4-BE49-F238E27FC236}">
                <a16:creationId xmlns:a16="http://schemas.microsoft.com/office/drawing/2014/main" id="{C02BAD4C-6EA9-4F10-92D4-A1C8C53DAE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6851" y="723898"/>
            <a:ext cx="7498616" cy="567690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Sisällön paikkamerkki 2">
            <a:extLst>
              <a:ext uri="{FF2B5EF4-FFF2-40B4-BE49-F238E27FC236}">
                <a16:creationId xmlns:a16="http://schemas.microsoft.com/office/drawing/2014/main" id="{62DFAE42-A61D-4A6D-BBE2-BE72BC1C1FAD}"/>
              </a:ext>
            </a:extLst>
          </p:cNvPr>
          <p:cNvGraphicFramePr>
            <a:graphicFrameLocks noGrp="1"/>
          </p:cNvGraphicFramePr>
          <p:nvPr>
            <p:ph idx="1"/>
            <p:extLst>
              <p:ext uri="{D42A27DB-BD31-4B8C-83A1-F6EECF244321}">
                <p14:modId xmlns:p14="http://schemas.microsoft.com/office/powerpoint/2010/main" val="2210871127"/>
              </p:ext>
            </p:extLst>
          </p:nvPr>
        </p:nvGraphicFramePr>
        <p:xfrm>
          <a:off x="4598438" y="1037967"/>
          <a:ext cx="7012370" cy="4709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753322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07A53D-6A24-4418-8DB4-318944AFC287}"/>
              </a:ext>
            </a:extLst>
          </p:cNvPr>
          <p:cNvSpPr>
            <a:spLocks noGrp="1"/>
          </p:cNvSpPr>
          <p:nvPr>
            <p:ph type="title"/>
          </p:nvPr>
        </p:nvSpPr>
        <p:spPr/>
        <p:txBody>
          <a:bodyPr/>
          <a:lstStyle/>
          <a:p>
            <a:r>
              <a:rPr lang="fi-FI" b="0" i="0" dirty="0">
                <a:solidFill>
                  <a:srgbClr val="333333"/>
                </a:solidFill>
                <a:effectLst/>
                <a:latin typeface="Open Sans" panose="020B0606030504020204" pitchFamily="34" charset="0"/>
              </a:rPr>
              <a:t>Teemat, joita esitteen tulisi käsitellä, ovat seuraavat:</a:t>
            </a:r>
            <a:br>
              <a:rPr lang="fi-FI" b="0" i="0" dirty="0">
                <a:solidFill>
                  <a:srgbClr val="333333"/>
                </a:solidFill>
                <a:effectLst/>
                <a:latin typeface="Open Sans" panose="020B0606030504020204" pitchFamily="34" charset="0"/>
              </a:rPr>
            </a:br>
            <a:endParaRPr lang="fi-FI" dirty="0"/>
          </a:p>
        </p:txBody>
      </p:sp>
      <p:sp>
        <p:nvSpPr>
          <p:cNvPr id="3" name="Sisällön paikkamerkki 2">
            <a:extLst>
              <a:ext uri="{FF2B5EF4-FFF2-40B4-BE49-F238E27FC236}">
                <a16:creationId xmlns:a16="http://schemas.microsoft.com/office/drawing/2014/main" id="{6A8983DA-AA36-48F4-BC12-71D82EE8DFF2}"/>
              </a:ext>
            </a:extLst>
          </p:cNvPr>
          <p:cNvSpPr>
            <a:spLocks noGrp="1"/>
          </p:cNvSpPr>
          <p:nvPr>
            <p:ph idx="1"/>
          </p:nvPr>
        </p:nvSpPr>
        <p:spPr/>
        <p:txBody>
          <a:bodyPr/>
          <a:lstStyle/>
          <a:p>
            <a:pPr algn="l">
              <a:buFont typeface="Arial" panose="020B0604020202020204" pitchFamily="34" charset="0"/>
              <a:buChar char="•"/>
            </a:pPr>
            <a:r>
              <a:rPr lang="fi-FI" sz="2400" b="0" i="0" dirty="0">
                <a:solidFill>
                  <a:srgbClr val="333333"/>
                </a:solidFill>
                <a:effectLst/>
                <a:latin typeface="Open Sans" panose="020B0606030504020204" pitchFamily="34" charset="0"/>
              </a:rPr>
              <a:t>Mitä lapsi tarvitsee päiväkodissa (esim. vaihtovaatteet, ulkovaatteet, kuravaatteet, vaipat, tutti, tuttipullot, lelut)</a:t>
            </a:r>
          </a:p>
          <a:p>
            <a:pPr algn="l">
              <a:buFont typeface="Arial" panose="020B0604020202020204" pitchFamily="34" charset="0"/>
              <a:buChar char="•"/>
            </a:pPr>
            <a:r>
              <a:rPr lang="fi-FI" sz="2400" b="0" i="0" dirty="0">
                <a:solidFill>
                  <a:srgbClr val="333333"/>
                </a:solidFill>
                <a:effectLst/>
                <a:latin typeface="Open Sans" panose="020B0606030504020204" pitchFamily="34" charset="0"/>
              </a:rPr>
              <a:t>Lapsen Vasu (mikä se on, miksi sen tehdään ja milloin)</a:t>
            </a:r>
          </a:p>
          <a:p>
            <a:pPr algn="l">
              <a:buFont typeface="Arial" panose="020B0604020202020204" pitchFamily="34" charset="0"/>
              <a:buChar char="•"/>
            </a:pPr>
            <a:r>
              <a:rPr lang="fi-FI" sz="2400" b="0" i="0" dirty="0">
                <a:solidFill>
                  <a:srgbClr val="333333"/>
                </a:solidFill>
                <a:effectLst/>
                <a:latin typeface="Open Sans" panose="020B0606030504020204" pitchFamily="34" charset="0"/>
              </a:rPr>
              <a:t>Päiväkodin henkilöstö</a:t>
            </a:r>
          </a:p>
          <a:p>
            <a:pPr algn="l">
              <a:buFont typeface="Arial" panose="020B0604020202020204" pitchFamily="34" charset="0"/>
              <a:buChar char="•"/>
            </a:pPr>
            <a:r>
              <a:rPr lang="fi-FI" sz="2400" b="0" i="0" dirty="0">
                <a:solidFill>
                  <a:srgbClr val="333333"/>
                </a:solidFill>
                <a:effectLst/>
                <a:latin typeface="Open Sans" panose="020B0606030504020204" pitchFamily="34" charset="0"/>
              </a:rPr>
              <a:t>Päivärytmi</a:t>
            </a:r>
          </a:p>
          <a:p>
            <a:pPr marL="0" indent="0">
              <a:buNone/>
            </a:pPr>
            <a:endParaRPr lang="fi-FI" dirty="0"/>
          </a:p>
        </p:txBody>
      </p:sp>
    </p:spTree>
    <p:extLst>
      <p:ext uri="{BB962C8B-B14F-4D97-AF65-F5344CB8AC3E}">
        <p14:creationId xmlns:p14="http://schemas.microsoft.com/office/powerpoint/2010/main" val="834605654"/>
      </p:ext>
    </p:extLst>
  </p:cSld>
  <p:clrMapOvr>
    <a:masterClrMapping/>
  </p:clrMapOvr>
</p:sld>
</file>

<file path=ppt/theme/theme1.xml><?xml version="1.0" encoding="utf-8"?>
<a:theme xmlns:a="http://schemas.openxmlformats.org/drawingml/2006/main" name="Jaettava">
  <a:themeElements>
    <a:clrScheme name="Punainen-oranssi">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{B22656C5-66BB-46E3-9E1E-BF0A06415D2F}tf03457464</Template>
  <TotalTime>222</TotalTime>
  <Words>135</Words>
  <Application>Microsoft Office PowerPoint</Application>
  <PresentationFormat>Laajakuva</PresentationFormat>
  <Paragraphs>10</Paragraphs>
  <Slides>4</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4</vt:i4>
      </vt:variant>
    </vt:vector>
  </HeadingPairs>
  <TitlesOfParts>
    <vt:vector size="9" baseType="lpstr">
      <vt:lpstr>Arial</vt:lpstr>
      <vt:lpstr>Gill Sans MT</vt:lpstr>
      <vt:lpstr>Open Sans</vt:lpstr>
      <vt:lpstr>Wingdings 2</vt:lpstr>
      <vt:lpstr>Jaettava</vt:lpstr>
      <vt:lpstr>TEHTÄVÄ PÄIVÄKOTI ALKAA</vt:lpstr>
      <vt:lpstr>ESITE</vt:lpstr>
      <vt:lpstr>PowerPoint-esitys</vt:lpstr>
      <vt:lpstr>Teemat, joita esitteen tulisi käsitellä, ovat seuraavat: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TEHTÄVÄ VIIKKO 43</dc:title>
  <dc:creator>Hannu Pallonen</dc:creator>
  <cp:lastModifiedBy>Pirkko Palo-Pekkarinen</cp:lastModifiedBy>
  <cp:revision>6</cp:revision>
  <dcterms:created xsi:type="dcterms:W3CDTF">2021-10-25T06:54:37Z</dcterms:created>
  <dcterms:modified xsi:type="dcterms:W3CDTF">2022-09-06T07:59:27Z</dcterms:modified>
</cp:coreProperties>
</file>