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5143500" type="screen16x9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/>
    <p:restoredTop sz="94648"/>
  </p:normalViewPr>
  <p:slideViewPr>
    <p:cSldViewPr snapToGrid="0" snapToObjects="1">
      <p:cViewPr varScale="1">
        <p:scale>
          <a:sx n="156" d="100"/>
          <a:sy n="156" d="100"/>
        </p:scale>
        <p:origin x="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7af92058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27af9205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2816d23781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2816d2378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816d23781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2816d2378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2816d23781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12816d2378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816d23781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2816d2378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5266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r>
              <a:rPr lang="fi-FI" sz="3300" dirty="0"/>
              <a:t>15. Vapauden ajasta kustavilaiseen aikaan</a:t>
            </a:r>
            <a:br>
              <a:rPr lang="fi-FI" sz="3300" dirty="0"/>
            </a:br>
            <a:br>
              <a:rPr lang="fi-FI" sz="3300" dirty="0"/>
            </a:br>
            <a:r>
              <a:rPr lang="fi-FI" sz="3300" dirty="0"/>
              <a:t>Tietoisku: Poliittisen järjestelmän muutokset</a:t>
            </a:r>
            <a:endParaRPr sz="3300"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Poliittinen järjestelmä vapauden ajalla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3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114300" indent="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1) Perustuslait: hallitusmuodot 1719, 1720, valtiopäiväjärjestys 1723, kuninkaan vakuudet</a:t>
            </a:r>
            <a:endParaRPr sz="24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säätelivät valtasuhteita valtiopäivien, valtaneuvoston ja kuninkaan välillä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kuningas irtisanoutui itsevaltiudesta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Ruotsiin perustuslaillinen monarkia</a:t>
            </a:r>
            <a:endParaRPr sz="2200" dirty="0">
              <a:solidFill>
                <a:srgbClr val="3F3F3F"/>
              </a:solidFill>
            </a:endParaRPr>
          </a:p>
          <a:p>
            <a:pPr marL="321469" indent="-321469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Poliittinen järjestelmä vapauden ajalla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628650" y="1109254"/>
            <a:ext cx="7886700" cy="3081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114300" indent="0">
              <a:lnSpc>
                <a:spcPct val="100000"/>
              </a:lnSpc>
              <a:buClr>
                <a:srgbClr val="3F3F3F"/>
              </a:buClr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2) Valtiopäivät</a:t>
            </a:r>
            <a:endParaRPr sz="24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sai vallan kuninkaalta (säätyjen valta, varsinkin aatelissäädyn)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sääti lait sekä määräsi verot ja budjetin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päätti ulkopolitiikasta, sodasta ja rauhasta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kokoontui määräajoin; joka kolmas vuosi, joskus tiheämminkin </a:t>
            </a: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työskenteli pääosin valiokunnissa</a:t>
            </a: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ajautui ajoittain ulkopoliittisiin erimielisyyksiin (suhde Venäjään); varhainen puoluejärjestelmä kehittyi, kun hattu- ja myssypuolueet muotoutuivat, myöhemmin vielä hovipuolue</a:t>
            </a: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3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Poliittinen järjestelmä vapauden ajalla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628650" y="1268006"/>
            <a:ext cx="7886700" cy="2976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3) Valtaneuvosto</a:t>
            </a:r>
            <a:endParaRPr sz="24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käytti toimeenpanovaltaa ja korkeinta tuomiovaltaa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koostui aatelissäädyn jäsenistä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piti nauttia valtiopäivien luottamusta (parlamentarismi)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johti käytännössä valtakuntaa</a:t>
            </a:r>
            <a:endParaRPr sz="2200" dirty="0">
              <a:solidFill>
                <a:srgbClr val="3F3F3F"/>
              </a:solidFill>
            </a:endParaRPr>
          </a:p>
          <a:p>
            <a:pPr marL="0" indent="0">
              <a:lnSpc>
                <a:spcPct val="100000"/>
              </a:lnSpc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4) Kuningas</a:t>
            </a:r>
            <a:endParaRPr sz="24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menetti päätösvaltansa</a:t>
            </a:r>
            <a:endParaRPr sz="2200" dirty="0">
              <a:solidFill>
                <a:srgbClr val="3F3F3F"/>
              </a:solidFill>
            </a:endParaRPr>
          </a:p>
          <a:p>
            <a:pPr marL="607219" indent="-321469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käytti toimeenpanovaltaa valtaneuvoston kanssa (kaksi ääntä äänestyksissä ja ratkaiseva ääni tasatilanteessa)</a:t>
            </a:r>
            <a:endParaRPr sz="2200" dirty="0">
              <a:solidFill>
                <a:srgbClr val="3F3F3F"/>
              </a:solidFill>
            </a:endParaRPr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4</a:t>
            </a:fld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Poliittinen järjestelmä kustavilaisella ajalla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body" idx="1"/>
          </p:nvPr>
        </p:nvSpPr>
        <p:spPr>
          <a:xfrm>
            <a:off x="628649" y="1184524"/>
            <a:ext cx="8303079" cy="3439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114300" indent="0">
              <a:spcBef>
                <a:spcPts val="0"/>
              </a:spcBef>
              <a:buClr>
                <a:srgbClr val="3F3F3F"/>
              </a:buClr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1) Perustuslait: hallitusmuoto 1772, yhdistys- ja vakuuskirja 1789</a:t>
            </a:r>
            <a:endParaRPr sz="2400" dirty="0">
              <a:solidFill>
                <a:srgbClr val="3F3F3F"/>
              </a:solidFill>
            </a:endParaRPr>
          </a:p>
          <a:p>
            <a:pPr marL="114300" indent="0">
              <a:spcBef>
                <a:spcPts val="0"/>
              </a:spcBef>
              <a:buClr>
                <a:srgbClr val="3F3F3F"/>
              </a:buClr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2) Kuningas Kustaa III toteutti uskollisten joukkojen tuella vallankaappauksen vuonna 1772</a:t>
            </a:r>
            <a:endParaRPr sz="2400" dirty="0">
              <a:solidFill>
                <a:srgbClr val="3F3F3F"/>
              </a:solidFill>
            </a:endParaRPr>
          </a:p>
          <a:p>
            <a:pPr marL="628650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kuningas otti vallan säädyiltä ja valtaneuvostolta</a:t>
            </a:r>
          </a:p>
          <a:p>
            <a:pPr marL="628650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toteutettiin vallan kolmijako (ainakin periaatteessa)</a:t>
            </a:r>
          </a:p>
          <a:p>
            <a:pPr marL="971550" lvl="2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1775" dirty="0">
                <a:solidFill>
                  <a:srgbClr val="3F3F3F"/>
                </a:solidFill>
              </a:rPr>
              <a:t>toimeenpanovalta kuninkaalla ja osin valtaneuvostolla</a:t>
            </a:r>
          </a:p>
          <a:p>
            <a:pPr marL="971550" lvl="2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1775" dirty="0">
                <a:solidFill>
                  <a:srgbClr val="3F3F3F"/>
                </a:solidFill>
              </a:rPr>
              <a:t>lainsäädäntövalta valtiopäivillä ja kuninkaalla</a:t>
            </a:r>
          </a:p>
          <a:p>
            <a:pPr marL="971550" lvl="2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1775" dirty="0">
                <a:solidFill>
                  <a:srgbClr val="3F3F3F"/>
                </a:solidFill>
              </a:rPr>
              <a:t>tuomiovalta pääosin oikeuslaitoksella</a:t>
            </a:r>
          </a:p>
          <a:p>
            <a:pPr marL="628650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kuningas hoiti ulkopolitiikan, mutta hyökkäyssotaa hän ei saanut aloittaa ilman säätyjen suostumusta</a:t>
            </a:r>
          </a:p>
          <a:p>
            <a:pPr marL="628650" indent="-342900"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kuningas ei saanut myöskään korottaa veroja ilman säätyjen suostumusta</a:t>
            </a:r>
          </a:p>
          <a:p>
            <a:pPr marL="457200" lvl="1" indent="0">
              <a:spcBef>
                <a:spcPts val="0"/>
              </a:spcBef>
              <a:buClr>
                <a:srgbClr val="3F3F3F"/>
              </a:buClr>
              <a:buSzPct val="100000"/>
              <a:buNone/>
            </a:pPr>
            <a:endParaRPr lang="fi-FI" sz="2000" dirty="0">
              <a:solidFill>
                <a:srgbClr val="3F3F3F"/>
              </a:solidFill>
            </a:endParaRPr>
          </a:p>
        </p:txBody>
      </p:sp>
      <p:sp>
        <p:nvSpPr>
          <p:cNvPr id="118" name="Google Shape;118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5</a:t>
            </a:fld>
            <a:endParaRPr dirty="0"/>
          </a:p>
        </p:txBody>
      </p:sp>
      <p:sp>
        <p:nvSpPr>
          <p:cNvPr id="119" name="Google Shape;119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 dirty="0"/>
              <a:t>Forum Historia 5, Luku 15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Poliittinen järjestelmä kustavilaisella ajalla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1"/>
          </p:nvPr>
        </p:nvSpPr>
        <p:spPr>
          <a:xfrm>
            <a:off x="628650" y="1117617"/>
            <a:ext cx="7886700" cy="3177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114300" indent="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</a:pPr>
            <a:r>
              <a:rPr lang="fi-FI" sz="2400" dirty="0">
                <a:solidFill>
                  <a:srgbClr val="3F3F3F"/>
                </a:solidFill>
              </a:rPr>
              <a:t>3) Kuningas suoritti aatelittomien säätyjen avulla toisen vallankaappauksen vuonna 1789</a:t>
            </a:r>
          </a:p>
          <a:p>
            <a:pPr marL="628650" indent="-34290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lähes kaikki kuninkaan vallan rajoitukset poistettiin</a:t>
            </a:r>
          </a:p>
          <a:p>
            <a:pPr marL="628650" indent="-34290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valtiopäivien aloiteoikeus siirrettiin yksin kuninkaalle</a:t>
            </a:r>
          </a:p>
          <a:p>
            <a:pPr marL="628650" indent="-34290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kuningas sai oikeuden aloittaa hyökkäyssota</a:t>
            </a:r>
          </a:p>
          <a:p>
            <a:pPr marL="628650" indent="-34290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kuningas lakkautti valtaneuvoston</a:t>
            </a:r>
          </a:p>
          <a:p>
            <a:pPr marL="628650" indent="-342900">
              <a:lnSpc>
                <a:spcPct val="100000"/>
              </a:lnSpc>
              <a:spcBef>
                <a:spcPts val="0"/>
              </a:spcBef>
              <a:buClr>
                <a:srgbClr val="3F3F3F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200" dirty="0">
                <a:solidFill>
                  <a:srgbClr val="3F3F3F"/>
                </a:solidFill>
              </a:rPr>
              <a:t>Ruotsissa siirryttiin käytännössä itsevaltiuteen</a:t>
            </a:r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6</a:t>
            </a:fld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8488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301</Words>
  <Application>Microsoft Macintosh PowerPoint</Application>
  <PresentationFormat>On-screen Show (16:9)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15. Vapauden ajasta kustavilaiseen aikaan  Tietoisku: Poliittisen järjestelmän muutokset</vt:lpstr>
      <vt:lpstr>Poliittinen järjestelmä vapauden ajalla</vt:lpstr>
      <vt:lpstr>Poliittinen järjestelmä vapauden ajalla</vt:lpstr>
      <vt:lpstr>Poliittinen järjestelmä vapauden ajalla</vt:lpstr>
      <vt:lpstr>Poliittinen järjestelmä kustavilaisella ajalla</vt:lpstr>
      <vt:lpstr>Poliittinen järjestelmä kustavilaisella ajalla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Vapauden ajasta kustavilaiseen aikaan  Tietoisku: Poliittisen järjestelmän muutokset</dc:title>
  <cp:lastModifiedBy>Haapakangas, Sanna E</cp:lastModifiedBy>
  <cp:revision>14</cp:revision>
  <dcterms:modified xsi:type="dcterms:W3CDTF">2022-06-09T18:44:33Z</dcterms:modified>
</cp:coreProperties>
</file>