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5.9.2018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D3517-30D1-4130-AF50-128E1E8C021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182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5.9.2018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Velkasuhde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5040559"/>
          </a:xfrm>
        </p:spPr>
        <p:txBody>
          <a:bodyPr>
            <a:normAutofit/>
          </a:bodyPr>
          <a:lstStyle/>
          <a:p>
            <a:r>
              <a:rPr lang="fi-FI" sz="2000" i="1" dirty="0"/>
              <a:t>Velkasuhde</a:t>
            </a:r>
            <a:r>
              <a:rPr lang="fi-FI" sz="2000" dirty="0"/>
              <a:t> -&gt; </a:t>
            </a:r>
            <a:r>
              <a:rPr lang="fi-FI" sz="2000" i="1" dirty="0"/>
              <a:t>Velallinen</a:t>
            </a:r>
            <a:r>
              <a:rPr lang="fi-FI" sz="2000" dirty="0"/>
              <a:t> ja </a:t>
            </a:r>
            <a:r>
              <a:rPr lang="fi-FI" sz="2000" i="1" dirty="0"/>
              <a:t>velkoja </a:t>
            </a:r>
            <a:r>
              <a:rPr lang="fi-FI" sz="2000" dirty="0"/>
              <a:t>-&gt; Velan määrä= </a:t>
            </a:r>
            <a:r>
              <a:rPr lang="fi-FI" sz="2000" i="1" dirty="0"/>
              <a:t>saatava</a:t>
            </a:r>
          </a:p>
          <a:p>
            <a:r>
              <a:rPr lang="fi-FI" sz="2000" i="1" dirty="0"/>
              <a:t>Velkasopimus </a:t>
            </a:r>
            <a:r>
              <a:rPr lang="fi-FI" sz="2000" dirty="0"/>
              <a:t>vapaamuotoinen oikeustoimi -&gt; Kirjallisessa </a:t>
            </a:r>
            <a:r>
              <a:rPr lang="fi-FI" sz="2000" i="1" dirty="0"/>
              <a:t>velkakirjassa</a:t>
            </a:r>
            <a:r>
              <a:rPr lang="fi-FI" sz="2000" dirty="0"/>
              <a:t> mainittava</a:t>
            </a:r>
          </a:p>
          <a:p>
            <a:pPr lvl="1"/>
            <a:r>
              <a:rPr lang="fi-FI" sz="2000" dirty="0"/>
              <a:t>Velkojan ja velallisen nimi</a:t>
            </a:r>
          </a:p>
          <a:p>
            <a:pPr lvl="1"/>
            <a:r>
              <a:rPr lang="fi-FI" sz="2000" dirty="0"/>
              <a:t>Velan määrä</a:t>
            </a:r>
          </a:p>
          <a:p>
            <a:pPr lvl="1"/>
            <a:r>
              <a:rPr lang="fi-FI" sz="2000" dirty="0"/>
              <a:t>Maksuaikataulu ja mahdollinen </a:t>
            </a:r>
            <a:r>
              <a:rPr lang="fi-FI" sz="2000" i="1" dirty="0"/>
              <a:t>eräpäivä</a:t>
            </a:r>
          </a:p>
          <a:p>
            <a:pPr lvl="1"/>
            <a:r>
              <a:rPr lang="fi-FI" sz="2000" dirty="0"/>
              <a:t>Koron ja </a:t>
            </a:r>
            <a:r>
              <a:rPr lang="fi-FI" sz="2000" i="1" dirty="0"/>
              <a:t>viivästyskoron </a:t>
            </a:r>
            <a:r>
              <a:rPr lang="fi-FI" sz="2000" dirty="0"/>
              <a:t>(yleensä 7%) suuruus</a:t>
            </a:r>
          </a:p>
          <a:p>
            <a:pPr lvl="1"/>
            <a:endParaRPr lang="fi-FI" sz="2000" dirty="0"/>
          </a:p>
          <a:p>
            <a:r>
              <a:rPr lang="fi-FI" sz="2000" dirty="0"/>
              <a:t>Yhdessä otettu velka -&gt; </a:t>
            </a:r>
            <a:r>
              <a:rPr lang="fi-FI" sz="2000" i="1" dirty="0"/>
              <a:t>Yhteisvastuu</a:t>
            </a:r>
          </a:p>
          <a:p>
            <a:r>
              <a:rPr lang="fi-FI" sz="2000" i="1" dirty="0"/>
              <a:t>Nimelliskorko</a:t>
            </a:r>
            <a:r>
              <a:rPr lang="fi-FI" sz="2000" dirty="0"/>
              <a:t> ja </a:t>
            </a:r>
            <a:r>
              <a:rPr lang="fi-FI" sz="2000" i="1" dirty="0"/>
              <a:t>todellinen vuosikorko</a:t>
            </a:r>
          </a:p>
          <a:p>
            <a:endParaRPr lang="fi-FI" sz="2000" i="1" dirty="0"/>
          </a:p>
          <a:p>
            <a:pPr marL="118872" indent="0">
              <a:buNone/>
            </a:pPr>
            <a:r>
              <a:rPr lang="fi-FI" sz="2000" b="1" dirty="0"/>
              <a:t>Tehtävä: 1) Laadi ajatuskartta </a:t>
            </a:r>
            <a:r>
              <a:rPr lang="fi-FI" sz="2000" b="1" i="1" dirty="0"/>
              <a:t>velan vakuuksista </a:t>
            </a:r>
            <a:r>
              <a:rPr lang="fi-FI" sz="2000" b="1" dirty="0"/>
              <a:t>(s.118-120).</a:t>
            </a:r>
          </a:p>
          <a:p>
            <a:pPr marL="118872" indent="0">
              <a:buNone/>
            </a:pPr>
            <a:r>
              <a:rPr lang="fi-FI" sz="2000" b="1" dirty="0"/>
              <a:t>	    2) Selvitä seuraavat käsitteet: </a:t>
            </a:r>
            <a:r>
              <a:rPr lang="fi-FI" sz="2000" b="1" i="1" dirty="0"/>
              <a:t>kulutusluotto, vakuudeton pikaluotto / 	    joustoluotto, osamaksukauppa</a:t>
            </a:r>
          </a:p>
          <a:p>
            <a:endParaRPr lang="fi-FI" sz="2400" dirty="0"/>
          </a:p>
          <a:p>
            <a:endParaRPr lang="fi-FI" sz="2400" dirty="0"/>
          </a:p>
          <a:p>
            <a:endParaRPr lang="fi-FI" sz="2400" dirty="0"/>
          </a:p>
          <a:p>
            <a:endParaRPr lang="fi-FI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29717" y="229489"/>
            <a:ext cx="903649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4592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sz="2000" b="1" u="sng" dirty="0"/>
              <a:t>Jos velka jää maksamatta</a:t>
            </a:r>
            <a:endParaRPr lang="fi-FI" sz="2000" b="1" i="1" u="sng" dirty="0"/>
          </a:p>
          <a:p>
            <a:pPr marL="164592">
              <a:buClr>
                <a:schemeClr val="accent1">
                  <a:lumMod val="60000"/>
                  <a:lumOff val="40000"/>
                </a:schemeClr>
              </a:buClr>
            </a:pPr>
            <a:endParaRPr lang="fi-FI" sz="2000" dirty="0"/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Velka vanhenee 3-5:ssä vuodessa, jos velkoja ei muistuta velallista siitä</a:t>
            </a:r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Eräpäivän jälkeen</a:t>
            </a:r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i="1" dirty="0"/>
              <a:t>maksumuistutus</a:t>
            </a:r>
            <a:r>
              <a:rPr lang="fi-FI" sz="2000" dirty="0"/>
              <a:t> kahden viikon sisällä (summa +viivästyskorko)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(useimmiten </a:t>
            </a:r>
            <a:r>
              <a:rPr lang="fi-FI" sz="2000" i="1" dirty="0"/>
              <a:t>perintätoimiston</a:t>
            </a:r>
            <a:r>
              <a:rPr lang="fi-FI" sz="2000" dirty="0"/>
              <a:t>) perintäkirje eli </a:t>
            </a:r>
            <a:r>
              <a:rPr lang="fi-FI" sz="2000" i="1" dirty="0"/>
              <a:t>maksuvaatimus</a:t>
            </a:r>
            <a:r>
              <a:rPr lang="fi-FI" sz="2000" dirty="0"/>
              <a:t> 4 viikon kuluttua eräpäivästä ja toinen maksuvaatimus 6 viikon kuluttua eräpäivästä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i="1" dirty="0"/>
              <a:t>Haaste</a:t>
            </a:r>
            <a:r>
              <a:rPr lang="fi-FI" sz="2000" dirty="0"/>
              <a:t> käräjäoikeuteen (n. 2kk eräpäivästä) -&gt; Tuomio -&gt; </a:t>
            </a:r>
            <a:r>
              <a:rPr lang="fi-FI" sz="2000" i="1" dirty="0"/>
              <a:t>Maksuhäiriömerkintä luottotietorekisteriin </a:t>
            </a:r>
            <a:r>
              <a:rPr lang="fi-FI" sz="2000" dirty="0"/>
              <a:t>(säilyy 2-4 vuotta)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Mahdollinen saatavan </a:t>
            </a:r>
            <a:r>
              <a:rPr lang="fi-FI" sz="2000" i="1" dirty="0"/>
              <a:t>pakkoperintä ulosotolla </a:t>
            </a:r>
            <a:r>
              <a:rPr lang="fi-FI" sz="2000" dirty="0"/>
              <a:t>-&gt; Velallisen tulojen (n.1/3, huom. </a:t>
            </a:r>
            <a:r>
              <a:rPr lang="fi-FI" sz="2000" i="1" dirty="0"/>
              <a:t>suojaosuus</a:t>
            </a:r>
            <a:r>
              <a:rPr lang="fi-FI" sz="2000" dirty="0"/>
              <a:t>) ja omaisuuden </a:t>
            </a:r>
            <a:r>
              <a:rPr lang="fi-FI" sz="2000" i="1" dirty="0"/>
              <a:t>ulosmittaus</a:t>
            </a:r>
          </a:p>
          <a:p>
            <a:pPr marL="964692" lvl="1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507492" indent="-34290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</a:pPr>
            <a:endParaRPr lang="fi-FI" sz="2000" i="1" dirty="0"/>
          </a:p>
          <a:p>
            <a:pPr marL="164592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sz="2000" b="1" dirty="0"/>
              <a:t>Tehtävä: 1) Mitä ei voi ulosmitata ulosotossa?</a:t>
            </a:r>
          </a:p>
          <a:p>
            <a:pPr marL="164592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sz="2000" b="1" dirty="0"/>
              <a:t>	       2)Mitä haittoja voi seurata maksuhäiriömerkinnästä?</a:t>
            </a:r>
          </a:p>
          <a:p>
            <a:pPr marL="164592">
              <a:buClr>
                <a:schemeClr val="accent1">
                  <a:lumMod val="60000"/>
                  <a:lumOff val="40000"/>
                </a:schemeClr>
              </a:buClr>
            </a:pPr>
            <a:r>
              <a:rPr lang="fi-FI" sz="2000" b="1" dirty="0"/>
              <a:t>	       3) Mitä keinoja ylivelkaantuneella on selvitä veloistaan?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442</TotalTime>
  <Words>152</Words>
  <Application>Microsoft Office PowerPoint</Application>
  <PresentationFormat>Näytössä katseltava diaesitys (4:3)</PresentationFormat>
  <Paragraphs>34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Velkasuhde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Mikko Niemi</cp:lastModifiedBy>
  <cp:revision>60</cp:revision>
  <cp:lastPrinted>2015-09-17T10:03:32Z</cp:lastPrinted>
  <dcterms:created xsi:type="dcterms:W3CDTF">2013-07-30T12:06:37Z</dcterms:created>
  <dcterms:modified xsi:type="dcterms:W3CDTF">2018-09-05T17:37:14Z</dcterms:modified>
</cp:coreProperties>
</file>