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gv+Dw8N1jmumaz/AE2hmFTxRPE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4" d="100"/>
          <a:sy n="34" d="100"/>
        </p:scale>
        <p:origin x="78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1ca267a94_0_0:notes"/>
          <p:cNvSpPr txBox="1">
            <a:spLocks noGrp="1"/>
          </p:cNvSpPr>
          <p:nvPr>
            <p:ph type="body" idx="1"/>
          </p:nvPr>
        </p:nvSpPr>
        <p:spPr>
          <a:xfrm>
            <a:off x="679450" y="4779486"/>
            <a:ext cx="5435700" cy="3910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121ca267a94_0_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1ca267a94_0_81:notes"/>
          <p:cNvSpPr txBox="1">
            <a:spLocks noGrp="1"/>
          </p:cNvSpPr>
          <p:nvPr>
            <p:ph type="body" idx="1"/>
          </p:nvPr>
        </p:nvSpPr>
        <p:spPr>
          <a:xfrm>
            <a:off x="679450" y="4779486"/>
            <a:ext cx="5435700" cy="3910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21ca267a94_0_8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1ca267a94_0_160:notes"/>
          <p:cNvSpPr txBox="1">
            <a:spLocks noGrp="1"/>
          </p:cNvSpPr>
          <p:nvPr>
            <p:ph type="body" idx="1"/>
          </p:nvPr>
        </p:nvSpPr>
        <p:spPr>
          <a:xfrm>
            <a:off x="679450" y="4779486"/>
            <a:ext cx="5435700" cy="3910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121ca267a94_0_16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1676400" y="5766899"/>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body" idx="1"/>
          </p:nvPr>
        </p:nvSpPr>
        <p:spPr>
          <a:xfrm>
            <a:off x="1676400" y="1771745"/>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6"/>
          <p:cNvSpPr txBox="1">
            <a:spLocks noGrp="1"/>
          </p:cNvSpPr>
          <p:nvPr>
            <p:ph type="body" idx="2"/>
          </p:nvPr>
        </p:nvSpPr>
        <p:spPr>
          <a:xfrm>
            <a:off x="1676400" y="2856646"/>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6"/>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7_Image Half Full">
  <p:cSld name="17_Image Half Full">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22" name="Google Shape;22;p7"/>
          <p:cNvSpPr txBox="1">
            <a:spLocks noGrp="1"/>
          </p:cNvSpPr>
          <p:nvPr>
            <p:ph type="body" idx="1"/>
          </p:nvPr>
        </p:nvSpPr>
        <p:spPr>
          <a:xfrm>
            <a:off x="803274" y="78814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3" name="Google Shape;23;p7"/>
          <p:cNvSpPr>
            <a:spLocks noGrp="1"/>
          </p:cNvSpPr>
          <p:nvPr>
            <p:ph type="pic" idx="2"/>
          </p:nvPr>
        </p:nvSpPr>
        <p:spPr>
          <a:xfrm>
            <a:off x="803726" y="2680426"/>
            <a:ext cx="6867074" cy="4749872"/>
          </a:xfrm>
          <a:prstGeom prst="rect">
            <a:avLst/>
          </a:prstGeom>
          <a:noFill/>
          <a:ln>
            <a:noFill/>
          </a:ln>
        </p:spPr>
      </p:sp>
      <p:sp>
        <p:nvSpPr>
          <p:cNvPr id="24" name="Google Shape;24;p7"/>
          <p:cNvSpPr txBox="1">
            <a:spLocks noGrp="1"/>
          </p:cNvSpPr>
          <p:nvPr>
            <p:ph type="body" idx="3"/>
          </p:nvPr>
        </p:nvSpPr>
        <p:spPr>
          <a:xfrm>
            <a:off x="87788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5" name="Google Shape;25;p7"/>
          <p:cNvSpPr>
            <a:spLocks noGrp="1"/>
          </p:cNvSpPr>
          <p:nvPr>
            <p:ph type="pic" idx="4"/>
          </p:nvPr>
        </p:nvSpPr>
        <p:spPr>
          <a:xfrm>
            <a:off x="8779326" y="2705826"/>
            <a:ext cx="6867074" cy="4749872"/>
          </a:xfrm>
          <a:prstGeom prst="rect">
            <a:avLst/>
          </a:prstGeom>
          <a:noFill/>
          <a:ln>
            <a:noFill/>
          </a:ln>
        </p:spPr>
      </p:sp>
      <p:sp>
        <p:nvSpPr>
          <p:cNvPr id="26" name="Google Shape;26;p7"/>
          <p:cNvSpPr txBox="1">
            <a:spLocks noGrp="1"/>
          </p:cNvSpPr>
          <p:nvPr>
            <p:ph type="body" idx="5"/>
          </p:nvPr>
        </p:nvSpPr>
        <p:spPr>
          <a:xfrm>
            <a:off x="167544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7" name="Google Shape;27;p7"/>
          <p:cNvSpPr>
            <a:spLocks noGrp="1"/>
          </p:cNvSpPr>
          <p:nvPr>
            <p:ph type="pic" idx="6"/>
          </p:nvPr>
        </p:nvSpPr>
        <p:spPr>
          <a:xfrm>
            <a:off x="16754926" y="2705826"/>
            <a:ext cx="6867074" cy="4749872"/>
          </a:xfrm>
          <a:prstGeom prst="rect">
            <a:avLst/>
          </a:prstGeom>
          <a:noFill/>
          <a:ln>
            <a:noFill/>
          </a:ln>
        </p:spPr>
      </p:sp>
      <p:sp>
        <p:nvSpPr>
          <p:cNvPr id="28" name="Google Shape;28;p7"/>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29" name="Google Shape;29;p7"/>
          <p:cNvSpPr txBox="1">
            <a:spLocks noGrp="1"/>
          </p:cNvSpPr>
          <p:nvPr>
            <p:ph type="ftr" idx="11"/>
          </p:nvPr>
        </p:nvSpPr>
        <p:spPr>
          <a:xfrm>
            <a:off x="832756" y="12293264"/>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1676400" y="3730513"/>
            <a:ext cx="21031200"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3" name="Google Shape;33;p8"/>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34" name="Google Shape;34;p8"/>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5"/>
        <p:cNvGrpSpPr/>
        <p:nvPr/>
      </p:nvGrpSpPr>
      <p:grpSpPr>
        <a:xfrm>
          <a:off x="0" y="0"/>
          <a:ext cx="0" cy="0"/>
          <a:chOff x="0" y="0"/>
          <a:chExt cx="0" cy="0"/>
        </a:xfrm>
      </p:grpSpPr>
      <p:sp>
        <p:nvSpPr>
          <p:cNvPr id="36" name="Google Shape;36;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37" name="Google Shape;37;p9"/>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8" name="Google Shape;38;p9"/>
          <p:cNvSpPr>
            <a:spLocks noGrp="1"/>
          </p:cNvSpPr>
          <p:nvPr>
            <p:ph type="pic" idx="2"/>
          </p:nvPr>
        </p:nvSpPr>
        <p:spPr>
          <a:xfrm>
            <a:off x="13460186" y="0"/>
            <a:ext cx="10923814" cy="13716000"/>
          </a:xfrm>
          <a:prstGeom prst="rect">
            <a:avLst/>
          </a:prstGeom>
          <a:noFill/>
          <a:ln>
            <a:noFill/>
          </a:ln>
        </p:spPr>
      </p:sp>
      <p:sp>
        <p:nvSpPr>
          <p:cNvPr id="39" name="Google Shape;39;p9"/>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0" name="Google Shape;40;p9"/>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649187" y="730250"/>
            <a:ext cx="21463874"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45" name="Google Shape;45;p10"/>
          <p:cNvSpPr/>
          <p:nvPr/>
        </p:nvSpPr>
        <p:spPr>
          <a:xfrm>
            <a:off x="8404703" y="4080086"/>
            <a:ext cx="3941487" cy="6966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46" name="Google Shape;46;p10"/>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7" name="Google Shape;47;p10"/>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8" name="Google Shape;48;p10"/>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9" name="Google Shape;49;p10"/>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50"/>
        <p:cNvGrpSpPr/>
        <p:nvPr/>
      </p:nvGrpSpPr>
      <p:grpSpPr>
        <a:xfrm>
          <a:off x="0" y="0"/>
          <a:ext cx="0" cy="0"/>
          <a:chOff x="0" y="0"/>
          <a:chExt cx="0" cy="0"/>
        </a:xfrm>
      </p:grpSpPr>
      <p:sp>
        <p:nvSpPr>
          <p:cNvPr id="51" name="Google Shape;51;p11"/>
          <p:cNvSpPr>
            <a:spLocks noGrp="1"/>
          </p:cNvSpPr>
          <p:nvPr>
            <p:ph type="pic" idx="2"/>
          </p:nvPr>
        </p:nvSpPr>
        <p:spPr>
          <a:xfrm>
            <a:off x="1" y="0"/>
            <a:ext cx="10923814" cy="13716000"/>
          </a:xfrm>
          <a:prstGeom prst="rect">
            <a:avLst/>
          </a:prstGeom>
          <a:noFill/>
          <a:ln>
            <a:noFill/>
          </a:ln>
        </p:spPr>
      </p:sp>
      <p:sp>
        <p:nvSpPr>
          <p:cNvPr id="52" name="Google Shape;52;p11"/>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54" name="Google Shape;54;p11"/>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5" name="Google Shape;55;p11"/>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1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2"/>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12"/>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12"/>
          <p:cNvSpPr>
            <a:spLocks noGrp="1"/>
          </p:cNvSpPr>
          <p:nvPr>
            <p:ph type="pic" idx="2"/>
          </p:nvPr>
        </p:nvSpPr>
        <p:spPr>
          <a:xfrm>
            <a:off x="827319" y="2680426"/>
            <a:ext cx="5231176" cy="4749872"/>
          </a:xfrm>
          <a:prstGeom prst="rect">
            <a:avLst/>
          </a:prstGeom>
          <a:noFill/>
          <a:ln>
            <a:noFill/>
          </a:ln>
        </p:spPr>
      </p:sp>
      <p:sp>
        <p:nvSpPr>
          <p:cNvPr id="62" name="Google Shape;62;p12"/>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12"/>
          <p:cNvSpPr>
            <a:spLocks noGrp="1"/>
          </p:cNvSpPr>
          <p:nvPr>
            <p:ph type="pic" idx="4"/>
          </p:nvPr>
        </p:nvSpPr>
        <p:spPr>
          <a:xfrm>
            <a:off x="6652493" y="2680426"/>
            <a:ext cx="5231176" cy="4749872"/>
          </a:xfrm>
          <a:prstGeom prst="rect">
            <a:avLst/>
          </a:prstGeom>
          <a:noFill/>
          <a:ln>
            <a:noFill/>
          </a:ln>
        </p:spPr>
      </p:sp>
      <p:sp>
        <p:nvSpPr>
          <p:cNvPr id="64" name="Google Shape;64;p12"/>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12"/>
          <p:cNvSpPr>
            <a:spLocks noGrp="1"/>
          </p:cNvSpPr>
          <p:nvPr>
            <p:ph type="pic" idx="6"/>
          </p:nvPr>
        </p:nvSpPr>
        <p:spPr>
          <a:xfrm>
            <a:off x="12512179" y="2680426"/>
            <a:ext cx="5231176" cy="4749872"/>
          </a:xfrm>
          <a:prstGeom prst="rect">
            <a:avLst/>
          </a:prstGeom>
          <a:noFill/>
          <a:ln>
            <a:noFill/>
          </a:ln>
        </p:spPr>
      </p:sp>
      <p:sp>
        <p:nvSpPr>
          <p:cNvPr id="66" name="Google Shape;66;p12"/>
          <p:cNvSpPr txBox="1">
            <a:spLocks noGrp="1"/>
          </p:cNvSpPr>
          <p:nvPr>
            <p:ph type="body" idx="7"/>
          </p:nvPr>
        </p:nvSpPr>
        <p:spPr>
          <a:xfrm>
            <a:off x="1839037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12"/>
          <p:cNvSpPr>
            <a:spLocks noGrp="1"/>
          </p:cNvSpPr>
          <p:nvPr>
            <p:ph type="pic" idx="8"/>
          </p:nvPr>
        </p:nvSpPr>
        <p:spPr>
          <a:xfrm>
            <a:off x="18390823" y="2680426"/>
            <a:ext cx="5231176" cy="4749872"/>
          </a:xfrm>
          <a:prstGeom prst="rect">
            <a:avLst/>
          </a:prstGeom>
          <a:noFill/>
          <a:ln>
            <a:noFill/>
          </a:ln>
        </p:spPr>
      </p:sp>
      <p:sp>
        <p:nvSpPr>
          <p:cNvPr id="68" name="Google Shape;68;p12"/>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12"/>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3"/>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13"/>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13"/>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13"/>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13"/>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13"/>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13"/>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13"/>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13"/>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1676400" y="3651250"/>
            <a:ext cx="21031200"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youtube.com/channel/UCDNUipMo-9ngVXgVkVZzYRw" TargetMode="External"/><Relationship Id="rId4" Type="http://schemas.openxmlformats.org/officeDocument/2006/relationships/hyperlink" Target="https://www.rovop.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yle.triplet.io/uutiset/yojunamatkustus-on-kovassa-nosteessa-euroopassa-uusin-reitti-yhdistaa-berliinin-ja-pariisi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cities/2018/jun/25/tourists-go-home-refugees-welcome-why-barcelona-chose-migrants-over-visitors"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https://www.mtvuutiset.fi/artikkeli/barcelona-kieltaa-asuntojen-vuokraamisen-turisteille/8962244#gs.cydhoy" TargetMode="External"/><Relationship Id="rId5" Type="http://schemas.openxmlformats.org/officeDocument/2006/relationships/hyperlink" Target="https://time.com/6072062/barcelona-tourism-residents-covi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3EBB"/>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225973" y="154375"/>
            <a:ext cx="19573586" cy="13571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9600"/>
              <a:buFont typeface="Calibri"/>
              <a:buNone/>
            </a:pPr>
            <a:r>
              <a:rPr lang="fi-FI" dirty="0"/>
              <a:t>14. Liikenneverkot ja matkailu</a:t>
            </a:r>
            <a:endParaRPr dirty="0"/>
          </a:p>
        </p:txBody>
      </p:sp>
      <p:pic>
        <p:nvPicPr>
          <p:cNvPr id="1026" name="Picture 2">
            <a:extLst>
              <a:ext uri="{FF2B5EF4-FFF2-40B4-BE49-F238E27FC236}">
                <a16:creationId xmlns:a16="http://schemas.microsoft.com/office/drawing/2014/main" id="{1A9B4F5E-098D-98EB-FD9E-B70DDBB6B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14550"/>
            <a:ext cx="19050000" cy="116014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82E8960E-8EC0-0AB6-EC96-F24661E0273D}"/>
              </a:ext>
            </a:extLst>
          </p:cNvPr>
          <p:cNvSpPr txBox="1"/>
          <p:nvPr/>
        </p:nvSpPr>
        <p:spPr>
          <a:xfrm>
            <a:off x="785810" y="2104666"/>
            <a:ext cx="13732623" cy="3046988"/>
          </a:xfrm>
          <a:prstGeom prst="rect">
            <a:avLst/>
          </a:prstGeom>
          <a:noFill/>
        </p:spPr>
        <p:txBody>
          <a:bodyPr wrap="square">
            <a:spAutoFit/>
          </a:bodyPr>
          <a:lstStyle/>
          <a:p>
            <a:r>
              <a:rPr lang="fi-FI" sz="3200" b="1" i="0" u="none" strike="noStrike" dirty="0">
                <a:solidFill>
                  <a:schemeClr val="bg1"/>
                </a:solidFill>
                <a:effectLst/>
                <a:latin typeface="Source Sans Pro" panose="020B0503030403020204" pitchFamily="34" charset="0"/>
              </a:rPr>
              <a:t>14.4 </a:t>
            </a:r>
            <a:r>
              <a:rPr lang="fi-FI" sz="3200" b="0" i="0" dirty="0">
                <a:solidFill>
                  <a:schemeClr val="bg1"/>
                </a:solidFill>
                <a:effectLst/>
                <a:latin typeface="Source Sans Pro" panose="020B0503030403020204" pitchFamily="34" charset="0"/>
              </a:rPr>
              <a:t>Sähkötoimisten lentokoneiden akut ovat toistaiseksi samankaltaisia kuin nykyisissä sähköautoissa. Tulevaisuuden kehitystavoitteena on suurempi akkukapasiteetti mutta pienempi paino. Nykyisellä kapasiteetilla sähkötoimiset lentokoneet lentävät noin 400 km matkan ja kuljettavat 20 matkustajaa. Airbusin tavoitteena on saada kuvassa näkyvä </a:t>
            </a:r>
            <a:r>
              <a:rPr lang="fi-FI" sz="3200" b="0" i="0" dirty="0" err="1">
                <a:solidFill>
                  <a:schemeClr val="bg1"/>
                </a:solidFill>
                <a:effectLst/>
                <a:latin typeface="Source Sans Pro" panose="020B0503030403020204" pitchFamily="34" charset="0"/>
              </a:rPr>
              <a:t>ZEROe</a:t>
            </a:r>
            <a:r>
              <a:rPr lang="fi-FI" sz="3200" b="0" i="0" dirty="0">
                <a:solidFill>
                  <a:schemeClr val="bg1"/>
                </a:solidFill>
                <a:effectLst/>
                <a:latin typeface="Source Sans Pro" panose="020B0503030403020204" pitchFamily="34" charset="0"/>
              </a:rPr>
              <a:t> -ilmastopäästötön lentokone kaupalliseen käyttöön vuonna 2035.</a:t>
            </a:r>
            <a:endParaRPr lang="fi-FI" sz="3200" dirty="0">
              <a:solidFill>
                <a:schemeClr val="bg1"/>
              </a:solidFill>
            </a:endParaRPr>
          </a:p>
        </p:txBody>
      </p:sp>
      <p:pic>
        <p:nvPicPr>
          <p:cNvPr id="1028" name="Picture 4">
            <a:extLst>
              <a:ext uri="{FF2B5EF4-FFF2-40B4-BE49-F238E27FC236}">
                <a16:creationId xmlns:a16="http://schemas.microsoft.com/office/drawing/2014/main" id="{7314FFC9-B9E0-C037-421F-4767E7772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2648"/>
            <a:ext cx="8032341" cy="5469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alpha val="9000"/>
          </a:schemeClr>
        </a:solidFill>
        <a:effectLst/>
      </p:bgPr>
    </p:bg>
    <p:spTree>
      <p:nvGrpSpPr>
        <p:cNvPr id="1" name="Shape 91"/>
        <p:cNvGrpSpPr/>
        <p:nvPr/>
      </p:nvGrpSpPr>
      <p:grpSpPr>
        <a:xfrm>
          <a:off x="0" y="0"/>
          <a:ext cx="0" cy="0"/>
          <a:chOff x="0" y="0"/>
          <a:chExt cx="0" cy="0"/>
        </a:xfrm>
      </p:grpSpPr>
      <p:sp>
        <p:nvSpPr>
          <p:cNvPr id="92" name="Google Shape;92;g121ca267a94_0_0"/>
          <p:cNvSpPr txBox="1">
            <a:spLocks noGrp="1"/>
          </p:cNvSpPr>
          <p:nvPr>
            <p:ph type="body" idx="1"/>
          </p:nvPr>
        </p:nvSpPr>
        <p:spPr>
          <a:xfrm>
            <a:off x="0" y="1331528"/>
            <a:ext cx="13460186" cy="9000751"/>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Liikenteellä tarkoitetaan</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ihmisten</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tuotteiden</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tiedon </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siirtymistä liikenneverkkojen avulla</a:t>
            </a:r>
            <a:endParaRPr sz="3000"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Liikenteen muotoja ovat </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tie</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lento</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raide</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laiva</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tavara (myös putki)</a:t>
            </a:r>
            <a:endParaRPr sz="3000"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Liikenneverkkojen tehtävä on parantaa </a:t>
            </a:r>
            <a:r>
              <a:rPr lang="fi-FI" sz="3000" b="1" dirty="0">
                <a:solidFill>
                  <a:srgbClr val="FF9933"/>
                </a:solidFill>
              </a:rPr>
              <a:t>saavutettavuutta</a:t>
            </a:r>
            <a:endParaRPr sz="3000" b="1"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Saavutettavuutta mitataan</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aikana</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rahana</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polttoaineena</a:t>
            </a:r>
            <a:endParaRPr sz="3000"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Saavutettavuus voi tarkoittaa myös </a:t>
            </a:r>
            <a:r>
              <a:rPr lang="fi-FI" sz="3000" i="1" dirty="0">
                <a:solidFill>
                  <a:srgbClr val="FF9933"/>
                </a:solidFill>
              </a:rPr>
              <a:t>esteettömyyttä.</a:t>
            </a:r>
            <a:r>
              <a:rPr lang="fi-FI" sz="3000" dirty="0">
                <a:solidFill>
                  <a:srgbClr val="FF9933"/>
                </a:solidFill>
              </a:rPr>
              <a:t> Silloin tarkastellaan palvelujen saavutettavuutta niitä käyttävien henkilöiden fyysisistä rajoitteista huolimatta.</a:t>
            </a:r>
            <a:endParaRPr sz="3000" dirty="0">
              <a:solidFill>
                <a:srgbClr val="FF9933"/>
              </a:solidFill>
            </a:endParaRPr>
          </a:p>
        </p:txBody>
      </p:sp>
      <p:pic>
        <p:nvPicPr>
          <p:cNvPr id="93" name="Google Shape;93;g121ca267a94_0_0"/>
          <p:cNvPicPr preferRelativeResize="0">
            <a:picLocks noGrp="1"/>
          </p:cNvPicPr>
          <p:nvPr>
            <p:ph type="pic" idx="2"/>
          </p:nvPr>
        </p:nvPicPr>
        <p:blipFill rotWithShape="1">
          <a:blip r:embed="rId3">
            <a:alphaModFix/>
          </a:blip>
          <a:srcRect l="26241" r="26236"/>
          <a:stretch/>
        </p:blipFill>
        <p:spPr>
          <a:xfrm>
            <a:off x="13460186" y="0"/>
            <a:ext cx="10923899" cy="13716000"/>
          </a:xfrm>
          <a:prstGeom prst="rect">
            <a:avLst/>
          </a:prstGeom>
          <a:noFill/>
          <a:ln>
            <a:noFill/>
          </a:ln>
        </p:spPr>
      </p:pic>
      <p:sp>
        <p:nvSpPr>
          <p:cNvPr id="94" name="Google Shape;94;g121ca267a94_0_0"/>
          <p:cNvSpPr txBox="1">
            <a:spLocks noGrp="1"/>
          </p:cNvSpPr>
          <p:nvPr>
            <p:ph type="sldNum" idx="12"/>
          </p:nvPr>
        </p:nvSpPr>
        <p:spPr>
          <a:xfrm>
            <a:off x="17624213" y="12330967"/>
            <a:ext cx="5486400" cy="730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2</a:t>
            </a:fld>
            <a:endParaRPr/>
          </a:p>
        </p:txBody>
      </p:sp>
      <p:sp>
        <p:nvSpPr>
          <p:cNvPr id="96" name="Google Shape;96;g121ca267a94_0_0"/>
          <p:cNvSpPr txBox="1">
            <a:spLocks noGrp="1"/>
          </p:cNvSpPr>
          <p:nvPr>
            <p:ph type="title"/>
          </p:nvPr>
        </p:nvSpPr>
        <p:spPr>
          <a:xfrm>
            <a:off x="0" y="0"/>
            <a:ext cx="13460186" cy="14308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ct val="100000"/>
              <a:buFont typeface="Calibri"/>
              <a:buNone/>
            </a:pPr>
            <a:r>
              <a:rPr lang="fi-FI" dirty="0">
                <a:solidFill>
                  <a:srgbClr val="FF9933"/>
                </a:solidFill>
              </a:rPr>
              <a:t>Liikenne ja saavutettavuus</a:t>
            </a:r>
            <a:endParaRPr dirty="0">
              <a:solidFill>
                <a:srgbClr val="FF9933"/>
              </a:solidFill>
            </a:endParaRPr>
          </a:p>
        </p:txBody>
      </p:sp>
      <p:sp>
        <p:nvSpPr>
          <p:cNvPr id="3" name="Tekstiruutu 2">
            <a:extLst>
              <a:ext uri="{FF2B5EF4-FFF2-40B4-BE49-F238E27FC236}">
                <a16:creationId xmlns:a16="http://schemas.microsoft.com/office/drawing/2014/main" id="{77C1F2C1-3516-4695-356E-BF761C0F64D8}"/>
              </a:ext>
            </a:extLst>
          </p:cNvPr>
          <p:cNvSpPr txBox="1"/>
          <p:nvPr/>
        </p:nvSpPr>
        <p:spPr>
          <a:xfrm>
            <a:off x="741140" y="10189672"/>
            <a:ext cx="12251092" cy="2677656"/>
          </a:xfrm>
          <a:prstGeom prst="rect">
            <a:avLst/>
          </a:prstGeom>
          <a:noFill/>
        </p:spPr>
        <p:txBody>
          <a:bodyPr wrap="square">
            <a:spAutoFit/>
          </a:bodyPr>
          <a:lstStyle/>
          <a:p>
            <a:r>
              <a:rPr lang="fi-FI" sz="2800" b="1" i="0" u="none" strike="noStrike" dirty="0">
                <a:solidFill>
                  <a:srgbClr val="8E7BD3"/>
                </a:solidFill>
                <a:effectLst/>
                <a:latin typeface="Source Sans Pro" panose="020B0503030403020204" pitchFamily="34" charset="0"/>
              </a:rPr>
              <a:t>14.1</a:t>
            </a:r>
            <a:r>
              <a:rPr lang="fi-FI" sz="2800" b="0" i="0" dirty="0">
                <a:solidFill>
                  <a:srgbClr val="212121"/>
                </a:solidFill>
                <a:effectLst/>
                <a:latin typeface="Source Sans Pro" panose="020B0503030403020204" pitchFamily="34" charset="0"/>
              </a:rPr>
              <a:t> Suurkaupunkien metroliikenne toimii yhteistyössä muiden liikennemuotojen kanssa. Lontoon metro avattiin 1860-luvulla yhdistämään Lontoon rautatieasemia. Myöhemmin verkosto levisi kattamaan koko Suur-Lontoon. Vuonna 2021 Lontoon metro oli raidepituudeltaan maailman seitsemänneksi pisin metrojärjestelmä: sen kokonaispituus oli 402 km, josta 45 % kulkee maan alla. </a:t>
            </a:r>
            <a:endParaRPr lang="fi-FI" sz="2800" dirty="0"/>
          </a:p>
        </p:txBody>
      </p:sp>
      <p:sp>
        <p:nvSpPr>
          <p:cNvPr id="5" name="Tekstiruutu 4">
            <a:extLst>
              <a:ext uri="{FF2B5EF4-FFF2-40B4-BE49-F238E27FC236}">
                <a16:creationId xmlns:a16="http://schemas.microsoft.com/office/drawing/2014/main" id="{8F63FAD6-060C-C23B-3C4F-DB3BE02E70AC}"/>
              </a:ext>
            </a:extLst>
          </p:cNvPr>
          <p:cNvSpPr txBox="1"/>
          <p:nvPr/>
        </p:nvSpPr>
        <p:spPr>
          <a:xfrm>
            <a:off x="5373121" y="4234038"/>
            <a:ext cx="7484463" cy="1631216"/>
          </a:xfrm>
          <a:prstGeom prst="rect">
            <a:avLst/>
          </a:prstGeom>
          <a:noFill/>
        </p:spPr>
        <p:txBody>
          <a:bodyPr wrap="square">
            <a:spAutoFit/>
          </a:bodyPr>
          <a:lstStyle/>
          <a:p>
            <a:r>
              <a:rPr lang="fi-FI" sz="2000" dirty="0">
                <a:hlinkClick r:id="rId4"/>
              </a:rPr>
              <a:t>https://www.rovop.fi/</a:t>
            </a:r>
            <a:endParaRPr lang="fi-FI" sz="2000" dirty="0"/>
          </a:p>
          <a:p>
            <a:endParaRPr lang="fi-FI" sz="2000" dirty="0"/>
          </a:p>
          <a:p>
            <a:r>
              <a:rPr lang="fi-FI" sz="2000" dirty="0">
                <a:hlinkClick r:id="rId5"/>
              </a:rPr>
              <a:t>https://www.youtube.com/channel/UCDNUipMo-9ngVXgVkVZzYRw</a:t>
            </a:r>
            <a:endParaRPr lang="fi-FI" sz="2000" dirty="0"/>
          </a:p>
          <a:p>
            <a:endParaRPr lang="fi-FI"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21ca267a94_0_81"/>
          <p:cNvSpPr txBox="1">
            <a:spLocks noGrp="1"/>
          </p:cNvSpPr>
          <p:nvPr>
            <p:ph type="title"/>
          </p:nvPr>
        </p:nvSpPr>
        <p:spPr>
          <a:xfrm>
            <a:off x="1359159" y="-16148"/>
            <a:ext cx="19429445" cy="117377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5757"/>
              </a:buClr>
              <a:buSzPts val="8800"/>
              <a:buFont typeface="Calibri"/>
              <a:buNone/>
            </a:pPr>
            <a:r>
              <a:rPr lang="fi-FI" dirty="0"/>
              <a:t>Liikenneverkkojen suunnittelu ja kehitys</a:t>
            </a:r>
            <a:endParaRPr dirty="0"/>
          </a:p>
        </p:txBody>
      </p:sp>
      <p:sp>
        <p:nvSpPr>
          <p:cNvPr id="102" name="Google Shape;102;g121ca267a94_0_81"/>
          <p:cNvSpPr txBox="1">
            <a:spLocks noGrp="1"/>
          </p:cNvSpPr>
          <p:nvPr>
            <p:ph type="sldNum" idx="12"/>
          </p:nvPr>
        </p:nvSpPr>
        <p:spPr>
          <a:xfrm>
            <a:off x="17221200" y="12330967"/>
            <a:ext cx="5486400" cy="730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3</a:t>
            </a:fld>
            <a:endParaRPr/>
          </a:p>
        </p:txBody>
      </p:sp>
      <p:pic>
        <p:nvPicPr>
          <p:cNvPr id="104" name="Google Shape;104;g121ca267a94_0_81"/>
          <p:cNvPicPr preferRelativeResize="0"/>
          <p:nvPr/>
        </p:nvPicPr>
        <p:blipFill>
          <a:blip r:embed="rId3">
            <a:alphaModFix/>
          </a:blip>
          <a:stretch>
            <a:fillRect/>
          </a:stretch>
        </p:blipFill>
        <p:spPr>
          <a:xfrm>
            <a:off x="2796183" y="3533749"/>
            <a:ext cx="18791633" cy="10182251"/>
          </a:xfrm>
          <a:prstGeom prst="rect">
            <a:avLst/>
          </a:prstGeom>
          <a:noFill/>
          <a:ln>
            <a:noFill/>
          </a:ln>
        </p:spPr>
      </p:pic>
      <p:sp>
        <p:nvSpPr>
          <p:cNvPr id="3" name="Tekstiruutu 2">
            <a:extLst>
              <a:ext uri="{FF2B5EF4-FFF2-40B4-BE49-F238E27FC236}">
                <a16:creationId xmlns:a16="http://schemas.microsoft.com/office/drawing/2014/main" id="{5E725369-39E6-5010-2B1F-785DD3E3E69A}"/>
              </a:ext>
            </a:extLst>
          </p:cNvPr>
          <p:cNvSpPr txBox="1"/>
          <p:nvPr/>
        </p:nvSpPr>
        <p:spPr>
          <a:xfrm>
            <a:off x="0" y="1402747"/>
            <a:ext cx="12195110" cy="1938992"/>
          </a:xfrm>
          <a:prstGeom prst="rect">
            <a:avLst/>
          </a:prstGeom>
          <a:noFill/>
        </p:spPr>
        <p:txBody>
          <a:bodyPr wrap="square">
            <a:spAutoFit/>
          </a:bodyPr>
          <a:lstStyle/>
          <a:p>
            <a:r>
              <a:rPr lang="fi-FI" sz="2400" b="1" i="0" u="none" strike="noStrike" dirty="0">
                <a:solidFill>
                  <a:srgbClr val="8E7BD3"/>
                </a:solidFill>
                <a:effectLst/>
                <a:latin typeface="Source Sans Pro" panose="020B0503030403020204" pitchFamily="34" charset="0"/>
              </a:rPr>
              <a:t>14.2 </a:t>
            </a:r>
            <a:r>
              <a:rPr lang="fi-FI" sz="2400" b="0" i="0" dirty="0">
                <a:solidFill>
                  <a:srgbClr val="212121"/>
                </a:solidFill>
                <a:effectLst/>
                <a:latin typeface="Source Sans Pro" panose="020B0503030403020204" pitchFamily="34" charset="0"/>
              </a:rPr>
              <a:t>Liikenneverkot Afrikassa ovat noudattaneet siirtomaa-ajalla syntynyttä kehityskaavaa. Rannikolla oli alkujaan asutusta, mutta kylien välillä ei juuri ollut liikenneverkkoja. Valloittajat perustivat tukikohtansa rannikolle ja siirtyivät sisämaahan etsimään luonnonvaroja, joiden kuljetusta varten rakennettiin raideyhteys. Samalla sisämaahan muodostui asutuskeskuksia, joiden välille kehittyi lopulta poikittaista liikennettä.</a:t>
            </a:r>
            <a:endParaRPr lang="fi-FI" sz="2400" dirty="0"/>
          </a:p>
        </p:txBody>
      </p:sp>
      <p:sp>
        <p:nvSpPr>
          <p:cNvPr id="5" name="Tekstiruutu 4">
            <a:extLst>
              <a:ext uri="{FF2B5EF4-FFF2-40B4-BE49-F238E27FC236}">
                <a16:creationId xmlns:a16="http://schemas.microsoft.com/office/drawing/2014/main" id="{6A3AC600-3018-6801-FE02-405D6A8CE46F}"/>
              </a:ext>
            </a:extLst>
          </p:cNvPr>
          <p:cNvSpPr txBox="1"/>
          <p:nvPr/>
        </p:nvSpPr>
        <p:spPr>
          <a:xfrm>
            <a:off x="13361437" y="1160775"/>
            <a:ext cx="10518710" cy="2369880"/>
          </a:xfrm>
          <a:prstGeom prst="rect">
            <a:avLst/>
          </a:prstGeom>
          <a:noFill/>
        </p:spPr>
        <p:txBody>
          <a:bodyPr wrap="square">
            <a:spAutoFit/>
          </a:bodyPr>
          <a:lstStyle/>
          <a:p>
            <a:pPr algn="l"/>
            <a:r>
              <a:rPr lang="fi-FI" sz="2000" b="1" i="0" u="none" strike="noStrike" dirty="0">
                <a:solidFill>
                  <a:srgbClr val="8E7BD3"/>
                </a:solidFill>
                <a:effectLst/>
                <a:latin typeface="Source Sans Pro" panose="020B0503030403020204" pitchFamily="34" charset="0"/>
              </a:rPr>
              <a:t>14.3 </a:t>
            </a:r>
            <a:r>
              <a:rPr lang="fi-FI" sz="2000" b="0" i="0" u="none" strike="noStrike" dirty="0">
                <a:solidFill>
                  <a:srgbClr val="212121"/>
                </a:solidFill>
                <a:effectLst/>
                <a:latin typeface="Source Sans Pro" panose="020B0503030403020204" pitchFamily="34" charset="0"/>
              </a:rPr>
              <a:t>Viiden eri paikkakunnan yhdistäminen tiestön avulla toisiinsa voidaan toteuttaa monella eri tavalla. Mikäli kaikki paikkakunnat yhdistetään toisiinsa niin, että kaikilla alueilla on joka paikkaan yhtä hyvät yhteydet (a), rakentamiskustannukset muodostuvat korkeiksi. Hierarkkinen yhdistäminen (b) taas pakottaa ihmiset kulkemaan suurimman keskuksen kautta, mikä pidentää matka-aikaa. Keskusten yhdistäminen kehätien avulla (c) taas pidentää kaikkien matka-aikaa. Yleensä päädytäänkin jonkinlaiseen kompromissiin (d). </a:t>
            </a:r>
          </a:p>
          <a:p>
            <a:br>
              <a:rPr lang="fi-FI" i="0" dirty="0">
                <a:solidFill>
                  <a:srgbClr val="212121"/>
                </a:solidFill>
                <a:effectLst/>
                <a:latin typeface="Source Sans Pro" panose="020B0503030403020204" pitchFamily="34" charset="0"/>
              </a:rPr>
            </a:br>
            <a:endParaRPr lang="fi-F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alpha val="6000"/>
          </a:schemeClr>
        </a:solidFill>
        <a:effectLst/>
      </p:bgPr>
    </p:bg>
    <p:spTree>
      <p:nvGrpSpPr>
        <p:cNvPr id="1" name="Shape 108"/>
        <p:cNvGrpSpPr/>
        <p:nvPr/>
      </p:nvGrpSpPr>
      <p:grpSpPr>
        <a:xfrm>
          <a:off x="0" y="0"/>
          <a:ext cx="0" cy="0"/>
          <a:chOff x="0" y="0"/>
          <a:chExt cx="0" cy="0"/>
        </a:xfrm>
      </p:grpSpPr>
      <p:sp>
        <p:nvSpPr>
          <p:cNvPr id="109" name="Google Shape;109;g121ca267a94_0_160"/>
          <p:cNvSpPr txBox="1">
            <a:spLocks noGrp="1"/>
          </p:cNvSpPr>
          <p:nvPr>
            <p:ph type="body" idx="1"/>
          </p:nvPr>
        </p:nvSpPr>
        <p:spPr>
          <a:xfrm>
            <a:off x="0" y="1338828"/>
            <a:ext cx="13460185" cy="7173337"/>
          </a:xfrm>
          <a:prstGeom prst="rect">
            <a:avLst/>
          </a:prstGeom>
          <a:noFill/>
          <a:ln>
            <a:noFill/>
          </a:ln>
        </p:spPr>
        <p:txBody>
          <a:bodyPr spcFirstLastPara="1" wrap="square" lIns="91425" tIns="45700" rIns="91425" bIns="45700" anchor="t" anchorCtr="0">
            <a:noAutofit/>
          </a:bodyPr>
          <a:lstStyle/>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Päivittäinen matkustaminen on useimmiten työmatkustusta</a:t>
            </a:r>
            <a:endParaRPr sz="3500"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Matkustamista kodin ja työpaikan välillä kutsutaan </a:t>
            </a:r>
            <a:r>
              <a:rPr lang="fi-FI" sz="3500" i="1" dirty="0">
                <a:solidFill>
                  <a:srgbClr val="FF9933"/>
                </a:solidFill>
              </a:rPr>
              <a:t>pendelöinniksi</a:t>
            </a:r>
            <a:endParaRPr sz="3500" i="1"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Työmatkustuksen tehostamiseksi tarvitaan useita erilaisia liikennemuotoja</a:t>
            </a:r>
            <a:endParaRPr sz="3500"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Sujuvan henkilöliikenteen toteuttaminen on usein kompromissi → suorien yhteyksien sijaan yhdistetään erikokoisia keskuksia toisiinsa</a:t>
            </a:r>
            <a:endParaRPr sz="3500"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Matkustajien liikennevalintoihin vaikuttavat</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matkan etäisyys</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hinta</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matkustusnopeus</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liikennemuodon saatavuus</a:t>
            </a:r>
            <a:endParaRPr sz="3500" dirty="0">
              <a:solidFill>
                <a:srgbClr val="FF9933"/>
              </a:solidFill>
            </a:endParaRPr>
          </a:p>
        </p:txBody>
      </p:sp>
      <p:sp>
        <p:nvSpPr>
          <p:cNvPr id="110" name="Google Shape;110;g121ca267a94_0_160"/>
          <p:cNvSpPr>
            <a:spLocks noGrp="1"/>
          </p:cNvSpPr>
          <p:nvPr>
            <p:ph type="pic" idx="2"/>
          </p:nvPr>
        </p:nvSpPr>
        <p:spPr>
          <a:xfrm>
            <a:off x="13460186" y="0"/>
            <a:ext cx="10923900" cy="13716000"/>
          </a:xfrm>
          <a:prstGeom prst="rect">
            <a:avLst/>
          </a:prstGeom>
          <a:noFill/>
          <a:ln>
            <a:noFill/>
          </a:ln>
        </p:spPr>
        <p:txBody>
          <a:bodyPr/>
          <a:lstStyle/>
          <a:p>
            <a:endParaRPr lang="fi-FI"/>
          </a:p>
        </p:txBody>
      </p:sp>
      <p:sp>
        <p:nvSpPr>
          <p:cNvPr id="111" name="Google Shape;111;g121ca267a94_0_160"/>
          <p:cNvSpPr txBox="1">
            <a:spLocks noGrp="1"/>
          </p:cNvSpPr>
          <p:nvPr>
            <p:ph type="sldNum" idx="12"/>
          </p:nvPr>
        </p:nvSpPr>
        <p:spPr>
          <a:xfrm>
            <a:off x="17624213" y="12330967"/>
            <a:ext cx="5486400" cy="730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
        <p:nvSpPr>
          <p:cNvPr id="113" name="Google Shape;113;g121ca267a94_0_160"/>
          <p:cNvSpPr txBox="1">
            <a:spLocks noGrp="1"/>
          </p:cNvSpPr>
          <p:nvPr>
            <p:ph type="title"/>
          </p:nvPr>
        </p:nvSpPr>
        <p:spPr>
          <a:xfrm>
            <a:off x="658465" y="0"/>
            <a:ext cx="10923900" cy="13388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fi-FI" dirty="0">
                <a:solidFill>
                  <a:srgbClr val="FF9933"/>
                </a:solidFill>
              </a:rPr>
              <a:t>Henkilöliikenne</a:t>
            </a:r>
            <a:endParaRPr dirty="0">
              <a:solidFill>
                <a:srgbClr val="FF9933"/>
              </a:solidFill>
            </a:endParaRPr>
          </a:p>
        </p:txBody>
      </p:sp>
      <p:pic>
        <p:nvPicPr>
          <p:cNvPr id="114" name="Google Shape;114;g121ca267a94_0_160"/>
          <p:cNvPicPr preferRelativeResize="0">
            <a:picLocks noGrp="1"/>
          </p:cNvPicPr>
          <p:nvPr>
            <p:ph type="pic" idx="2"/>
          </p:nvPr>
        </p:nvPicPr>
        <p:blipFill rotWithShape="1">
          <a:blip r:embed="rId3">
            <a:alphaModFix/>
          </a:blip>
          <a:srcRect l="26241" r="26236"/>
          <a:stretch/>
        </p:blipFill>
        <p:spPr>
          <a:xfrm>
            <a:off x="13460186" y="0"/>
            <a:ext cx="10923899" cy="13716000"/>
          </a:xfrm>
          <a:prstGeom prst="rect">
            <a:avLst/>
          </a:prstGeom>
          <a:noFill/>
          <a:ln>
            <a:noFill/>
          </a:ln>
        </p:spPr>
      </p:pic>
      <p:sp>
        <p:nvSpPr>
          <p:cNvPr id="3" name="Tekstiruutu 2">
            <a:extLst>
              <a:ext uri="{FF2B5EF4-FFF2-40B4-BE49-F238E27FC236}">
                <a16:creationId xmlns:a16="http://schemas.microsoft.com/office/drawing/2014/main" id="{28C46555-DD15-BFEE-1FBF-06C01807ED2D}"/>
              </a:ext>
            </a:extLst>
          </p:cNvPr>
          <p:cNvSpPr txBox="1"/>
          <p:nvPr/>
        </p:nvSpPr>
        <p:spPr>
          <a:xfrm>
            <a:off x="681283" y="9019091"/>
            <a:ext cx="12297746" cy="2677656"/>
          </a:xfrm>
          <a:prstGeom prst="rect">
            <a:avLst/>
          </a:prstGeom>
          <a:noFill/>
        </p:spPr>
        <p:txBody>
          <a:bodyPr wrap="square">
            <a:spAutoFit/>
          </a:bodyPr>
          <a:lstStyle/>
          <a:p>
            <a:r>
              <a:rPr lang="fi-FI" sz="2800" b="1" i="0" u="none" strike="noStrike" dirty="0">
                <a:solidFill>
                  <a:srgbClr val="8E7BD3"/>
                </a:solidFill>
                <a:effectLst/>
                <a:latin typeface="Source Sans Pro" panose="020B0503030403020204" pitchFamily="34" charset="0"/>
              </a:rPr>
              <a:t>14.1</a:t>
            </a:r>
            <a:r>
              <a:rPr lang="fi-FI" sz="2800" b="0" i="0" dirty="0">
                <a:solidFill>
                  <a:srgbClr val="212121"/>
                </a:solidFill>
                <a:effectLst/>
                <a:latin typeface="Source Sans Pro" panose="020B0503030403020204" pitchFamily="34" charset="0"/>
              </a:rPr>
              <a:t> Suurkaupunkien metroliikenne toimii yhteistyössä muiden liikennemuotojen kanssa. Lontoon metro avattiin 1860-luvulla yhdistämään Lontoon rautatieasemia. Myöhemmin verkosto levisi kattamaan koko Suur-Lontoon. Vuonna 2021 Lontoon metro oli raidepituudeltaan maailman seitsemänneksi pisin metrojärjestelmä: sen kokonaispituus oli 402 km, josta 45 % kulkee maan alla. </a:t>
            </a:r>
            <a:endParaRPr lang="fi-FI" sz="2800" dirty="0"/>
          </a:p>
        </p:txBody>
      </p:sp>
      <p:sp>
        <p:nvSpPr>
          <p:cNvPr id="6" name="Tekstiruutu 5">
            <a:extLst>
              <a:ext uri="{FF2B5EF4-FFF2-40B4-BE49-F238E27FC236}">
                <a16:creationId xmlns:a16="http://schemas.microsoft.com/office/drawing/2014/main" id="{C49EADD0-86B4-866C-5FFE-EC1B5CDD13A1}"/>
              </a:ext>
            </a:extLst>
          </p:cNvPr>
          <p:cNvSpPr txBox="1"/>
          <p:nvPr/>
        </p:nvSpPr>
        <p:spPr>
          <a:xfrm>
            <a:off x="6635262" y="5918666"/>
            <a:ext cx="6584345" cy="3416320"/>
          </a:xfrm>
          <a:prstGeom prst="rect">
            <a:avLst/>
          </a:prstGeom>
          <a:noFill/>
        </p:spPr>
        <p:txBody>
          <a:bodyPr wrap="square">
            <a:spAutoFit/>
          </a:bodyPr>
          <a:lstStyle/>
          <a:p>
            <a:r>
              <a:rPr lang="fi-FI" sz="3600" dirty="0">
                <a:hlinkClick r:id="rId4"/>
              </a:rPr>
              <a:t>https://yle.triplet.io/uutiset/yojunamatkustus-on-kovassa-nosteessa-euroopassa-uusin-reitti-yhdistaa-berliinin-ja-pariisin</a:t>
            </a:r>
            <a:endParaRPr lang="fi-FI" sz="3600" dirty="0"/>
          </a:p>
          <a:p>
            <a:endParaRPr lang="fi-FI"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alpha val="6000"/>
          </a:schemeClr>
        </a:solidFill>
        <a:effectLst/>
      </p:bgPr>
    </p:bg>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CBFDF90-726A-F3A9-8EDD-495586CCD00D}"/>
              </a:ext>
            </a:extLst>
          </p:cNvPr>
          <p:cNvSpPr>
            <a:spLocks noGrp="1"/>
          </p:cNvSpPr>
          <p:nvPr>
            <p:ph type="body" idx="1"/>
          </p:nvPr>
        </p:nvSpPr>
        <p:spPr>
          <a:xfrm>
            <a:off x="0" y="2264999"/>
            <a:ext cx="10942861" cy="8399891"/>
          </a:xfrm>
        </p:spPr>
        <p:txBody>
          <a:bodyPr/>
          <a:lstStyle/>
          <a:p>
            <a:pPr marL="914400" indent="-685800">
              <a:buFont typeface="Arial" panose="020B0604020202020204" pitchFamily="34" charset="0"/>
              <a:buChar char="•"/>
            </a:pPr>
            <a:r>
              <a:rPr lang="fi-FI" dirty="0">
                <a:solidFill>
                  <a:srgbClr val="FF9933"/>
                </a:solidFill>
              </a:rPr>
              <a:t>Tehokkuus, solmukohdat</a:t>
            </a:r>
          </a:p>
          <a:p>
            <a:pPr marL="914400" indent="-685800">
              <a:buFont typeface="Arial" panose="020B0604020202020204" pitchFamily="34" charset="0"/>
              <a:buChar char="•"/>
            </a:pPr>
            <a:r>
              <a:rPr lang="fi-FI" i="1" dirty="0">
                <a:solidFill>
                  <a:srgbClr val="FF9933"/>
                </a:solidFill>
              </a:rPr>
              <a:t>Sijaintidatan</a:t>
            </a:r>
            <a:r>
              <a:rPr lang="fi-FI" dirty="0">
                <a:solidFill>
                  <a:srgbClr val="FF9933"/>
                </a:solidFill>
              </a:rPr>
              <a:t> hyödyntäminen</a:t>
            </a:r>
          </a:p>
          <a:p>
            <a:pPr marL="914400" indent="-685800">
              <a:buFont typeface="Arial" panose="020B0604020202020204" pitchFamily="34" charset="0"/>
              <a:buChar char="•"/>
            </a:pPr>
            <a:endParaRPr lang="fi-FI" dirty="0"/>
          </a:p>
        </p:txBody>
      </p:sp>
      <p:sp>
        <p:nvSpPr>
          <p:cNvPr id="3" name="Kuvan paikkamerkki 2">
            <a:extLst>
              <a:ext uri="{FF2B5EF4-FFF2-40B4-BE49-F238E27FC236}">
                <a16:creationId xmlns:a16="http://schemas.microsoft.com/office/drawing/2014/main" id="{8228BF15-A23C-F63F-770F-BC345A329566}"/>
              </a:ext>
            </a:extLst>
          </p:cNvPr>
          <p:cNvSpPr>
            <a:spLocks noGrp="1"/>
          </p:cNvSpPr>
          <p:nvPr>
            <p:ph type="pic" idx="2"/>
          </p:nvPr>
        </p:nvSpPr>
        <p:spPr/>
        <p:txBody>
          <a:bodyPr/>
          <a:lstStyle/>
          <a:p>
            <a:endParaRPr lang="fi-FI"/>
          </a:p>
        </p:txBody>
      </p:sp>
      <p:sp>
        <p:nvSpPr>
          <p:cNvPr id="4" name="Dian numeron paikkamerkki 3">
            <a:extLst>
              <a:ext uri="{FF2B5EF4-FFF2-40B4-BE49-F238E27FC236}">
                <a16:creationId xmlns:a16="http://schemas.microsoft.com/office/drawing/2014/main" id="{2E4C1FCC-4765-569A-B848-4A511AC6C2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5</a:t>
            </a:fld>
            <a:endParaRPr lang="fi-FI"/>
          </a:p>
        </p:txBody>
      </p:sp>
      <p:sp>
        <p:nvSpPr>
          <p:cNvPr id="5" name="Otsikko 4">
            <a:extLst>
              <a:ext uri="{FF2B5EF4-FFF2-40B4-BE49-F238E27FC236}">
                <a16:creationId xmlns:a16="http://schemas.microsoft.com/office/drawing/2014/main" id="{4DC7133A-3E2C-A08D-4698-0BA44458DE92}"/>
              </a:ext>
            </a:extLst>
          </p:cNvPr>
          <p:cNvSpPr>
            <a:spLocks noGrp="1"/>
          </p:cNvSpPr>
          <p:nvPr>
            <p:ph type="title"/>
          </p:nvPr>
        </p:nvSpPr>
        <p:spPr>
          <a:xfrm>
            <a:off x="241014" y="524978"/>
            <a:ext cx="10997318" cy="2130180"/>
          </a:xfrm>
        </p:spPr>
        <p:txBody>
          <a:bodyPr>
            <a:normAutofit fontScale="90000"/>
          </a:bodyPr>
          <a:lstStyle/>
          <a:p>
            <a:r>
              <a:rPr lang="fi-FI" dirty="0">
                <a:solidFill>
                  <a:srgbClr val="FF9933"/>
                </a:solidFill>
              </a:rPr>
              <a:t>Ratkaisuja kasvavan liikenteen ongelmiin</a:t>
            </a:r>
            <a:br>
              <a:rPr lang="fi-FI" dirty="0"/>
            </a:br>
            <a:endParaRPr lang="fi-FI" dirty="0"/>
          </a:p>
        </p:txBody>
      </p:sp>
      <p:pic>
        <p:nvPicPr>
          <p:cNvPr id="2050" name="Picture 2">
            <a:extLst>
              <a:ext uri="{FF2B5EF4-FFF2-40B4-BE49-F238E27FC236}">
                <a16:creationId xmlns:a16="http://schemas.microsoft.com/office/drawing/2014/main" id="{B7342416-DD19-59FE-C4EC-76E5B26D0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861" y="0"/>
            <a:ext cx="13441139" cy="111035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C51C1D53-7250-5D76-8FD4-3D7DF4F64F86}"/>
              </a:ext>
            </a:extLst>
          </p:cNvPr>
          <p:cNvSpPr txBox="1"/>
          <p:nvPr/>
        </p:nvSpPr>
        <p:spPr>
          <a:xfrm>
            <a:off x="385455" y="5105752"/>
            <a:ext cx="10171949" cy="3108543"/>
          </a:xfrm>
          <a:prstGeom prst="rect">
            <a:avLst/>
          </a:prstGeom>
          <a:noFill/>
        </p:spPr>
        <p:txBody>
          <a:bodyPr wrap="square">
            <a:spAutoFit/>
          </a:bodyPr>
          <a:lstStyle/>
          <a:p>
            <a:pPr algn="l"/>
            <a:r>
              <a:rPr lang="fi-FI" sz="2800" b="1" i="0" u="none" strike="noStrike" dirty="0">
                <a:solidFill>
                  <a:srgbClr val="8E7BD3"/>
                </a:solidFill>
                <a:effectLst/>
                <a:latin typeface="Source Sans Pro" panose="020B0503030403020204" pitchFamily="34" charset="0"/>
              </a:rPr>
              <a:t>14.9 </a:t>
            </a:r>
            <a:r>
              <a:rPr lang="fi-FI" sz="2800" b="0" i="0" u="none" strike="noStrike" dirty="0">
                <a:solidFill>
                  <a:srgbClr val="212121"/>
                </a:solidFill>
                <a:effectLst/>
                <a:latin typeface="Source Sans Pro" panose="020B0503030403020204" pitchFamily="34" charset="0"/>
              </a:rPr>
              <a:t>Yksi omatoimimatkailun edelläkävijöistä oli Euroopan rautatieliikenneyhtiöiden lippujärjestelmä Interrail, joka avasi ovia Eurooppaan 1980–1990-luvuilla. Sen avulla matkustaminen eri maiden välillä oli helppoa, sillä mistä tahansa maasta pystyi ostamaan lipun, jolla saattoi matkustaa lähes kaikissa junissa. Nykyään Interrail-lipulla voi matkustaa 33 maassa Euroopassa.</a:t>
            </a:r>
          </a:p>
          <a:p>
            <a:br>
              <a:rPr lang="fi-FI" i="0" dirty="0">
                <a:solidFill>
                  <a:srgbClr val="212121"/>
                </a:solidFill>
                <a:effectLst/>
                <a:latin typeface="Source Sans Pro" panose="020B0503030403020204" pitchFamily="34" charset="0"/>
              </a:rPr>
            </a:br>
            <a:endParaRPr lang="fi-FI" dirty="0"/>
          </a:p>
        </p:txBody>
      </p:sp>
    </p:spTree>
    <p:extLst>
      <p:ext uri="{BB962C8B-B14F-4D97-AF65-F5344CB8AC3E}">
        <p14:creationId xmlns:p14="http://schemas.microsoft.com/office/powerpoint/2010/main" val="315406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alpha val="10000"/>
          </a:schemeClr>
        </a:solidFill>
        <a:effectLst/>
      </p:bgPr>
    </p:bg>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43CEC97-F9C0-76ED-DD2D-66A6B69E03C1}"/>
              </a:ext>
            </a:extLst>
          </p:cNvPr>
          <p:cNvSpPr>
            <a:spLocks noGrp="1"/>
          </p:cNvSpPr>
          <p:nvPr>
            <p:ph type="body" idx="1"/>
          </p:nvPr>
        </p:nvSpPr>
        <p:spPr>
          <a:xfrm>
            <a:off x="-1" y="803338"/>
            <a:ext cx="13911177" cy="6835841"/>
          </a:xfrm>
        </p:spPr>
        <p:txBody>
          <a:bodyPr>
            <a:normAutofit fontScale="85000" lnSpcReduction="20000"/>
          </a:bodyPr>
          <a:lstStyle/>
          <a:p>
            <a:pPr marL="914400" indent="-685800">
              <a:buFont typeface="Arial" panose="020B0604020202020204" pitchFamily="34" charset="0"/>
              <a:buChar char="•"/>
            </a:pPr>
            <a:r>
              <a:rPr lang="fi-FI" b="0" i="0" dirty="0">
                <a:solidFill>
                  <a:srgbClr val="FF9933"/>
                </a:solidFill>
                <a:effectLst/>
                <a:latin typeface="Source Sans Pro" panose="020B0503030403020204" pitchFamily="34" charset="0"/>
              </a:rPr>
              <a:t>Matkailu on maailman neljänneksi suurin elinkeino polttoaine-, kemikaali- ja autoteollisuuden jälkeen.</a:t>
            </a:r>
          </a:p>
          <a:p>
            <a:pPr marL="914400" indent="-685800">
              <a:buFont typeface="Arial" panose="020B0604020202020204" pitchFamily="34" charset="0"/>
              <a:buChar char="•"/>
            </a:pPr>
            <a:r>
              <a:rPr lang="fi-FI" dirty="0">
                <a:solidFill>
                  <a:srgbClr val="FF9933"/>
                </a:solidFill>
                <a:latin typeface="Source Sans Pro" panose="020B0503030403020204" pitchFamily="34" charset="0"/>
              </a:rPr>
              <a:t>Matkailu lisääntyy erityisesti kehittyvissä maissa</a:t>
            </a:r>
          </a:p>
          <a:p>
            <a:pPr marL="914400" indent="-685800">
              <a:buFont typeface="Arial" panose="020B0604020202020204" pitchFamily="34" charset="0"/>
              <a:buChar char="•"/>
            </a:pPr>
            <a:r>
              <a:rPr lang="fi-FI" b="0" i="0" dirty="0">
                <a:solidFill>
                  <a:srgbClr val="FF9933"/>
                </a:solidFill>
                <a:effectLst/>
                <a:latin typeface="Source Sans Pro" panose="020B0503030403020204" pitchFamily="34" charset="0"/>
              </a:rPr>
              <a:t>Matkailu työllistää yli kahdeksan prosenttia maailman työvoimasta.</a:t>
            </a:r>
          </a:p>
          <a:p>
            <a:pPr marL="914400" indent="-685800">
              <a:buFont typeface="Arial" panose="020B0604020202020204" pitchFamily="34" charset="0"/>
              <a:buChar char="•"/>
            </a:pPr>
            <a:r>
              <a:rPr lang="fi-FI" dirty="0">
                <a:solidFill>
                  <a:srgbClr val="FF9933"/>
                </a:solidFill>
                <a:latin typeface="Source Sans Pro" panose="020B0503030403020204" pitchFamily="34" charset="0"/>
              </a:rPr>
              <a:t>Negatiivisia vaikutuksia:</a:t>
            </a:r>
            <a:r>
              <a:rPr lang="fi-FI" b="0" i="0" dirty="0">
                <a:solidFill>
                  <a:srgbClr val="FF9933"/>
                </a:solidFill>
                <a:effectLst/>
                <a:latin typeface="Source Sans Pro" panose="020B0503030403020204" pitchFamily="34" charset="0"/>
              </a:rPr>
              <a:t> lisää energiankulutusta ja kasvattaa luonnonvarojen kulutusta,  aiheuttaa ympäristöongelmia ja paikallisten kulttuurien tuhoutumista. Riskialueilla matkailija voi myös kohdata rikollisuutta ja tartuntatauteja.</a:t>
            </a:r>
          </a:p>
          <a:p>
            <a:pPr marL="914400" indent="-685800">
              <a:buFont typeface="Arial" panose="020B0604020202020204" pitchFamily="34" charset="0"/>
              <a:buChar char="•"/>
            </a:pPr>
            <a:r>
              <a:rPr lang="fi-FI" dirty="0">
                <a:solidFill>
                  <a:srgbClr val="FF9933"/>
                </a:solidFill>
                <a:latin typeface="Source Sans Pro" panose="020B0503030403020204" pitchFamily="34" charset="0"/>
              </a:rPr>
              <a:t>Kestävä matkailu, ekomatkailija, reilu matkailu</a:t>
            </a:r>
            <a:endParaRPr lang="fi-FI" dirty="0">
              <a:solidFill>
                <a:srgbClr val="FF9933"/>
              </a:solidFill>
            </a:endParaRPr>
          </a:p>
        </p:txBody>
      </p:sp>
      <p:sp>
        <p:nvSpPr>
          <p:cNvPr id="3" name="Kuvan paikkamerkki 2">
            <a:extLst>
              <a:ext uri="{FF2B5EF4-FFF2-40B4-BE49-F238E27FC236}">
                <a16:creationId xmlns:a16="http://schemas.microsoft.com/office/drawing/2014/main" id="{65577DA1-39B4-FF80-053C-E1FD75109886}"/>
              </a:ext>
            </a:extLst>
          </p:cNvPr>
          <p:cNvSpPr>
            <a:spLocks noGrp="1"/>
          </p:cNvSpPr>
          <p:nvPr>
            <p:ph type="pic" idx="2"/>
          </p:nvPr>
        </p:nvSpPr>
        <p:spPr/>
        <p:txBody>
          <a:bodyPr/>
          <a:lstStyle/>
          <a:p>
            <a:endParaRPr lang="fi-FI"/>
          </a:p>
        </p:txBody>
      </p:sp>
      <p:sp>
        <p:nvSpPr>
          <p:cNvPr id="4" name="Dian numeron paikkamerkki 3">
            <a:extLst>
              <a:ext uri="{FF2B5EF4-FFF2-40B4-BE49-F238E27FC236}">
                <a16:creationId xmlns:a16="http://schemas.microsoft.com/office/drawing/2014/main" id="{70FEE033-6042-0D53-8873-D4F5A9AA0D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6</a:t>
            </a:fld>
            <a:endParaRPr lang="fi-FI"/>
          </a:p>
        </p:txBody>
      </p:sp>
      <p:sp>
        <p:nvSpPr>
          <p:cNvPr id="5" name="Otsikko 4">
            <a:extLst>
              <a:ext uri="{FF2B5EF4-FFF2-40B4-BE49-F238E27FC236}">
                <a16:creationId xmlns:a16="http://schemas.microsoft.com/office/drawing/2014/main" id="{18830E04-E3A1-EC2A-E00B-0A251C64A33D}"/>
              </a:ext>
            </a:extLst>
          </p:cNvPr>
          <p:cNvSpPr>
            <a:spLocks noGrp="1"/>
          </p:cNvSpPr>
          <p:nvPr>
            <p:ph type="title"/>
          </p:nvPr>
        </p:nvSpPr>
        <p:spPr>
          <a:xfrm>
            <a:off x="856834" y="0"/>
            <a:ext cx="10283917" cy="905726"/>
          </a:xfrm>
        </p:spPr>
        <p:txBody>
          <a:bodyPr>
            <a:normAutofit fontScale="90000"/>
          </a:bodyPr>
          <a:lstStyle/>
          <a:p>
            <a:r>
              <a:rPr lang="fi-FI" dirty="0">
                <a:solidFill>
                  <a:srgbClr val="FF9933"/>
                </a:solidFill>
              </a:rPr>
              <a:t>Matkailu</a:t>
            </a:r>
          </a:p>
        </p:txBody>
      </p:sp>
      <p:pic>
        <p:nvPicPr>
          <p:cNvPr id="3074" name="Picture 2">
            <a:extLst>
              <a:ext uri="{FF2B5EF4-FFF2-40B4-BE49-F238E27FC236}">
                <a16:creationId xmlns:a16="http://schemas.microsoft.com/office/drawing/2014/main" id="{D48DCD29-4D8B-B6B2-B88C-7B3F5D04A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864" y="0"/>
            <a:ext cx="10445136" cy="6272304"/>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888C7DAE-E8F4-079A-8571-AE994ED9759E}"/>
              </a:ext>
            </a:extLst>
          </p:cNvPr>
          <p:cNvSpPr txBox="1"/>
          <p:nvPr/>
        </p:nvSpPr>
        <p:spPr>
          <a:xfrm>
            <a:off x="14130588" y="1429406"/>
            <a:ext cx="10472823" cy="2308324"/>
          </a:xfrm>
          <a:prstGeom prst="rect">
            <a:avLst/>
          </a:prstGeom>
          <a:noFill/>
        </p:spPr>
        <p:txBody>
          <a:bodyPr wrap="square">
            <a:spAutoFit/>
          </a:bodyPr>
          <a:lstStyle/>
          <a:p>
            <a:r>
              <a:rPr lang="fi-FI" sz="2400" b="1" i="0" u="none" strike="noStrike" dirty="0">
                <a:solidFill>
                  <a:srgbClr val="8E7BD3"/>
                </a:solidFill>
                <a:effectLst/>
                <a:latin typeface="Source Sans Pro" panose="020B0503030403020204" pitchFamily="34" charset="0"/>
              </a:rPr>
              <a:t>14.11 </a:t>
            </a:r>
            <a:r>
              <a:rPr lang="fi-FI" sz="2400" b="0" i="0" dirty="0">
                <a:solidFill>
                  <a:srgbClr val="212121"/>
                </a:solidFill>
                <a:effectLst/>
                <a:latin typeface="Source Sans Pro" panose="020B0503030403020204" pitchFamily="34" charset="0"/>
              </a:rPr>
              <a:t>Suomi tarjoaa runsaasti mahdollisuuksia ekomatkailuun, joka on matkailun muotona hyvin monimuotoinen. Se voi olla päiväretkeilyä kansallispuistossa tai yöpymistä perinnemaatilalla tilan askareita tehden. Ekomatkailijoiden toiveissa korostuvat aidot kokemukset, jotka poikkeavat perinteisen turismin aktiviteeteista. Ekomatkailu voi myös toimia harvaan asuttujen alueiden talouden elvyttävänä tekijänä.</a:t>
            </a:r>
            <a:endParaRPr lang="fi-FI" sz="2400" dirty="0"/>
          </a:p>
        </p:txBody>
      </p:sp>
      <p:sp>
        <p:nvSpPr>
          <p:cNvPr id="9" name="Tekstiruutu 8">
            <a:extLst>
              <a:ext uri="{FF2B5EF4-FFF2-40B4-BE49-F238E27FC236}">
                <a16:creationId xmlns:a16="http://schemas.microsoft.com/office/drawing/2014/main" id="{BCA3CD59-FC3F-7827-BAC5-B9C10287FC75}"/>
              </a:ext>
            </a:extLst>
          </p:cNvPr>
          <p:cNvSpPr txBox="1"/>
          <p:nvPr/>
        </p:nvSpPr>
        <p:spPr>
          <a:xfrm>
            <a:off x="444030" y="8860671"/>
            <a:ext cx="12241762" cy="3046988"/>
          </a:xfrm>
          <a:prstGeom prst="rect">
            <a:avLst/>
          </a:prstGeom>
          <a:noFill/>
        </p:spPr>
        <p:txBody>
          <a:bodyPr wrap="square">
            <a:spAutoFit/>
          </a:bodyPr>
          <a:lstStyle/>
          <a:p>
            <a:br>
              <a:rPr lang="en-US" sz="3200" dirty="0"/>
            </a:br>
            <a:r>
              <a:rPr lang="en-US" sz="3200" b="1" i="0" dirty="0">
                <a:solidFill>
                  <a:srgbClr val="AB0613"/>
                </a:solidFill>
                <a:effectLst/>
                <a:latin typeface="GH Guardian Headline"/>
              </a:rPr>
              <a:t>'Tourists go home, refugees welcome': why Barcelona chose migrants over visitors </a:t>
            </a:r>
            <a:r>
              <a:rPr lang="en-US" sz="3200" b="1" i="0" dirty="0">
                <a:solidFill>
                  <a:srgbClr val="AB0613"/>
                </a:solidFill>
                <a:effectLst/>
                <a:latin typeface="GH Guardian Headline"/>
                <a:hlinkClick r:id="rId3"/>
              </a:rPr>
              <a:t>https://www.theguardian.com/cities/2018/jun/25/tourists-go-home-refugees-welcome-why-barcelona-chose-migrants-over-visitors</a:t>
            </a:r>
            <a:endParaRPr lang="en-US" sz="3200" b="1" i="0" dirty="0">
              <a:solidFill>
                <a:srgbClr val="AB0613"/>
              </a:solidFill>
              <a:effectLst/>
              <a:latin typeface="GH Guardian Headline"/>
            </a:endParaRPr>
          </a:p>
          <a:p>
            <a:endParaRPr lang="fi-FI" sz="3200" dirty="0"/>
          </a:p>
        </p:txBody>
      </p:sp>
      <p:pic>
        <p:nvPicPr>
          <p:cNvPr id="3076" name="Picture 4" descr="Graffiti at Park Güell in Barcelona reflects local feelings about the overwhelming number of tourists in the city.">
            <a:extLst>
              <a:ext uri="{FF2B5EF4-FFF2-40B4-BE49-F238E27FC236}">
                <a16:creationId xmlns:a16="http://schemas.microsoft.com/office/drawing/2014/main" id="{92D2565F-7BC7-98C5-CC2A-1237215F3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8551" y="7357164"/>
            <a:ext cx="10285449" cy="617126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a:extLst>
              <a:ext uri="{FF2B5EF4-FFF2-40B4-BE49-F238E27FC236}">
                <a16:creationId xmlns:a16="http://schemas.microsoft.com/office/drawing/2014/main" id="{183C0139-A416-4432-FDA8-D6CB4840A939}"/>
              </a:ext>
            </a:extLst>
          </p:cNvPr>
          <p:cNvSpPr txBox="1"/>
          <p:nvPr/>
        </p:nvSpPr>
        <p:spPr>
          <a:xfrm>
            <a:off x="686296" y="12090901"/>
            <a:ext cx="12335068" cy="1569660"/>
          </a:xfrm>
          <a:prstGeom prst="rect">
            <a:avLst/>
          </a:prstGeom>
          <a:noFill/>
        </p:spPr>
        <p:txBody>
          <a:bodyPr wrap="square">
            <a:spAutoFit/>
          </a:bodyPr>
          <a:lstStyle/>
          <a:p>
            <a:r>
              <a:rPr lang="en-US" sz="3200" b="0" i="0" dirty="0">
                <a:solidFill>
                  <a:srgbClr val="707070"/>
                </a:solidFill>
                <a:effectLst/>
                <a:latin typeface="GuardianTextSans"/>
              </a:rPr>
              <a:t>Graffiti at Park </a:t>
            </a:r>
            <a:r>
              <a:rPr lang="en-US" sz="3200" b="0" i="0" dirty="0" err="1">
                <a:solidFill>
                  <a:srgbClr val="707070"/>
                </a:solidFill>
                <a:effectLst/>
                <a:latin typeface="GuardianTextSans"/>
              </a:rPr>
              <a:t>Güell</a:t>
            </a:r>
            <a:r>
              <a:rPr lang="en-US" sz="3200" b="0" i="0" dirty="0">
                <a:solidFill>
                  <a:srgbClr val="707070"/>
                </a:solidFill>
                <a:effectLst/>
                <a:latin typeface="GuardianTextSans"/>
              </a:rPr>
              <a:t> in Barcelona reflects local feelings about the overwhelming number of tourists in the city. Photograph: </a:t>
            </a:r>
            <a:r>
              <a:rPr lang="en-US" sz="3200" b="0" i="0" dirty="0" err="1">
                <a:solidFill>
                  <a:srgbClr val="707070"/>
                </a:solidFill>
                <a:effectLst/>
                <a:latin typeface="GuardianTextSans"/>
              </a:rPr>
              <a:t>Josep</a:t>
            </a:r>
            <a:r>
              <a:rPr lang="en-US" sz="3200" b="0" i="0" dirty="0">
                <a:solidFill>
                  <a:srgbClr val="707070"/>
                </a:solidFill>
                <a:effectLst/>
                <a:latin typeface="GuardianTextSans"/>
              </a:rPr>
              <a:t> Lago/AFP/Getty Images</a:t>
            </a:r>
            <a:endParaRPr lang="fi-FI" sz="3200" dirty="0"/>
          </a:p>
        </p:txBody>
      </p:sp>
      <p:sp>
        <p:nvSpPr>
          <p:cNvPr id="13" name="Tekstiruutu 12">
            <a:extLst>
              <a:ext uri="{FF2B5EF4-FFF2-40B4-BE49-F238E27FC236}">
                <a16:creationId xmlns:a16="http://schemas.microsoft.com/office/drawing/2014/main" id="{3F0ABDB9-EFC9-D8BB-9FD0-5F497B1267B4}"/>
              </a:ext>
            </a:extLst>
          </p:cNvPr>
          <p:cNvSpPr txBox="1"/>
          <p:nvPr/>
        </p:nvSpPr>
        <p:spPr>
          <a:xfrm>
            <a:off x="13604237" y="6869322"/>
            <a:ext cx="10779763" cy="523220"/>
          </a:xfrm>
          <a:prstGeom prst="rect">
            <a:avLst/>
          </a:prstGeom>
          <a:noFill/>
        </p:spPr>
        <p:txBody>
          <a:bodyPr wrap="square">
            <a:spAutoFit/>
          </a:bodyPr>
          <a:lstStyle/>
          <a:p>
            <a:pPr algn="l"/>
            <a:r>
              <a:rPr lang="en-US" sz="2800" b="0" i="0" dirty="0">
                <a:solidFill>
                  <a:srgbClr val="444444"/>
                </a:solidFill>
                <a:effectLst/>
                <a:latin typeface="Georgia" panose="02040502050405020303" pitchFamily="18" charset="0"/>
              </a:rPr>
              <a:t>Barcelona Tourists: Don’t go away, just behave better</a:t>
            </a:r>
          </a:p>
        </p:txBody>
      </p:sp>
      <p:sp>
        <p:nvSpPr>
          <p:cNvPr id="15" name="Tekstiruutu 14">
            <a:extLst>
              <a:ext uri="{FF2B5EF4-FFF2-40B4-BE49-F238E27FC236}">
                <a16:creationId xmlns:a16="http://schemas.microsoft.com/office/drawing/2014/main" id="{3FB6421A-4493-2579-9F64-D775D64DD019}"/>
              </a:ext>
            </a:extLst>
          </p:cNvPr>
          <p:cNvSpPr txBox="1"/>
          <p:nvPr/>
        </p:nvSpPr>
        <p:spPr>
          <a:xfrm>
            <a:off x="4797981" y="11875215"/>
            <a:ext cx="8039878" cy="307777"/>
          </a:xfrm>
          <a:prstGeom prst="rect">
            <a:avLst/>
          </a:prstGeom>
          <a:noFill/>
        </p:spPr>
        <p:txBody>
          <a:bodyPr wrap="square">
            <a:spAutoFit/>
          </a:bodyPr>
          <a:lstStyle/>
          <a:p>
            <a:r>
              <a:rPr lang="fi-FI" dirty="0"/>
              <a:t>https://homagetobcn.com/barcelona-tourism/</a:t>
            </a:r>
          </a:p>
        </p:txBody>
      </p:sp>
      <p:sp>
        <p:nvSpPr>
          <p:cNvPr id="17" name="Tekstiruutu 16">
            <a:extLst>
              <a:ext uri="{FF2B5EF4-FFF2-40B4-BE49-F238E27FC236}">
                <a16:creationId xmlns:a16="http://schemas.microsoft.com/office/drawing/2014/main" id="{D64B3511-BBBB-5843-0F71-A8C58D3146B1}"/>
              </a:ext>
            </a:extLst>
          </p:cNvPr>
          <p:cNvSpPr txBox="1"/>
          <p:nvPr/>
        </p:nvSpPr>
        <p:spPr>
          <a:xfrm>
            <a:off x="427033" y="7854865"/>
            <a:ext cx="12796745" cy="1384995"/>
          </a:xfrm>
          <a:prstGeom prst="rect">
            <a:avLst/>
          </a:prstGeom>
          <a:noFill/>
        </p:spPr>
        <p:txBody>
          <a:bodyPr wrap="square">
            <a:spAutoFit/>
          </a:bodyPr>
          <a:lstStyle/>
          <a:p>
            <a:pPr algn="ctr"/>
            <a:r>
              <a:rPr lang="en-US" sz="2800" b="0" i="0" dirty="0">
                <a:effectLst/>
                <a:latin typeface="Zilla Slab"/>
              </a:rPr>
              <a:t>Can Barcelona Fix Its Love-Hate Relationship With Tourists After the Pandemic? </a:t>
            </a:r>
            <a:r>
              <a:rPr lang="en-US" sz="2800" b="0" i="0" dirty="0">
                <a:effectLst/>
                <a:latin typeface="Zilla Slab"/>
                <a:hlinkClick r:id="rId5"/>
              </a:rPr>
              <a:t>https://time.com/6072062/barcelona-tourism-residents-covid/</a:t>
            </a:r>
            <a:endParaRPr lang="en-US" sz="2800" b="0" i="0" dirty="0">
              <a:effectLst/>
              <a:latin typeface="Zilla Slab"/>
            </a:endParaRPr>
          </a:p>
          <a:p>
            <a:pPr algn="ctr"/>
            <a:endParaRPr lang="en-US" sz="2800" b="0" i="0" dirty="0">
              <a:effectLst/>
              <a:latin typeface="Zilla Slab"/>
            </a:endParaRPr>
          </a:p>
        </p:txBody>
      </p:sp>
      <p:sp>
        <p:nvSpPr>
          <p:cNvPr id="8" name="Tekstiruutu 7">
            <a:extLst>
              <a:ext uri="{FF2B5EF4-FFF2-40B4-BE49-F238E27FC236}">
                <a16:creationId xmlns:a16="http://schemas.microsoft.com/office/drawing/2014/main" id="{C80B6F9D-AE36-BB89-FFF2-E9D7A7073319}"/>
              </a:ext>
            </a:extLst>
          </p:cNvPr>
          <p:cNvSpPr txBox="1"/>
          <p:nvPr/>
        </p:nvSpPr>
        <p:spPr>
          <a:xfrm>
            <a:off x="12837859" y="131562"/>
            <a:ext cx="11506285" cy="1071595"/>
          </a:xfrm>
          <a:prstGeom prst="rect">
            <a:avLst/>
          </a:prstGeom>
          <a:noFill/>
        </p:spPr>
        <p:txBody>
          <a:bodyPr wrap="square">
            <a:spAutoFit/>
          </a:bodyPr>
          <a:lstStyle/>
          <a:p>
            <a:r>
              <a:rPr lang="fi-FI" sz="2400" dirty="0">
                <a:hlinkClick r:id="rId6"/>
              </a:rPr>
              <a:t>https://www.mtvuutiset.fi/artikkeli/barcelona-kieltaa-asuntojen-vuokraamisen-turisteille/8962244#gs.cydhoy</a:t>
            </a:r>
            <a:endParaRPr lang="fi-FI" sz="2400" dirty="0"/>
          </a:p>
          <a:p>
            <a:endParaRPr lang="fi-FI" dirty="0"/>
          </a:p>
        </p:txBody>
      </p:sp>
    </p:spTree>
    <p:extLst>
      <p:ext uri="{BB962C8B-B14F-4D97-AF65-F5344CB8AC3E}">
        <p14:creationId xmlns:p14="http://schemas.microsoft.com/office/powerpoint/2010/main" val="36674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689</Words>
  <Application>Microsoft Office PowerPoint</Application>
  <PresentationFormat>Mukautettu</PresentationFormat>
  <Paragraphs>63</Paragraphs>
  <Slides>6</Slides>
  <Notes>4</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vt:i4>
      </vt:variant>
    </vt:vector>
  </HeadingPairs>
  <TitlesOfParts>
    <vt:vector size="14" baseType="lpstr">
      <vt:lpstr>Arial</vt:lpstr>
      <vt:lpstr>Calibri</vt:lpstr>
      <vt:lpstr>Georgia</vt:lpstr>
      <vt:lpstr>GH Guardian Headline</vt:lpstr>
      <vt:lpstr>GuardianTextSans</vt:lpstr>
      <vt:lpstr>Source Sans Pro</vt:lpstr>
      <vt:lpstr>Zilla Slab</vt:lpstr>
      <vt:lpstr>Office-teema</vt:lpstr>
      <vt:lpstr>14. Liikenneverkot ja matkailu</vt:lpstr>
      <vt:lpstr>Liikenne ja saavutettavuus</vt:lpstr>
      <vt:lpstr>Liikenneverkkojen suunnittelu ja kehitys</vt:lpstr>
      <vt:lpstr>Henkilöliikenne</vt:lpstr>
      <vt:lpstr>Ratkaisuja kasvavan liikenteen ongelmiin </vt:lpstr>
      <vt:lpstr>Matkailu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Liikenneverkot ja matkailu</dc:title>
  <dc:creator>Väänänen Anna</dc:creator>
  <cp:lastModifiedBy>Anitta Marttila</cp:lastModifiedBy>
  <cp:revision>2</cp:revision>
  <dcterms:created xsi:type="dcterms:W3CDTF">2020-05-05T09:10:38Z</dcterms:created>
  <dcterms:modified xsi:type="dcterms:W3CDTF">2025-04-01T08:50:35Z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0x010100E0385AE73BA4B34DAC1EFBEFAAD46A70</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