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äivi Saavalainen" userId="33a9c6cd-314f-4fdb-b1ce-432c79f2c282" providerId="ADAL" clId="{9916A377-3981-4BE5-8CE1-CD7646E4B1FD}"/>
    <pc:docChg chg="custSel addSld modSld">
      <pc:chgData name="Päivi Saavalainen" userId="33a9c6cd-314f-4fdb-b1ce-432c79f2c282" providerId="ADAL" clId="{9916A377-3981-4BE5-8CE1-CD7646E4B1FD}" dt="2019-11-28T08:54:43.525" v="728" actId="20577"/>
      <pc:docMkLst>
        <pc:docMk/>
      </pc:docMkLst>
      <pc:sldChg chg="addSp delSp modSp add">
        <pc:chgData name="Päivi Saavalainen" userId="33a9c6cd-314f-4fdb-b1ce-432c79f2c282" providerId="ADAL" clId="{9916A377-3981-4BE5-8CE1-CD7646E4B1FD}" dt="2019-11-28T08:50:02.021" v="340" actId="20577"/>
        <pc:sldMkLst>
          <pc:docMk/>
          <pc:sldMk cId="3952846139" sldId="260"/>
        </pc:sldMkLst>
        <pc:spChg chg="mod">
          <ac:chgData name="Päivi Saavalainen" userId="33a9c6cd-314f-4fdb-b1ce-432c79f2c282" providerId="ADAL" clId="{9916A377-3981-4BE5-8CE1-CD7646E4B1FD}" dt="2019-11-28T08:43:40.286" v="34" actId="14100"/>
          <ac:spMkLst>
            <pc:docMk/>
            <pc:sldMk cId="3952846139" sldId="260"/>
            <ac:spMk id="2" creationId="{2007F053-4544-40B2-8FAB-5FA8E4F94407}"/>
          </ac:spMkLst>
        </pc:spChg>
        <pc:spChg chg="del">
          <ac:chgData name="Päivi Saavalainen" userId="33a9c6cd-314f-4fdb-b1ce-432c79f2c282" providerId="ADAL" clId="{9916A377-3981-4BE5-8CE1-CD7646E4B1FD}" dt="2019-11-28T08:43:21.426" v="30" actId="931"/>
          <ac:spMkLst>
            <pc:docMk/>
            <pc:sldMk cId="3952846139" sldId="260"/>
            <ac:spMk id="3" creationId="{9357971E-3B41-48D1-A258-C54D69CFFF3B}"/>
          </ac:spMkLst>
        </pc:spChg>
        <pc:spChg chg="add mod">
          <ac:chgData name="Päivi Saavalainen" userId="33a9c6cd-314f-4fdb-b1ce-432c79f2c282" providerId="ADAL" clId="{9916A377-3981-4BE5-8CE1-CD7646E4B1FD}" dt="2019-11-28T08:46:34.112" v="138" actId="1076"/>
          <ac:spMkLst>
            <pc:docMk/>
            <pc:sldMk cId="3952846139" sldId="260"/>
            <ac:spMk id="6" creationId="{68235630-702C-4689-8847-85C7F65B13A6}"/>
          </ac:spMkLst>
        </pc:spChg>
        <pc:spChg chg="add mod">
          <ac:chgData name="Päivi Saavalainen" userId="33a9c6cd-314f-4fdb-b1ce-432c79f2c282" providerId="ADAL" clId="{9916A377-3981-4BE5-8CE1-CD7646E4B1FD}" dt="2019-11-28T08:48:04.052" v="237" actId="20577"/>
          <ac:spMkLst>
            <pc:docMk/>
            <pc:sldMk cId="3952846139" sldId="260"/>
            <ac:spMk id="7" creationId="{EA0C0FCF-13F7-4FC5-AD40-D113A532519E}"/>
          </ac:spMkLst>
        </pc:spChg>
        <pc:spChg chg="add mod">
          <ac:chgData name="Päivi Saavalainen" userId="33a9c6cd-314f-4fdb-b1ce-432c79f2c282" providerId="ADAL" clId="{9916A377-3981-4BE5-8CE1-CD7646E4B1FD}" dt="2019-11-28T08:50:02.021" v="340" actId="20577"/>
          <ac:spMkLst>
            <pc:docMk/>
            <pc:sldMk cId="3952846139" sldId="260"/>
            <ac:spMk id="8" creationId="{ED63FD29-7DBC-4A83-A252-D78EF4E54DBA}"/>
          </ac:spMkLst>
        </pc:spChg>
        <pc:picChg chg="add mod">
          <ac:chgData name="Päivi Saavalainen" userId="33a9c6cd-314f-4fdb-b1ce-432c79f2c282" providerId="ADAL" clId="{9916A377-3981-4BE5-8CE1-CD7646E4B1FD}" dt="2019-11-28T08:43:44.276" v="35" actId="14100"/>
          <ac:picMkLst>
            <pc:docMk/>
            <pc:sldMk cId="3952846139" sldId="260"/>
            <ac:picMk id="5" creationId="{CE4B04B2-3417-4FFC-9A33-9F1BD85B917B}"/>
          </ac:picMkLst>
        </pc:picChg>
      </pc:sldChg>
      <pc:sldChg chg="modSp add">
        <pc:chgData name="Päivi Saavalainen" userId="33a9c6cd-314f-4fdb-b1ce-432c79f2c282" providerId="ADAL" clId="{9916A377-3981-4BE5-8CE1-CD7646E4B1FD}" dt="2019-11-28T08:54:43.525" v="728" actId="20577"/>
        <pc:sldMkLst>
          <pc:docMk/>
          <pc:sldMk cId="4003021767" sldId="261"/>
        </pc:sldMkLst>
        <pc:spChg chg="mod">
          <ac:chgData name="Päivi Saavalainen" userId="33a9c6cd-314f-4fdb-b1ce-432c79f2c282" providerId="ADAL" clId="{9916A377-3981-4BE5-8CE1-CD7646E4B1FD}" dt="2019-11-28T08:50:33.465" v="359" actId="20577"/>
          <ac:spMkLst>
            <pc:docMk/>
            <pc:sldMk cId="4003021767" sldId="261"/>
            <ac:spMk id="2" creationId="{9314512F-A3B3-4A6B-BA93-5FEB42B776B8}"/>
          </ac:spMkLst>
        </pc:spChg>
        <pc:spChg chg="mod">
          <ac:chgData name="Päivi Saavalainen" userId="33a9c6cd-314f-4fdb-b1ce-432c79f2c282" providerId="ADAL" clId="{9916A377-3981-4BE5-8CE1-CD7646E4B1FD}" dt="2019-11-28T08:54:43.525" v="728" actId="20577"/>
          <ac:spMkLst>
            <pc:docMk/>
            <pc:sldMk cId="4003021767" sldId="261"/>
            <ac:spMk id="3" creationId="{51C83966-EC51-40DB-BC58-1B252FD25028}"/>
          </ac:spMkLst>
        </pc:spChg>
      </pc:sldChg>
    </pc:docChg>
  </pc:docChgLst>
  <pc:docChgLst>
    <pc:chgData name="Päivi Saavalainen" userId="33a9c6cd-314f-4fdb-b1ce-432c79f2c282" providerId="ADAL" clId="{42961D5C-0718-4DC5-A642-0BABF8CDE1EB}"/>
    <pc:docChg chg="modSld">
      <pc:chgData name="Päivi Saavalainen" userId="33a9c6cd-314f-4fdb-b1ce-432c79f2c282" providerId="ADAL" clId="{42961D5C-0718-4DC5-A642-0BABF8CDE1EB}" dt="2019-11-28T09:42:46.162" v="13" actId="14100"/>
      <pc:docMkLst>
        <pc:docMk/>
      </pc:docMkLst>
      <pc:sldChg chg="addSp modSp">
        <pc:chgData name="Päivi Saavalainen" userId="33a9c6cd-314f-4fdb-b1ce-432c79f2c282" providerId="ADAL" clId="{42961D5C-0718-4DC5-A642-0BABF8CDE1EB}" dt="2019-11-28T09:42:46.162" v="13" actId="14100"/>
        <pc:sldMkLst>
          <pc:docMk/>
          <pc:sldMk cId="3952846139" sldId="260"/>
        </pc:sldMkLst>
        <pc:spChg chg="add mod">
          <ac:chgData name="Päivi Saavalainen" userId="33a9c6cd-314f-4fdb-b1ce-432c79f2c282" providerId="ADAL" clId="{42961D5C-0718-4DC5-A642-0BABF8CDE1EB}" dt="2019-11-28T09:42:46.162" v="13" actId="14100"/>
          <ac:spMkLst>
            <pc:docMk/>
            <pc:sldMk cId="3952846139" sldId="260"/>
            <ac:spMk id="3" creationId="{50F4DE64-F0E6-41C7-86BF-26BB1C194079}"/>
          </ac:spMkLst>
        </pc:spChg>
        <pc:spChg chg="mod">
          <ac:chgData name="Päivi Saavalainen" userId="33a9c6cd-314f-4fdb-b1ce-432c79f2c282" providerId="ADAL" clId="{42961D5C-0718-4DC5-A642-0BABF8CDE1EB}" dt="2019-11-28T09:42:28.762" v="11" actId="14100"/>
          <ac:spMkLst>
            <pc:docMk/>
            <pc:sldMk cId="3952846139" sldId="260"/>
            <ac:spMk id="8" creationId="{ED63FD29-7DBC-4A83-A252-D78EF4E54DB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93897-6086-4AE9-9846-EEB84B3F11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harvennusmallit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4E056DA-6A42-4CB8-B97C-7D9D55CC51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PS 2019</a:t>
            </a:r>
          </a:p>
        </p:txBody>
      </p:sp>
    </p:spTree>
    <p:extLst>
      <p:ext uri="{BB962C8B-B14F-4D97-AF65-F5344CB8AC3E}">
        <p14:creationId xmlns:p14="http://schemas.microsoft.com/office/powerpoint/2010/main" val="3815955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F1C229-42FF-4813-B0CB-145F759F4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harvennusmallit ovat?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2B526D-89F6-4E70-B18F-4D4B8574E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Harvennusmallit ovat laadittu avuksi harvennusten suunnitteluun ja toteutukseen.</a:t>
            </a:r>
          </a:p>
          <a:p>
            <a:r>
              <a:rPr lang="fi-FI" sz="2400" dirty="0"/>
              <a:t>Niiden avulla voidaan määrittää harvennustarve ja hakkuussa jätettävän, kasvatettavan puuston määrä</a:t>
            </a:r>
          </a:p>
          <a:p>
            <a:r>
              <a:rPr lang="fi-FI" sz="2400" dirty="0"/>
              <a:t>Harvennusmalleilla tavoitellaan:</a:t>
            </a:r>
          </a:p>
          <a:p>
            <a:pPr lvl="1"/>
            <a:r>
              <a:rPr lang="fi-FI" sz="2400" dirty="0"/>
              <a:t>Hyvää metsätalouden kannattavuutta</a:t>
            </a:r>
          </a:p>
          <a:p>
            <a:pPr lvl="1"/>
            <a:r>
              <a:rPr lang="fi-FI" sz="2400" dirty="0"/>
              <a:t>Hyvää puuntuotosta</a:t>
            </a:r>
          </a:p>
          <a:p>
            <a:pPr lvl="1"/>
            <a:r>
              <a:rPr lang="fi-FI" sz="2400" dirty="0"/>
              <a:t>Korjuukelpoisia leimikoita</a:t>
            </a:r>
          </a:p>
        </p:txBody>
      </p:sp>
    </p:spTree>
    <p:extLst>
      <p:ext uri="{BB962C8B-B14F-4D97-AF65-F5344CB8AC3E}">
        <p14:creationId xmlns:p14="http://schemas.microsoft.com/office/powerpoint/2010/main" val="815794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79F504-CBD4-4C2E-B8EA-463EC7A19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Harvennuksen voimakkuus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4C380B-8668-47AA-8DAB-A2243CFC9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Harvennuksen voimakkuudella voidaan vaikuttaa hakkuutulojen määrään</a:t>
            </a:r>
          </a:p>
          <a:p>
            <a:pPr lvl="1"/>
            <a:r>
              <a:rPr lang="fi-FI" sz="2400" dirty="0"/>
              <a:t>Mitä enemmän puuta, sitä enemmän hakkuutuloja</a:t>
            </a:r>
          </a:p>
          <a:p>
            <a:pPr lvl="1"/>
            <a:endParaRPr lang="fi-FI" sz="2400" dirty="0"/>
          </a:p>
          <a:p>
            <a:pPr lvl="1"/>
            <a:r>
              <a:rPr lang="fi-FI" sz="2400" dirty="0"/>
              <a:t>Harvennusmallien mukaisilla harvennusvoimakkuudella voidaan pitää harvennuksista aiheutuva tilapäinen kasvun väheneminen ja myrskytuhoriskit kohtuullisina</a:t>
            </a:r>
          </a:p>
        </p:txBody>
      </p:sp>
    </p:spTree>
    <p:extLst>
      <p:ext uri="{BB962C8B-B14F-4D97-AF65-F5344CB8AC3E}">
        <p14:creationId xmlns:p14="http://schemas.microsoft.com/office/powerpoint/2010/main" val="3373998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A65227-07BE-475D-AB7F-F25B4A197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Harvennusmallien käyttö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693D1E-BFDD-447A-944A-D32A095FF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400" dirty="0"/>
              <a:t>Puulajeittain ja kasvupaikkatyypeittäin laaditut harvennusmallit osoittavat puuston kehitysvaiheen(valtapituuden, metriä m) ja tiheyden (pohjanpinta-ala, m2/ha)perusteella metsikön harvennustarpeen ja hakkuussa jätettävän, kasvatettavan puuston määrän</a:t>
            </a:r>
          </a:p>
          <a:p>
            <a:r>
              <a:rPr lang="fi-FI" sz="2400" b="1" dirty="0"/>
              <a:t>Harvennusmalleja sovellettaessa on otettava huomioon:</a:t>
            </a:r>
          </a:p>
          <a:p>
            <a:pPr lvl="1"/>
            <a:r>
              <a:rPr lang="fi-FI" sz="2400" dirty="0"/>
              <a:t>Metsikön tila (esimerkiksi onko harvennusmyöhässä)</a:t>
            </a:r>
          </a:p>
          <a:p>
            <a:pPr lvl="1"/>
            <a:r>
              <a:rPr lang="fi-FI" sz="2400" dirty="0"/>
              <a:t>Aiempi käsittely ( onko taimikonhoidot tehty ajallaan)</a:t>
            </a:r>
          </a:p>
          <a:p>
            <a:pPr lvl="1"/>
            <a:r>
              <a:rPr lang="fi-FI" sz="2400" dirty="0"/>
              <a:t>Metsänomistajan tavoitteet (tavoitellaan suurinta mahdollista taloudellista hyötyä, onko metsänomistajalla muita tavoitteita, esimerkiksi riistanhoito tai luonnonhoito)</a:t>
            </a:r>
          </a:p>
          <a:p>
            <a:pPr marL="27432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7504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07F053-4544-40B2-8FAB-5FA8E4F94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994"/>
            <a:ext cx="10058400" cy="939006"/>
          </a:xfrm>
        </p:spPr>
        <p:txBody>
          <a:bodyPr/>
          <a:lstStyle/>
          <a:p>
            <a:r>
              <a:rPr lang="fi-FI" dirty="0"/>
              <a:t>Esimerkki harvennusmallista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CE4B04B2-3417-4FFC-9A33-9F1BD85B91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54501" y="1511300"/>
            <a:ext cx="3863010" cy="4888706"/>
          </a:xfrm>
        </p:spPr>
      </p:pic>
      <p:sp>
        <p:nvSpPr>
          <p:cNvPr id="6" name="Kuvaselite: Viiva 5">
            <a:extLst>
              <a:ext uri="{FF2B5EF4-FFF2-40B4-BE49-F238E27FC236}">
                <a16:creationId xmlns:a16="http://schemas.microsoft.com/office/drawing/2014/main" id="{68235630-702C-4689-8847-85C7F65B13A6}"/>
              </a:ext>
            </a:extLst>
          </p:cNvPr>
          <p:cNvSpPr/>
          <p:nvPr/>
        </p:nvSpPr>
        <p:spPr>
          <a:xfrm>
            <a:off x="8498510" y="2406650"/>
            <a:ext cx="3147390" cy="2044699"/>
          </a:xfrm>
          <a:prstGeom prst="borderCallout1">
            <a:avLst>
              <a:gd name="adj1" fmla="val 18750"/>
              <a:gd name="adj2" fmla="val -8333"/>
              <a:gd name="adj3" fmla="val 73991"/>
              <a:gd name="adj4" fmla="val -34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Jos pohjanpinta-ala on ruskeitten katkoviivojen väissä suositellaan harvennusta</a:t>
            </a:r>
          </a:p>
        </p:txBody>
      </p:sp>
      <p:sp>
        <p:nvSpPr>
          <p:cNvPr id="7" name="Kuvaselite: Viiva 6">
            <a:extLst>
              <a:ext uri="{FF2B5EF4-FFF2-40B4-BE49-F238E27FC236}">
                <a16:creationId xmlns:a16="http://schemas.microsoft.com/office/drawing/2014/main" id="{EA0C0FCF-13F7-4FC5-AD40-D113A532519E}"/>
              </a:ext>
            </a:extLst>
          </p:cNvPr>
          <p:cNvSpPr/>
          <p:nvPr/>
        </p:nvSpPr>
        <p:spPr>
          <a:xfrm>
            <a:off x="8498510" y="5067298"/>
            <a:ext cx="2969590" cy="1231902"/>
          </a:xfrm>
          <a:prstGeom prst="borderCallout1">
            <a:avLst>
              <a:gd name="adj1" fmla="val 18750"/>
              <a:gd name="adj2" fmla="val -8333"/>
              <a:gd name="adj3" fmla="val 27016"/>
              <a:gd name="adj4" fmla="val -462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Jos pohjanpinta-ala on punaisten viivojen tasolla, harvennus on tehty liian voimakkaana</a:t>
            </a:r>
          </a:p>
        </p:txBody>
      </p:sp>
      <p:sp>
        <p:nvSpPr>
          <p:cNvPr id="8" name="Kuvaselite: Viiva 7">
            <a:extLst>
              <a:ext uri="{FF2B5EF4-FFF2-40B4-BE49-F238E27FC236}">
                <a16:creationId xmlns:a16="http://schemas.microsoft.com/office/drawing/2014/main" id="{ED63FD29-7DBC-4A83-A252-D78EF4E54DBA}"/>
              </a:ext>
            </a:extLst>
          </p:cNvPr>
          <p:cNvSpPr/>
          <p:nvPr/>
        </p:nvSpPr>
        <p:spPr>
          <a:xfrm>
            <a:off x="1549400" y="2406650"/>
            <a:ext cx="2197100" cy="1924050"/>
          </a:xfrm>
          <a:prstGeom prst="borderCallout1">
            <a:avLst>
              <a:gd name="adj1" fmla="val 123733"/>
              <a:gd name="adj2" fmla="val 222881"/>
              <a:gd name="adj3" fmla="val 42170"/>
              <a:gd name="adj4" fmla="val 951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Harvennuksen jälkeen pohjanpinta-alan pitäisi nolla vihreitten viivojen välissä.</a:t>
            </a:r>
          </a:p>
          <a:p>
            <a:pPr algn="ctr"/>
            <a:endParaRPr lang="fi-FI" dirty="0"/>
          </a:p>
        </p:txBody>
      </p:sp>
      <p:sp>
        <p:nvSpPr>
          <p:cNvPr id="3" name="Kuvaselite: Viiva 2">
            <a:extLst>
              <a:ext uri="{FF2B5EF4-FFF2-40B4-BE49-F238E27FC236}">
                <a16:creationId xmlns:a16="http://schemas.microsoft.com/office/drawing/2014/main" id="{50F4DE64-F0E6-41C7-86BF-26BB1C194079}"/>
              </a:ext>
            </a:extLst>
          </p:cNvPr>
          <p:cNvSpPr/>
          <p:nvPr/>
        </p:nvSpPr>
        <p:spPr>
          <a:xfrm>
            <a:off x="1066800" y="4591050"/>
            <a:ext cx="2908300" cy="1924050"/>
          </a:xfrm>
          <a:prstGeom prst="borderCallout1">
            <a:avLst>
              <a:gd name="adj1" fmla="val 9283"/>
              <a:gd name="adj2" fmla="val 93637"/>
              <a:gd name="adj3" fmla="val 1738"/>
              <a:gd name="adj4" fmla="val 1536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Harvennusperiaate yläpisteviivalta ylemmälle yhtenäiselle viivalle ja alapisteviivalta alemmalle.</a:t>
            </a:r>
          </a:p>
        </p:txBody>
      </p:sp>
    </p:spTree>
    <p:extLst>
      <p:ext uri="{BB962C8B-B14F-4D97-AF65-F5344CB8AC3E}">
        <p14:creationId xmlns:p14="http://schemas.microsoft.com/office/powerpoint/2010/main" val="395284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14512F-A3B3-4A6B-BA93-5FEB42B77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Muuta muistettavaa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C83966-EC51-40DB-BC58-1B252FD25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/>
              <a:t>Ensiharvennuksessa poistetaan</a:t>
            </a:r>
          </a:p>
          <a:p>
            <a:pPr lvl="1"/>
            <a:r>
              <a:rPr lang="fi-FI" sz="2400" dirty="0"/>
              <a:t>Noin 50% runkoluvusta </a:t>
            </a:r>
            <a:endParaRPr lang="fi-FI" sz="2400" b="1" dirty="0"/>
          </a:p>
          <a:p>
            <a:pPr lvl="2"/>
            <a:r>
              <a:rPr lang="fi-FI" sz="2200" dirty="0"/>
              <a:t>Jos lähtötilanteessa on 2000 runkoa/ha =&gt; ensiharvennuksen jälkeen metsässä on noin 900-1000 runkoa</a:t>
            </a:r>
          </a:p>
          <a:p>
            <a:pPr lvl="2"/>
            <a:endParaRPr lang="fi-FI" sz="2200" dirty="0"/>
          </a:p>
          <a:p>
            <a:pPr marL="548640" lvl="2" indent="0">
              <a:buNone/>
            </a:pPr>
            <a:r>
              <a:rPr lang="fi-FI" sz="2400" b="1"/>
              <a:t>TAI</a:t>
            </a:r>
            <a:r>
              <a:rPr lang="fi-FI" sz="2200"/>
              <a:t>           </a:t>
            </a:r>
            <a:endParaRPr lang="fi-FI" sz="2200" dirty="0"/>
          </a:p>
          <a:p>
            <a:pPr marL="548640" lvl="2" indent="0">
              <a:buNone/>
            </a:pPr>
            <a:endParaRPr lang="fi-FI" sz="2200" dirty="0"/>
          </a:p>
          <a:p>
            <a:pPr lvl="1"/>
            <a:r>
              <a:rPr lang="fi-FI" sz="2400" dirty="0"/>
              <a:t>Noin 30% pohjan-pinta-alasta</a:t>
            </a:r>
          </a:p>
          <a:p>
            <a:pPr lvl="2"/>
            <a:r>
              <a:rPr lang="fi-FI" sz="2200" dirty="0"/>
              <a:t>Jos pohjanpinta-ala on ennen harvennusta 30 m2, niin harvennuksen jälkeen sen pitäisi olla noin 20 m2</a:t>
            </a:r>
          </a:p>
        </p:txBody>
      </p:sp>
    </p:spTree>
    <p:extLst>
      <p:ext uri="{BB962C8B-B14F-4D97-AF65-F5344CB8AC3E}">
        <p14:creationId xmlns:p14="http://schemas.microsoft.com/office/powerpoint/2010/main" val="40030217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Lämmin sininen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4AA829B589A2C46BB751DEB0BE30572" ma:contentTypeVersion="11" ma:contentTypeDescription="Luo uusi asiakirja." ma:contentTypeScope="" ma:versionID="f3d17407baa572f2f71769f5233f0b18">
  <xsd:schema xmlns:xsd="http://www.w3.org/2001/XMLSchema" xmlns:xs="http://www.w3.org/2001/XMLSchema" xmlns:p="http://schemas.microsoft.com/office/2006/metadata/properties" xmlns:ns3="a2b7b217-719b-497a-80dd-389ea99435c7" xmlns:ns4="bc875c69-ee6b-40d1-b97e-2b0c5e55481c" targetNamespace="http://schemas.microsoft.com/office/2006/metadata/properties" ma:root="true" ma:fieldsID="246c07bf9537afab1199799f1fb65d6d" ns3:_="" ns4:_="">
    <xsd:import namespace="a2b7b217-719b-497a-80dd-389ea99435c7"/>
    <xsd:import namespace="bc875c69-ee6b-40d1-b97e-2b0c5e55481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b7b217-719b-497a-80dd-389ea99435c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75c69-ee6b-40d1-b97e-2b0c5e5548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20869C-04DF-48D5-968A-C8B324F3EC50}">
  <ds:schemaRefs>
    <ds:schemaRef ds:uri="bc875c69-ee6b-40d1-b97e-2b0c5e55481c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a2b7b217-719b-497a-80dd-389ea99435c7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FE94719-04BB-4B66-8372-C0B485DF87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969B01-2AE8-4D83-A248-47BC0351F9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b7b217-719b-497a-80dd-389ea99435c7"/>
    <ds:schemaRef ds:uri="bc875c69-ee6b-40d1-b97e-2b0c5e5548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46</TotalTime>
  <Words>226</Words>
  <Application>Microsoft Office PowerPoint</Application>
  <PresentationFormat>Laajakuva</PresentationFormat>
  <Paragraphs>34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Century Gothic</vt:lpstr>
      <vt:lpstr>Garamond</vt:lpstr>
      <vt:lpstr>Savon</vt:lpstr>
      <vt:lpstr>harvennusmallit</vt:lpstr>
      <vt:lpstr>Mitä harvennusmallit ovat?</vt:lpstr>
      <vt:lpstr>Harvennuksen voimakkuus</vt:lpstr>
      <vt:lpstr>Harvennusmallien käyttö</vt:lpstr>
      <vt:lpstr>Esimerkki harvennusmallista</vt:lpstr>
      <vt:lpstr>Muuta muistettavaa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harvennusmallit</dc:title>
  <dc:creator>Päivi Saavalainen</dc:creator>
  <cp:lastModifiedBy>Päivi Saavalainen</cp:lastModifiedBy>
  <cp:revision>5</cp:revision>
  <dcterms:created xsi:type="dcterms:W3CDTF">2019-11-28T08:09:09Z</dcterms:created>
  <dcterms:modified xsi:type="dcterms:W3CDTF">2019-11-28T09:42:54Z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0x010100E4AA829B589A2C46BB751DEB0BE30572</vt:lpwstr>
  </property>
</Properties>
</file>