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411" r:id="rId3"/>
    <p:sldId id="416" r:id="rId4"/>
    <p:sldId id="417" r:id="rId5"/>
    <p:sldId id="410" r:id="rId6"/>
    <p:sldId id="418" r:id="rId7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5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96494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>
                <a:solidFill>
                  <a:schemeClr val="accent1"/>
                </a:solidFill>
              </a:rPr>
              <a:t>Infinitiivin </a:t>
            </a:r>
            <a:r>
              <a:rPr lang="fi-FI" altLang="fi-FI" b="1" dirty="0" smtClean="0">
                <a:solidFill>
                  <a:schemeClr val="accent1"/>
                </a:solidFill>
              </a:rPr>
              <a:t>aikamuodot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Aktiivi</a:t>
            </a:r>
            <a:endParaRPr lang="fi-FI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17799"/>
              </p:ext>
            </p:extLst>
          </p:nvPr>
        </p:nvGraphicFramePr>
        <p:xfrm>
          <a:off x="539552" y="1227530"/>
          <a:ext cx="80648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17646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preesens – nykyhetki</a:t>
                      </a:r>
                    </a:p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perfekti – mennyt</a:t>
                      </a:r>
                      <a:r>
                        <a:rPr lang="fi-FI" sz="2000" b="1" baseline="0" dirty="0" smtClean="0"/>
                        <a:t> aika</a:t>
                      </a:r>
                      <a:endParaRPr lang="fi-FI" sz="2000" b="1" dirty="0" smtClean="0"/>
                    </a:p>
                    <a:p>
                      <a:endParaRPr lang="fi-FI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15120"/>
              </p:ext>
            </p:extLst>
          </p:nvPr>
        </p:nvGraphicFramePr>
        <p:xfrm>
          <a:off x="539552" y="1928570"/>
          <a:ext cx="8064896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88432"/>
                <a:gridCol w="417646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Meidän täytyy </a:t>
                      </a:r>
                      <a:r>
                        <a:rPr lang="fi-FI" sz="24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lukea</a:t>
                      </a:r>
                      <a:r>
                        <a:rPr lang="fi-FI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paljon.=</a:t>
                      </a:r>
                    </a:p>
                    <a:p>
                      <a:endParaRPr lang="fi-FI" sz="24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Hän näyttää </a:t>
                      </a:r>
                      <a:r>
                        <a:rPr lang="fi-FI" sz="24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lukeneen</a:t>
                      </a:r>
                      <a:r>
                        <a:rPr lang="fi-FI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monta kirjaa. =</a:t>
                      </a:r>
                    </a:p>
                    <a:p>
                      <a:endParaRPr lang="fi-FI" sz="24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53305"/>
              </p:ext>
            </p:extLst>
          </p:nvPr>
        </p:nvGraphicFramePr>
        <p:xfrm>
          <a:off x="539552" y="3137858"/>
          <a:ext cx="8064896" cy="158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176464"/>
              </a:tblGrid>
              <a:tr h="1587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fi-FI" sz="2800" b="1" dirty="0" err="1" smtClean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lot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i-FI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seems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fi-FI" sz="2800" b="1" dirty="0" err="1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fi-FI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2800" b="1" dirty="0" err="1" smtClean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fi-FI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lots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books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i-FI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8819"/>
              </p:ext>
            </p:extLst>
          </p:nvPr>
        </p:nvGraphicFramePr>
        <p:xfrm>
          <a:off x="539552" y="5013176"/>
          <a:ext cx="806489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04456"/>
              </a:tblGrid>
              <a:tr h="648072"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(to) </a:t>
                      </a:r>
                      <a:r>
                        <a:rPr lang="fi-FI" sz="2800" dirty="0" err="1" smtClean="0"/>
                        <a:t>do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(to) </a:t>
                      </a:r>
                      <a:r>
                        <a:rPr lang="fi-FI" sz="2800" dirty="0" err="1" smtClean="0"/>
                        <a:t>have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done</a:t>
                      </a:r>
                      <a:endParaRPr lang="fi-FI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9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Passiivi</a:t>
            </a:r>
            <a:endParaRPr lang="fi-FI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54798"/>
              </p:ext>
            </p:extLst>
          </p:nvPr>
        </p:nvGraphicFramePr>
        <p:xfrm>
          <a:off x="621904" y="1079907"/>
          <a:ext cx="792088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preesens – nykyhetki</a:t>
                      </a:r>
                    </a:p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perfekti – mennyt aika</a:t>
                      </a:r>
                    </a:p>
                    <a:p>
                      <a:endParaRPr lang="fi-FI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75311"/>
              </p:ext>
            </p:extLst>
          </p:nvPr>
        </p:nvGraphicFramePr>
        <p:xfrm>
          <a:off x="611560" y="1763256"/>
          <a:ext cx="7920880" cy="82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defRPr/>
                      </a:pPr>
                      <a:r>
                        <a:rPr lang="fi-FI" sz="2400" b="0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Työpöytäni </a:t>
                      </a:r>
                      <a:r>
                        <a:rPr lang="fi-FI" sz="24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pitäisi siistiä</a:t>
                      </a:r>
                      <a:r>
                        <a:rPr lang="fi-FI" sz="2400" b="0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=</a:t>
                      </a:r>
                      <a:endParaRPr lang="fi-FI" sz="24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defRPr/>
                      </a:pPr>
                      <a:r>
                        <a:rPr lang="fi-FI" sz="2400" b="0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Työpöytäni </a:t>
                      </a:r>
                      <a:r>
                        <a:rPr lang="fi-FI" sz="24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olisi pitänyt siistiä</a:t>
                      </a:r>
                      <a:r>
                        <a:rPr lang="fi-FI" sz="2400" b="0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ennen lomaa. = </a:t>
                      </a:r>
                      <a:endParaRPr lang="fi-FI" sz="24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5089"/>
              </p:ext>
            </p:extLst>
          </p:nvPr>
        </p:nvGraphicFramePr>
        <p:xfrm>
          <a:off x="621904" y="2586216"/>
          <a:ext cx="792088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225"/>
                <a:gridCol w="3950655"/>
              </a:tblGrid>
              <a:tr h="2339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ought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tidied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tidied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  <a:p>
                      <a:endParaRPr lang="fi-FI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ought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been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tidied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holiday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been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tidied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holiday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fi-FI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88004"/>
              </p:ext>
            </p:extLst>
          </p:nvPr>
        </p:nvGraphicFramePr>
        <p:xfrm>
          <a:off x="621904" y="5667712"/>
          <a:ext cx="80648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04456"/>
              </a:tblGrid>
              <a:tr h="477510"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(to) </a:t>
                      </a:r>
                      <a:r>
                        <a:rPr lang="fi-FI" sz="2800" dirty="0" err="1" smtClean="0"/>
                        <a:t>be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done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(to) </a:t>
                      </a:r>
                      <a:r>
                        <a:rPr lang="fi-FI" sz="2800" dirty="0" err="1" smtClean="0"/>
                        <a:t>have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been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done</a:t>
                      </a:r>
                      <a:endParaRPr lang="fi-FI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3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1151"/>
          </a:xfrm>
        </p:spPr>
        <p:txBody>
          <a:bodyPr>
            <a:normAutofit/>
          </a:bodyPr>
          <a:lstStyle/>
          <a:p>
            <a:r>
              <a:rPr lang="fi-FI" altLang="fi-FI" sz="3600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600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196752"/>
            <a:ext cx="8291264" cy="4679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1. On mukavaa olla täällä.</a:t>
            </a:r>
          </a:p>
          <a:p>
            <a:pPr marL="0" indent="0"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	</a:t>
            </a:r>
            <a:r>
              <a:rPr lang="en-GB" altLang="fi-FI" sz="2400" i="1" dirty="0" smtClean="0"/>
              <a:t>It’s nice </a:t>
            </a:r>
            <a:r>
              <a:rPr lang="en-GB" altLang="fi-FI" sz="2400" b="1" i="1" dirty="0" smtClean="0"/>
              <a:t>to be </a:t>
            </a:r>
            <a:r>
              <a:rPr lang="en-GB" altLang="fi-FI" sz="2400" i="1" dirty="0" smtClean="0"/>
              <a:t>here. </a:t>
            </a:r>
            <a:r>
              <a:rPr lang="en-GB" altLang="fi-FI" sz="2000" dirty="0" smtClean="0"/>
              <a:t>(</a:t>
            </a:r>
            <a:r>
              <a:rPr lang="en-GB" altLang="fi-FI" sz="2000" dirty="0" err="1" smtClean="0"/>
              <a:t>aktiivi</a:t>
            </a:r>
            <a:r>
              <a:rPr lang="en-GB" altLang="fi-FI" sz="2000" dirty="0" smtClean="0"/>
              <a:t>, </a:t>
            </a:r>
            <a:r>
              <a:rPr lang="en-GB" altLang="fi-FI" sz="2000" dirty="0" err="1" smtClean="0"/>
              <a:t>nykyhetki</a:t>
            </a:r>
            <a:r>
              <a:rPr lang="en-GB" altLang="fi-FI" sz="2000" dirty="0" smtClean="0"/>
              <a:t>)</a:t>
            </a:r>
            <a:endParaRPr lang="fi-FI" altLang="fi-FI" sz="2000" dirty="0" smtClean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2. Harry näyttää olleen täällä eilen. </a:t>
            </a:r>
          </a:p>
          <a:p>
            <a:pPr marL="0" indent="0">
              <a:buNone/>
            </a:pPr>
            <a:r>
              <a:rPr lang="en-GB" altLang="fi-FI" sz="2400" i="1" dirty="0" smtClean="0"/>
              <a:t>	Harry seems </a:t>
            </a:r>
            <a:r>
              <a:rPr lang="en-GB" altLang="fi-FI" sz="2400" b="1" i="1" dirty="0" smtClean="0"/>
              <a:t>to have been </a:t>
            </a:r>
            <a:r>
              <a:rPr lang="en-GB" altLang="fi-FI" sz="2400" i="1" dirty="0" smtClean="0"/>
              <a:t>here yesterday. </a:t>
            </a:r>
            <a:r>
              <a:rPr lang="en-GB" altLang="fi-FI" sz="2000" dirty="0"/>
              <a:t>(</a:t>
            </a:r>
            <a:r>
              <a:rPr lang="en-GB" altLang="fi-FI" sz="2000" dirty="0" err="1"/>
              <a:t>aktiivi</a:t>
            </a:r>
            <a:r>
              <a:rPr lang="en-GB" altLang="fi-FI" sz="2000" dirty="0"/>
              <a:t>, </a:t>
            </a:r>
            <a:r>
              <a:rPr lang="en-GB" altLang="fi-FI" sz="2000" dirty="0" err="1"/>
              <a:t>mennyt</a:t>
            </a:r>
            <a:r>
              <a:rPr lang="en-GB" altLang="fi-FI" sz="2000" dirty="0"/>
              <a:t> 	</a:t>
            </a:r>
            <a:r>
              <a:rPr lang="en-GB" altLang="fi-FI" sz="2000" dirty="0" err="1"/>
              <a:t>aika</a:t>
            </a:r>
            <a:r>
              <a:rPr lang="en-GB" altLang="fi-FI" sz="2000" dirty="0"/>
              <a:t>)</a:t>
            </a:r>
            <a:endParaRPr lang="fi-FI" altLang="fi-FI" sz="2000" dirty="0"/>
          </a:p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3. Hän näyttää unohtaneen sateenvarjonsa tänne.</a:t>
            </a:r>
          </a:p>
          <a:p>
            <a:pPr marL="0" indent="0"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	</a:t>
            </a:r>
            <a:r>
              <a:rPr lang="en-GB" altLang="fi-FI" sz="2400" i="1" dirty="0"/>
              <a:t>He seems </a:t>
            </a:r>
            <a:r>
              <a:rPr lang="en-GB" altLang="fi-FI" sz="2400" b="1" i="1" dirty="0"/>
              <a:t>to have forgotten </a:t>
            </a:r>
            <a:r>
              <a:rPr lang="en-GB" altLang="fi-FI" sz="2400" i="1" dirty="0"/>
              <a:t>his umbrella here. </a:t>
            </a:r>
            <a:r>
              <a:rPr lang="en-GB" altLang="fi-FI" sz="2000" dirty="0"/>
              <a:t>(</a:t>
            </a:r>
            <a:r>
              <a:rPr lang="en-GB" altLang="fi-FI" sz="2000" dirty="0" err="1"/>
              <a:t>aktiivi</a:t>
            </a:r>
            <a:r>
              <a:rPr lang="en-GB" altLang="fi-FI" sz="2000" dirty="0"/>
              <a:t>, 	</a:t>
            </a:r>
            <a:r>
              <a:rPr lang="en-GB" altLang="fi-FI" sz="2000" dirty="0" err="1"/>
              <a:t>mennyt</a:t>
            </a:r>
            <a:r>
              <a:rPr lang="en-GB" altLang="fi-FI" sz="2000" dirty="0"/>
              <a:t> </a:t>
            </a:r>
            <a:r>
              <a:rPr lang="en-GB" altLang="fi-FI" sz="2000" dirty="0" err="1"/>
              <a:t>aika</a:t>
            </a:r>
            <a:r>
              <a:rPr lang="en-GB" altLang="fi-FI" sz="2000" dirty="0"/>
              <a:t>)</a:t>
            </a:r>
          </a:p>
          <a:p>
            <a:pPr marL="0" indent="0">
              <a:buNone/>
            </a:pPr>
            <a:r>
              <a:rPr lang="en-GB" altLang="fi-FI" sz="2200" dirty="0" smtClean="0">
                <a:solidFill>
                  <a:srgbClr val="2DA2BF"/>
                </a:solidFill>
              </a:rPr>
              <a:t>4. Olen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varma</a:t>
            </a:r>
            <a:r>
              <a:rPr lang="en-GB" altLang="fi-FI" sz="2200" dirty="0" smtClean="0">
                <a:solidFill>
                  <a:srgbClr val="2DA2BF"/>
                </a:solidFill>
              </a:rPr>
              <a:t>,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että</a:t>
            </a:r>
            <a:r>
              <a:rPr lang="en-GB" altLang="fi-FI" sz="2200" dirty="0" smtClean="0">
                <a:solidFill>
                  <a:srgbClr val="2DA2BF"/>
                </a:solidFill>
              </a:rPr>
              <a:t> Jeff on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ensimmäinen</a:t>
            </a:r>
            <a:r>
              <a:rPr lang="en-GB" altLang="fi-FI" sz="2200" dirty="0" smtClean="0">
                <a:solidFill>
                  <a:srgbClr val="2DA2BF"/>
                </a:solidFill>
              </a:rPr>
              <a:t>,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joka</a:t>
            </a:r>
            <a:r>
              <a:rPr lang="en-GB" altLang="fi-FI" sz="2200" dirty="0" smtClean="0">
                <a:solidFill>
                  <a:srgbClr val="2DA2BF"/>
                </a:solidFill>
              </a:rPr>
              <a:t>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ratkaisee</a:t>
            </a:r>
            <a:r>
              <a:rPr lang="en-GB" altLang="fi-FI" sz="2200" dirty="0" smtClean="0">
                <a:solidFill>
                  <a:srgbClr val="2DA2BF"/>
                </a:solidFill>
              </a:rPr>
              <a:t>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arvoituksen</a:t>
            </a:r>
            <a:r>
              <a:rPr lang="en-GB" altLang="fi-FI" sz="22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en-GB" altLang="fi-FI" sz="2200" i="1" dirty="0"/>
              <a:t>	</a:t>
            </a:r>
            <a:r>
              <a:rPr lang="en-GB" altLang="fi-FI" sz="2400" i="1" dirty="0"/>
              <a:t>I’m sure Jeff will be the first </a:t>
            </a:r>
            <a:r>
              <a:rPr lang="en-GB" altLang="fi-FI" sz="2400" b="1" i="1" dirty="0"/>
              <a:t>to solve </a:t>
            </a:r>
            <a:r>
              <a:rPr lang="en-GB" altLang="fi-FI" sz="2400" i="1" dirty="0"/>
              <a:t>the puzzle. </a:t>
            </a:r>
            <a:r>
              <a:rPr lang="en-GB" altLang="fi-FI" sz="2000" dirty="0"/>
              <a:t>(</a:t>
            </a:r>
            <a:r>
              <a:rPr lang="en-GB" altLang="fi-FI" sz="2000" dirty="0" err="1"/>
              <a:t>aktiivi</a:t>
            </a:r>
            <a:r>
              <a:rPr lang="en-GB" altLang="fi-FI" sz="2000" dirty="0" smtClean="0"/>
              <a:t>, 	</a:t>
            </a:r>
            <a:r>
              <a:rPr lang="en-GB" altLang="fi-FI" sz="2000" dirty="0" err="1" smtClean="0"/>
              <a:t>nykyhetki</a:t>
            </a:r>
            <a:r>
              <a:rPr lang="en-GB" altLang="fi-FI" sz="2000" dirty="0" smtClean="0"/>
              <a:t>)</a:t>
            </a:r>
            <a:endParaRPr lang="en-GB" altLang="fi-FI" sz="2000" dirty="0"/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1151"/>
          </a:xfrm>
        </p:spPr>
        <p:txBody>
          <a:bodyPr>
            <a:normAutofit/>
          </a:bodyPr>
          <a:lstStyle/>
          <a:p>
            <a:r>
              <a:rPr lang="fi-FI" altLang="fi-FI" sz="2800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600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27125" y="1144943"/>
            <a:ext cx="8291264" cy="4895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fi-FI" sz="2200" dirty="0">
                <a:solidFill>
                  <a:srgbClr val="2DA2BF"/>
                </a:solidFill>
              </a:rPr>
              <a:t>5.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Boppi</a:t>
            </a:r>
            <a:r>
              <a:rPr lang="en-GB" altLang="fi-FI" sz="2200" dirty="0" smtClean="0">
                <a:solidFill>
                  <a:srgbClr val="2DA2BF"/>
                </a:solidFill>
              </a:rPr>
              <a:t>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pitäisi</a:t>
            </a:r>
            <a:r>
              <a:rPr lang="en-GB" altLang="fi-FI" sz="2200" dirty="0" smtClean="0">
                <a:solidFill>
                  <a:srgbClr val="2DA2BF"/>
                </a:solidFill>
              </a:rPr>
              <a:t>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ottaa</a:t>
            </a:r>
            <a:r>
              <a:rPr lang="en-GB" altLang="fi-FI" sz="2200" dirty="0" smtClean="0">
                <a:solidFill>
                  <a:srgbClr val="2DA2BF"/>
                </a:solidFill>
              </a:rPr>
              <a:t> </a:t>
            </a:r>
            <a:r>
              <a:rPr lang="en-GB" altLang="fi-FI" sz="2200" dirty="0" err="1" smtClean="0">
                <a:solidFill>
                  <a:srgbClr val="2DA2BF"/>
                </a:solidFill>
              </a:rPr>
              <a:t>mukaan</a:t>
            </a:r>
            <a:r>
              <a:rPr lang="en-GB" altLang="fi-FI" sz="2200" dirty="0" smtClean="0">
                <a:solidFill>
                  <a:srgbClr val="2DA2BF"/>
                </a:solidFill>
              </a:rPr>
              <a:t> </a:t>
            </a:r>
            <a:r>
              <a:rPr lang="en-GB" altLang="fi-FI" sz="2200" dirty="0" err="1">
                <a:solidFill>
                  <a:srgbClr val="2DA2BF"/>
                </a:solidFill>
              </a:rPr>
              <a:t>retkelle</a:t>
            </a:r>
            <a:r>
              <a:rPr lang="en-GB" altLang="fi-FI" sz="2200" dirty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en-GB" altLang="fi-FI" sz="2200" dirty="0">
                <a:solidFill>
                  <a:srgbClr val="2DA2BF"/>
                </a:solidFill>
              </a:rPr>
              <a:t>	</a:t>
            </a:r>
            <a:r>
              <a:rPr lang="en-GB" altLang="fi-FI" sz="2400" i="1" dirty="0" err="1" smtClean="0"/>
              <a:t>Boppi</a:t>
            </a:r>
            <a:r>
              <a:rPr lang="en-GB" altLang="fi-FI" sz="2400" i="1" dirty="0" smtClean="0"/>
              <a:t> should </a:t>
            </a:r>
            <a:r>
              <a:rPr lang="en-GB" altLang="fi-FI" sz="2400" b="1" i="1" dirty="0"/>
              <a:t>be </a:t>
            </a:r>
            <a:r>
              <a:rPr lang="en-GB" altLang="fi-FI" sz="2400" b="1" i="1" dirty="0" smtClean="0"/>
              <a:t>taken </a:t>
            </a:r>
            <a:r>
              <a:rPr lang="en-GB" altLang="fi-FI" sz="2400" i="1" dirty="0" smtClean="0"/>
              <a:t>/ </a:t>
            </a:r>
            <a:r>
              <a:rPr lang="en-GB" altLang="fi-FI" sz="2400" i="1" dirty="0"/>
              <a:t>ought </a:t>
            </a:r>
            <a:r>
              <a:rPr lang="en-GB" altLang="fi-FI" sz="2400" b="1" i="1" dirty="0"/>
              <a:t>to be </a:t>
            </a:r>
            <a:r>
              <a:rPr lang="en-GB" altLang="fi-FI" sz="2400" b="1" i="1" dirty="0" smtClean="0"/>
              <a:t>taken </a:t>
            </a:r>
            <a:r>
              <a:rPr lang="en-GB" altLang="fi-FI" sz="2400" i="1" dirty="0" smtClean="0"/>
              <a:t>along to </a:t>
            </a:r>
            <a:r>
              <a:rPr lang="en-GB" altLang="fi-FI" sz="2400" i="1" dirty="0"/>
              <a:t>the </a:t>
            </a:r>
            <a:r>
              <a:rPr lang="en-GB" altLang="fi-FI" sz="2400" i="1" dirty="0" smtClean="0"/>
              <a:t>	trip</a:t>
            </a:r>
            <a:r>
              <a:rPr lang="en-GB" altLang="fi-FI" sz="2400" i="1" dirty="0"/>
              <a:t>. </a:t>
            </a:r>
            <a:r>
              <a:rPr lang="en-GB" altLang="fi-FI" sz="2000" dirty="0"/>
              <a:t>(</a:t>
            </a:r>
            <a:r>
              <a:rPr lang="en-GB" altLang="fi-FI" sz="2000" dirty="0" err="1"/>
              <a:t>passiivi</a:t>
            </a:r>
            <a:r>
              <a:rPr lang="en-GB" altLang="fi-FI" sz="2000" dirty="0"/>
              <a:t>, </a:t>
            </a:r>
            <a:r>
              <a:rPr lang="en-GB" altLang="fi-FI" sz="2000" dirty="0" err="1"/>
              <a:t>nykyhetki</a:t>
            </a:r>
            <a:r>
              <a:rPr lang="en-GB" altLang="fi-FI" sz="2000" dirty="0"/>
              <a:t>)</a:t>
            </a:r>
          </a:p>
          <a:p>
            <a:pPr marL="0" indent="0">
              <a:buNone/>
            </a:pPr>
            <a:r>
              <a:rPr lang="en-GB" altLang="fi-FI" sz="2200" dirty="0">
                <a:solidFill>
                  <a:srgbClr val="2DA2BF"/>
                </a:solidFill>
              </a:rPr>
              <a:t>6. </a:t>
            </a:r>
            <a:r>
              <a:rPr lang="en-GB" altLang="fi-FI" sz="2200" dirty="0" err="1">
                <a:solidFill>
                  <a:srgbClr val="2DA2BF"/>
                </a:solidFill>
              </a:rPr>
              <a:t>Hän</a:t>
            </a:r>
            <a:r>
              <a:rPr lang="en-GB" altLang="fi-FI" sz="2200" dirty="0">
                <a:solidFill>
                  <a:srgbClr val="2DA2BF"/>
                </a:solidFill>
              </a:rPr>
              <a:t> </a:t>
            </a:r>
            <a:r>
              <a:rPr lang="en-GB" altLang="fi-FI" sz="2200" dirty="0" err="1">
                <a:solidFill>
                  <a:srgbClr val="2DA2BF"/>
                </a:solidFill>
              </a:rPr>
              <a:t>ei</a:t>
            </a:r>
            <a:r>
              <a:rPr lang="en-GB" altLang="fi-FI" sz="2200" dirty="0">
                <a:solidFill>
                  <a:srgbClr val="2DA2BF"/>
                </a:solidFill>
              </a:rPr>
              <a:t> </a:t>
            </a:r>
            <a:r>
              <a:rPr lang="en-GB" altLang="fi-FI" sz="2200" dirty="0" err="1">
                <a:solidFill>
                  <a:srgbClr val="2DA2BF"/>
                </a:solidFill>
              </a:rPr>
              <a:t>halua</a:t>
            </a:r>
            <a:r>
              <a:rPr lang="en-GB" altLang="fi-FI" sz="2200" dirty="0">
                <a:solidFill>
                  <a:srgbClr val="2DA2BF"/>
                </a:solidFill>
              </a:rPr>
              <a:t> </a:t>
            </a:r>
            <a:r>
              <a:rPr lang="en-GB" altLang="fi-FI" sz="2200" dirty="0" err="1">
                <a:solidFill>
                  <a:srgbClr val="2DA2BF"/>
                </a:solidFill>
              </a:rPr>
              <a:t>tulla</a:t>
            </a:r>
            <a:r>
              <a:rPr lang="en-GB" altLang="fi-FI" sz="2200" dirty="0">
                <a:solidFill>
                  <a:srgbClr val="2DA2BF"/>
                </a:solidFill>
              </a:rPr>
              <a:t> </a:t>
            </a:r>
            <a:r>
              <a:rPr lang="en-GB" altLang="fi-FI" sz="2200" dirty="0" err="1">
                <a:solidFill>
                  <a:srgbClr val="2DA2BF"/>
                </a:solidFill>
              </a:rPr>
              <a:t>jätetyksi</a:t>
            </a:r>
            <a:r>
              <a:rPr lang="en-GB" altLang="fi-FI" sz="2200" dirty="0">
                <a:solidFill>
                  <a:srgbClr val="2DA2BF"/>
                </a:solidFill>
              </a:rPr>
              <a:t> </a:t>
            </a:r>
            <a:r>
              <a:rPr lang="en-GB" altLang="fi-FI" sz="2200" dirty="0" err="1">
                <a:solidFill>
                  <a:srgbClr val="2DA2BF"/>
                </a:solidFill>
              </a:rPr>
              <a:t>kotiin</a:t>
            </a:r>
            <a:r>
              <a:rPr lang="en-GB" altLang="fi-FI" sz="2200" dirty="0">
                <a:solidFill>
                  <a:srgbClr val="2DA2BF"/>
                </a:solidFill>
              </a:rPr>
              <a:t> </a:t>
            </a:r>
            <a:r>
              <a:rPr lang="en-GB" altLang="fi-FI" sz="2200" dirty="0" err="1">
                <a:solidFill>
                  <a:srgbClr val="2DA2BF"/>
                </a:solidFill>
              </a:rPr>
              <a:t>yksin</a:t>
            </a:r>
            <a:r>
              <a:rPr lang="en-GB" altLang="fi-FI" sz="2200" dirty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2200" i="1" dirty="0"/>
              <a:t>	</a:t>
            </a:r>
            <a:r>
              <a:rPr lang="fi-FI" altLang="fi-FI" sz="2400" i="1" dirty="0" err="1"/>
              <a:t>She</a:t>
            </a:r>
            <a:r>
              <a:rPr lang="fi-FI" altLang="fi-FI" sz="2400" i="1" dirty="0"/>
              <a:t> </a:t>
            </a:r>
            <a:r>
              <a:rPr lang="fi-FI" altLang="fi-FI" sz="2400" i="1" dirty="0" err="1"/>
              <a:t>doesn’t</a:t>
            </a:r>
            <a:r>
              <a:rPr lang="fi-FI" altLang="fi-FI" sz="2400" i="1" dirty="0"/>
              <a:t> </a:t>
            </a:r>
            <a:r>
              <a:rPr lang="fi-FI" altLang="fi-FI" sz="2400" i="1" dirty="0" err="1"/>
              <a:t>want</a:t>
            </a:r>
            <a:r>
              <a:rPr lang="fi-FI" altLang="fi-FI" sz="2400" i="1" dirty="0"/>
              <a:t> </a:t>
            </a:r>
            <a:r>
              <a:rPr lang="fi-FI" altLang="fi-FI" sz="2400" b="1" i="1" dirty="0"/>
              <a:t>to </a:t>
            </a:r>
            <a:r>
              <a:rPr lang="fi-FI" altLang="fi-FI" sz="2400" b="1" i="1" dirty="0" err="1"/>
              <a:t>be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left</a:t>
            </a:r>
            <a:r>
              <a:rPr lang="fi-FI" altLang="fi-FI" sz="2400" b="1" i="1" dirty="0"/>
              <a:t> </a:t>
            </a:r>
            <a:r>
              <a:rPr lang="fi-FI" altLang="fi-FI" sz="2400" i="1" dirty="0"/>
              <a:t>home </a:t>
            </a:r>
            <a:r>
              <a:rPr lang="fi-FI" altLang="fi-FI" sz="2400" i="1" dirty="0" err="1"/>
              <a:t>alone</a:t>
            </a:r>
            <a:r>
              <a:rPr lang="fi-FI" altLang="fi-FI" sz="2400" i="1" dirty="0"/>
              <a:t>. </a:t>
            </a:r>
            <a:r>
              <a:rPr lang="fi-FI" altLang="fi-FI" sz="2000" dirty="0"/>
              <a:t>(passiivi, 	nykyhetki)</a:t>
            </a:r>
          </a:p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7. Hänet näytetään jättäneen kotiin aivan liian usein viime aikoina.</a:t>
            </a:r>
          </a:p>
          <a:p>
            <a:pPr marL="0" indent="0"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	</a:t>
            </a:r>
            <a:r>
              <a:rPr lang="en-GB" altLang="fi-FI" sz="2400" i="1" dirty="0" smtClean="0"/>
              <a:t>She seems </a:t>
            </a:r>
            <a:r>
              <a:rPr lang="en-GB" altLang="fi-FI" sz="2400" b="1" i="1" dirty="0" smtClean="0"/>
              <a:t>to have been left </a:t>
            </a:r>
            <a:r>
              <a:rPr lang="en-GB" altLang="fi-FI" sz="2400" i="1" dirty="0" smtClean="0"/>
              <a:t>home all too often lately. 	</a:t>
            </a:r>
            <a:r>
              <a:rPr lang="en-GB" altLang="fi-FI" sz="2000" dirty="0"/>
              <a:t>(</a:t>
            </a:r>
            <a:r>
              <a:rPr lang="en-GB" altLang="fi-FI" sz="2000" dirty="0" err="1"/>
              <a:t>passiivi</a:t>
            </a:r>
            <a:r>
              <a:rPr lang="en-GB" altLang="fi-FI" sz="2000" dirty="0"/>
              <a:t>, </a:t>
            </a:r>
            <a:r>
              <a:rPr lang="en-GB" altLang="fi-FI" sz="2000" dirty="0" err="1"/>
              <a:t>mennyt</a:t>
            </a:r>
            <a:r>
              <a:rPr lang="en-GB" altLang="fi-FI" sz="2000" dirty="0"/>
              <a:t> </a:t>
            </a:r>
            <a:r>
              <a:rPr lang="en-GB" altLang="fi-FI" sz="2000" dirty="0" err="1"/>
              <a:t>aika</a:t>
            </a:r>
            <a:r>
              <a:rPr lang="en-GB" altLang="fi-FI" sz="2000" dirty="0"/>
              <a:t>)</a:t>
            </a:r>
            <a:endParaRPr lang="fi-FI" altLang="fi-FI" sz="2000" dirty="0"/>
          </a:p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8. Tätä olisi pitänyt miettiä ennen kuin perhe osti koiran. </a:t>
            </a:r>
          </a:p>
          <a:p>
            <a:pPr marL="0" indent="0">
              <a:buNone/>
            </a:pPr>
            <a:r>
              <a:rPr lang="en-GB" altLang="fi-FI" sz="2200" i="1" dirty="0" smtClean="0"/>
              <a:t>	</a:t>
            </a:r>
            <a:r>
              <a:rPr lang="en-GB" altLang="fi-FI" sz="2400" i="1" dirty="0" smtClean="0"/>
              <a:t>This should </a:t>
            </a:r>
            <a:r>
              <a:rPr lang="en-GB" altLang="fi-FI" sz="2400" b="1" i="1" dirty="0" smtClean="0"/>
              <a:t>have been thought </a:t>
            </a:r>
            <a:r>
              <a:rPr lang="en-GB" altLang="fi-FI" sz="2400" i="1" dirty="0" smtClean="0"/>
              <a:t>about it before the family 	bought a dog. </a:t>
            </a:r>
            <a:r>
              <a:rPr lang="en-GB" altLang="fi-FI" sz="2000" dirty="0"/>
              <a:t>(</a:t>
            </a:r>
            <a:r>
              <a:rPr lang="en-GB" altLang="fi-FI" sz="2000" dirty="0" err="1"/>
              <a:t>passiivi</a:t>
            </a:r>
            <a:r>
              <a:rPr lang="en-GB" altLang="fi-FI" sz="2000" dirty="0"/>
              <a:t>, </a:t>
            </a:r>
            <a:r>
              <a:rPr lang="en-GB" altLang="fi-FI" sz="2000" dirty="0" err="1"/>
              <a:t>mennyt</a:t>
            </a:r>
            <a:r>
              <a:rPr lang="en-GB" altLang="fi-FI" sz="2000" dirty="0"/>
              <a:t> </a:t>
            </a:r>
            <a:r>
              <a:rPr lang="en-GB" altLang="fi-FI" sz="2000" dirty="0" err="1"/>
              <a:t>aika</a:t>
            </a:r>
            <a:r>
              <a:rPr lang="en-GB" altLang="fi-FI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81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34994</TotalTime>
  <Words>139</Words>
  <Application>Microsoft Office PowerPoint</Application>
  <PresentationFormat>Näytössä katseltava diaesitys (4:3)</PresentationFormat>
  <Paragraphs>47</Paragraphs>
  <Slides>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Monotype Sorts</vt:lpstr>
      <vt:lpstr>Office-teema</vt:lpstr>
      <vt:lpstr>PowerPoint-esitys</vt:lpstr>
      <vt:lpstr> Infinitiivin aikamuodot </vt:lpstr>
      <vt:lpstr>Aktiivi</vt:lpstr>
      <vt:lpstr>Passiivi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Pakarinen Laura</cp:lastModifiedBy>
  <cp:revision>273</cp:revision>
  <cp:lastPrinted>2016-05-26T05:27:03Z</cp:lastPrinted>
  <dcterms:created xsi:type="dcterms:W3CDTF">2015-09-28T06:29:35Z</dcterms:created>
  <dcterms:modified xsi:type="dcterms:W3CDTF">2017-10-13T13:49:06Z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1643852553</vt:i4>
  </property>
  <property fmtid="{D5CDD505-2E9C-101B-9397-08002B2CF9AE}" pid="3" name="_NewReviewCycle">
    <vt:lpwstr/>
  </property>
  <property fmtid="{D5CDD505-2E9C-101B-9397-08002B2CF9AE}" pid="4" name="_EmailSubject">
    <vt:lpwstr>IN5 Grammar Powerpointit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