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72" r:id="rId2"/>
  </p:sldMasterIdLst>
  <p:notesMasterIdLst>
    <p:notesMasterId r:id="rId13"/>
  </p:notesMasterIdLst>
  <p:handoutMasterIdLst>
    <p:handoutMasterId r:id="rId14"/>
  </p:handoutMasterIdLst>
  <p:sldIdLst>
    <p:sldId id="472" r:id="rId3"/>
    <p:sldId id="495" r:id="rId4"/>
    <p:sldId id="496" r:id="rId5"/>
    <p:sldId id="497" r:id="rId6"/>
    <p:sldId id="498" r:id="rId7"/>
    <p:sldId id="499" r:id="rId8"/>
    <p:sldId id="500" r:id="rId9"/>
    <p:sldId id="503" r:id="rId10"/>
    <p:sldId id="504" r:id="rId11"/>
    <p:sldId id="400" r:id="rId12"/>
  </p:sldIdLst>
  <p:sldSz cx="9144000" cy="6858000" type="screen4x3"/>
  <p:notesSz cx="6669088" cy="98726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E1FB"/>
    <a:srgbClr val="CCFFFF"/>
    <a:srgbClr val="FFFF99"/>
    <a:srgbClr val="CC66FF"/>
    <a:srgbClr val="00CC00"/>
    <a:srgbClr val="FF9933"/>
    <a:srgbClr val="FF0909"/>
    <a:srgbClr val="0B2B6B"/>
    <a:srgbClr val="E7F3FD"/>
    <a:srgbClr val="0B2C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97" autoAdjust="0"/>
    <p:restoredTop sz="94224" autoAdjust="0"/>
  </p:normalViewPr>
  <p:slideViewPr>
    <p:cSldViewPr>
      <p:cViewPr varScale="1">
        <p:scale>
          <a:sx n="105" d="100"/>
          <a:sy n="105" d="100"/>
        </p:scale>
        <p:origin x="165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services.ad.jyu.fi\CommonShare\KTL-LLG\3.%20Osaamiskeskus\2017\KOOSTE_opinto_ohjaajienkoulutus2002_2017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../embeddings/oleObject1.bin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services.ad.jyu.fi\CommonShare\KTL-LLG\3.%20Osaamiskeskus\2017\Opotilastot%20koulutusyksik&#246;itt&#228;in%202000-17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services.ad.jyu.fi\homes\rvuorin\Desktop\Opot%202010-16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services.ad.jyu.fi\CommonShare\KTL-LLG\3.%20Osaamiskeskus\2017\KOOSTE_opinto_ohjaajienkoulutus2002_2017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/>
              <a:t>Opinto-ohjaajien</a:t>
            </a:r>
            <a:r>
              <a:rPr lang="en-US" sz="1200" baseline="0"/>
              <a:t> koulutumäärät puolivuosikymmenittäin 1971-2017</a:t>
            </a:r>
            <a:endParaRPr lang="en-US" sz="1200"/>
          </a:p>
        </c:rich>
      </c:tx>
      <c:layout>
        <c:manualLayout>
          <c:xMode val="edge"/>
          <c:yMode val="edge"/>
          <c:x val="0.4805200963305013"/>
          <c:y val="2.77777777777777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Sheet6!$P$109</c:f>
              <c:strCache>
                <c:ptCount val="1"/>
                <c:pt idx="0">
                  <c:v>Yhteensä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cat>
            <c:strRef>
              <c:f>Sheet6!$O$110:$O$121</c:f>
              <c:strCache>
                <c:ptCount val="12"/>
                <c:pt idx="0">
                  <c:v>1971-1975</c:v>
                </c:pt>
                <c:pt idx="1">
                  <c:v>1976-1980</c:v>
                </c:pt>
                <c:pt idx="2">
                  <c:v>1981-1985</c:v>
                </c:pt>
                <c:pt idx="3">
                  <c:v>1986-1990</c:v>
                </c:pt>
                <c:pt idx="4">
                  <c:v>1991-1995</c:v>
                </c:pt>
                <c:pt idx="5">
                  <c:v>1996-2000</c:v>
                </c:pt>
                <c:pt idx="6">
                  <c:v>2001-2005</c:v>
                </c:pt>
                <c:pt idx="7">
                  <c:v>2006-2010</c:v>
                </c:pt>
                <c:pt idx="8">
                  <c:v>2011-2015</c:v>
                </c:pt>
                <c:pt idx="9">
                  <c:v>2016-2017</c:v>
                </c:pt>
                <c:pt idx="10">
                  <c:v>2017-2018</c:v>
                </c:pt>
                <c:pt idx="11">
                  <c:v>Paikat 2018</c:v>
                </c:pt>
              </c:strCache>
            </c:strRef>
          </c:cat>
          <c:val>
            <c:numRef>
              <c:f>Sheet6!$P$110:$P$121</c:f>
              <c:numCache>
                <c:formatCode>General</c:formatCode>
                <c:ptCount val="12"/>
                <c:pt idx="0">
                  <c:v>204</c:v>
                </c:pt>
                <c:pt idx="1">
                  <c:v>480</c:v>
                </c:pt>
                <c:pt idx="2">
                  <c:v>698</c:v>
                </c:pt>
                <c:pt idx="3">
                  <c:v>780</c:v>
                </c:pt>
                <c:pt idx="4">
                  <c:v>245</c:v>
                </c:pt>
                <c:pt idx="5">
                  <c:v>218</c:v>
                </c:pt>
                <c:pt idx="6">
                  <c:v>608</c:v>
                </c:pt>
                <c:pt idx="7">
                  <c:v>867</c:v>
                </c:pt>
                <c:pt idx="8">
                  <c:v>1121</c:v>
                </c:pt>
                <c:pt idx="9">
                  <c:v>424</c:v>
                </c:pt>
                <c:pt idx="10">
                  <c:v>415</c:v>
                </c:pt>
                <c:pt idx="11">
                  <c:v>240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A1-456B-A575-BC587B399E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83128976"/>
        <c:axId val="583129632"/>
      </c:barChart>
      <c:catAx>
        <c:axId val="583128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83129632"/>
        <c:crosses val="autoZero"/>
        <c:auto val="1"/>
        <c:lblAlgn val="ctr"/>
        <c:lblOffset val="100"/>
        <c:noMultiLvlLbl val="0"/>
      </c:catAx>
      <c:valAx>
        <c:axId val="5831296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8312897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i-FI"/>
              <a:t>Opinto-ohjaajien</a:t>
            </a:r>
            <a:r>
              <a:rPr lang="fi-FI" baseline="0"/>
              <a:t> koulutusmäärät koulutusyksiköittäin 2001-18</a:t>
            </a:r>
            <a:endParaRPr lang="fi-FI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Sheet3!$B$1</c:f>
              <c:strCache>
                <c:ptCount val="1"/>
                <c:pt idx="0">
                  <c:v>UEF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Sheet3!$A$2:$A$20</c:f>
              <c:strCache>
                <c:ptCount val="19"/>
                <c:pt idx="0">
                  <c:v>2000-2001</c:v>
                </c:pt>
                <c:pt idx="1">
                  <c:v>2001-2002</c:v>
                </c:pt>
                <c:pt idx="2">
                  <c:v>2002-2003</c:v>
                </c:pt>
                <c:pt idx="3">
                  <c:v>2003-2004</c:v>
                </c:pt>
                <c:pt idx="4">
                  <c:v>2004-2005</c:v>
                </c:pt>
                <c:pt idx="5">
                  <c:v>2005-2006</c:v>
                </c:pt>
                <c:pt idx="6">
                  <c:v>2006-2007</c:v>
                </c:pt>
                <c:pt idx="7">
                  <c:v>2007-2008</c:v>
                </c:pt>
                <c:pt idx="8">
                  <c:v>2008-2009</c:v>
                </c:pt>
                <c:pt idx="9">
                  <c:v>2009-2010</c:v>
                </c:pt>
                <c:pt idx="10">
                  <c:v>2010-2011</c:v>
                </c:pt>
                <c:pt idx="11">
                  <c:v>2011-2012</c:v>
                </c:pt>
                <c:pt idx="12">
                  <c:v>2012-2013</c:v>
                </c:pt>
                <c:pt idx="13">
                  <c:v>2013-2014</c:v>
                </c:pt>
                <c:pt idx="14">
                  <c:v>2014-2015</c:v>
                </c:pt>
                <c:pt idx="15">
                  <c:v>2015-2016</c:v>
                </c:pt>
                <c:pt idx="16">
                  <c:v>2016-2017</c:v>
                </c:pt>
                <c:pt idx="17">
                  <c:v>2017-2018</c:v>
                </c:pt>
                <c:pt idx="18">
                  <c:v>Paikat 2018</c:v>
                </c:pt>
              </c:strCache>
            </c:strRef>
          </c:cat>
          <c:val>
            <c:numRef>
              <c:f>Sheet3!$B$2:$B$20</c:f>
              <c:numCache>
                <c:formatCode>General</c:formatCode>
                <c:ptCount val="19"/>
                <c:pt idx="0">
                  <c:v>34</c:v>
                </c:pt>
                <c:pt idx="1">
                  <c:v>25</c:v>
                </c:pt>
                <c:pt idx="2">
                  <c:v>46</c:v>
                </c:pt>
                <c:pt idx="3">
                  <c:v>51</c:v>
                </c:pt>
                <c:pt idx="4">
                  <c:v>43</c:v>
                </c:pt>
                <c:pt idx="5">
                  <c:v>23</c:v>
                </c:pt>
                <c:pt idx="6">
                  <c:v>31</c:v>
                </c:pt>
                <c:pt idx="7">
                  <c:v>43</c:v>
                </c:pt>
                <c:pt idx="8">
                  <c:v>36</c:v>
                </c:pt>
                <c:pt idx="9">
                  <c:v>49</c:v>
                </c:pt>
                <c:pt idx="10">
                  <c:v>20</c:v>
                </c:pt>
                <c:pt idx="11">
                  <c:v>43</c:v>
                </c:pt>
                <c:pt idx="12">
                  <c:v>58</c:v>
                </c:pt>
                <c:pt idx="13">
                  <c:v>84</c:v>
                </c:pt>
                <c:pt idx="14">
                  <c:v>36</c:v>
                </c:pt>
                <c:pt idx="15">
                  <c:v>40</c:v>
                </c:pt>
                <c:pt idx="16">
                  <c:v>56</c:v>
                </c:pt>
                <c:pt idx="17">
                  <c:v>149</c:v>
                </c:pt>
                <c:pt idx="18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76-474A-B530-745CBA554D46}"/>
            </c:ext>
          </c:extLst>
        </c:ser>
        <c:ser>
          <c:idx val="1"/>
          <c:order val="1"/>
          <c:tx>
            <c:strRef>
              <c:f>Sheet3!$C$1</c:f>
              <c:strCache>
                <c:ptCount val="1"/>
                <c:pt idx="0">
                  <c:v>JY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Sheet3!$A$2:$A$20</c:f>
              <c:strCache>
                <c:ptCount val="19"/>
                <c:pt idx="0">
                  <c:v>2000-2001</c:v>
                </c:pt>
                <c:pt idx="1">
                  <c:v>2001-2002</c:v>
                </c:pt>
                <c:pt idx="2">
                  <c:v>2002-2003</c:v>
                </c:pt>
                <c:pt idx="3">
                  <c:v>2003-2004</c:v>
                </c:pt>
                <c:pt idx="4">
                  <c:v>2004-2005</c:v>
                </c:pt>
                <c:pt idx="5">
                  <c:v>2005-2006</c:v>
                </c:pt>
                <c:pt idx="6">
                  <c:v>2006-2007</c:v>
                </c:pt>
                <c:pt idx="7">
                  <c:v>2007-2008</c:v>
                </c:pt>
                <c:pt idx="8">
                  <c:v>2008-2009</c:v>
                </c:pt>
                <c:pt idx="9">
                  <c:v>2009-2010</c:v>
                </c:pt>
                <c:pt idx="10">
                  <c:v>2010-2011</c:v>
                </c:pt>
                <c:pt idx="11">
                  <c:v>2011-2012</c:v>
                </c:pt>
                <c:pt idx="12">
                  <c:v>2012-2013</c:v>
                </c:pt>
                <c:pt idx="13">
                  <c:v>2013-2014</c:v>
                </c:pt>
                <c:pt idx="14">
                  <c:v>2014-2015</c:v>
                </c:pt>
                <c:pt idx="15">
                  <c:v>2015-2016</c:v>
                </c:pt>
                <c:pt idx="16">
                  <c:v>2016-2017</c:v>
                </c:pt>
                <c:pt idx="17">
                  <c:v>2017-2018</c:v>
                </c:pt>
                <c:pt idx="18">
                  <c:v>Paikat 2018</c:v>
                </c:pt>
              </c:strCache>
            </c:strRef>
          </c:cat>
          <c:val>
            <c:numRef>
              <c:f>Sheet3!$C$2:$C$20</c:f>
              <c:numCache>
                <c:formatCode>General</c:formatCode>
                <c:ptCount val="19"/>
                <c:pt idx="0">
                  <c:v>29</c:v>
                </c:pt>
                <c:pt idx="1">
                  <c:v>30</c:v>
                </c:pt>
                <c:pt idx="2">
                  <c:v>1</c:v>
                </c:pt>
                <c:pt idx="3">
                  <c:v>56</c:v>
                </c:pt>
                <c:pt idx="4">
                  <c:v>2</c:v>
                </c:pt>
                <c:pt idx="5">
                  <c:v>52</c:v>
                </c:pt>
                <c:pt idx="6">
                  <c:v>67</c:v>
                </c:pt>
                <c:pt idx="7">
                  <c:v>13</c:v>
                </c:pt>
                <c:pt idx="8">
                  <c:v>53</c:v>
                </c:pt>
                <c:pt idx="9">
                  <c:v>51</c:v>
                </c:pt>
                <c:pt idx="10">
                  <c:v>13</c:v>
                </c:pt>
                <c:pt idx="11">
                  <c:v>51</c:v>
                </c:pt>
                <c:pt idx="12">
                  <c:v>80</c:v>
                </c:pt>
                <c:pt idx="13">
                  <c:v>54</c:v>
                </c:pt>
                <c:pt idx="14">
                  <c:v>56</c:v>
                </c:pt>
                <c:pt idx="15">
                  <c:v>41</c:v>
                </c:pt>
                <c:pt idx="16">
                  <c:v>34</c:v>
                </c:pt>
                <c:pt idx="17">
                  <c:v>26</c:v>
                </c:pt>
                <c:pt idx="18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676-474A-B530-745CBA554D46}"/>
            </c:ext>
          </c:extLst>
        </c:ser>
        <c:ser>
          <c:idx val="2"/>
          <c:order val="2"/>
          <c:tx>
            <c:strRef>
              <c:f>Sheet3!$D$1</c:f>
              <c:strCache>
                <c:ptCount val="1"/>
                <c:pt idx="0">
                  <c:v>Haaga-Helia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Sheet3!$A$2:$A$20</c:f>
              <c:strCache>
                <c:ptCount val="19"/>
                <c:pt idx="0">
                  <c:v>2000-2001</c:v>
                </c:pt>
                <c:pt idx="1">
                  <c:v>2001-2002</c:v>
                </c:pt>
                <c:pt idx="2">
                  <c:v>2002-2003</c:v>
                </c:pt>
                <c:pt idx="3">
                  <c:v>2003-2004</c:v>
                </c:pt>
                <c:pt idx="4">
                  <c:v>2004-2005</c:v>
                </c:pt>
                <c:pt idx="5">
                  <c:v>2005-2006</c:v>
                </c:pt>
                <c:pt idx="6">
                  <c:v>2006-2007</c:v>
                </c:pt>
                <c:pt idx="7">
                  <c:v>2007-2008</c:v>
                </c:pt>
                <c:pt idx="8">
                  <c:v>2008-2009</c:v>
                </c:pt>
                <c:pt idx="9">
                  <c:v>2009-2010</c:v>
                </c:pt>
                <c:pt idx="10">
                  <c:v>2010-2011</c:v>
                </c:pt>
                <c:pt idx="11">
                  <c:v>2011-2012</c:v>
                </c:pt>
                <c:pt idx="12">
                  <c:v>2012-2013</c:v>
                </c:pt>
                <c:pt idx="13">
                  <c:v>2013-2014</c:v>
                </c:pt>
                <c:pt idx="14">
                  <c:v>2014-2015</c:v>
                </c:pt>
                <c:pt idx="15">
                  <c:v>2015-2016</c:v>
                </c:pt>
                <c:pt idx="16">
                  <c:v>2016-2017</c:v>
                </c:pt>
                <c:pt idx="17">
                  <c:v>2017-2018</c:v>
                </c:pt>
                <c:pt idx="18">
                  <c:v>Paikat 2018</c:v>
                </c:pt>
              </c:strCache>
            </c:strRef>
          </c:cat>
          <c:val>
            <c:numRef>
              <c:f>Sheet3!$D$2:$D$20</c:f>
              <c:numCache>
                <c:formatCode>General</c:formatCode>
                <c:ptCount val="19"/>
                <c:pt idx="11">
                  <c:v>15</c:v>
                </c:pt>
                <c:pt idx="12">
                  <c:v>20</c:v>
                </c:pt>
                <c:pt idx="13">
                  <c:v>20</c:v>
                </c:pt>
                <c:pt idx="14">
                  <c:v>21</c:v>
                </c:pt>
                <c:pt idx="15">
                  <c:v>20</c:v>
                </c:pt>
                <c:pt idx="16">
                  <c:v>20</c:v>
                </c:pt>
                <c:pt idx="17">
                  <c:v>45</c:v>
                </c:pt>
                <c:pt idx="18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676-474A-B530-745CBA554D46}"/>
            </c:ext>
          </c:extLst>
        </c:ser>
        <c:ser>
          <c:idx val="3"/>
          <c:order val="3"/>
          <c:tx>
            <c:strRef>
              <c:f>Sheet3!$E$1</c:f>
              <c:strCache>
                <c:ptCount val="1"/>
                <c:pt idx="0">
                  <c:v>Hamk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Sheet3!$A$2:$A$20</c:f>
              <c:strCache>
                <c:ptCount val="19"/>
                <c:pt idx="0">
                  <c:v>2000-2001</c:v>
                </c:pt>
                <c:pt idx="1">
                  <c:v>2001-2002</c:v>
                </c:pt>
                <c:pt idx="2">
                  <c:v>2002-2003</c:v>
                </c:pt>
                <c:pt idx="3">
                  <c:v>2003-2004</c:v>
                </c:pt>
                <c:pt idx="4">
                  <c:v>2004-2005</c:v>
                </c:pt>
                <c:pt idx="5">
                  <c:v>2005-2006</c:v>
                </c:pt>
                <c:pt idx="6">
                  <c:v>2006-2007</c:v>
                </c:pt>
                <c:pt idx="7">
                  <c:v>2007-2008</c:v>
                </c:pt>
                <c:pt idx="8">
                  <c:v>2008-2009</c:v>
                </c:pt>
                <c:pt idx="9">
                  <c:v>2009-2010</c:v>
                </c:pt>
                <c:pt idx="10">
                  <c:v>2010-2011</c:v>
                </c:pt>
                <c:pt idx="11">
                  <c:v>2011-2012</c:v>
                </c:pt>
                <c:pt idx="12">
                  <c:v>2012-2013</c:v>
                </c:pt>
                <c:pt idx="13">
                  <c:v>2013-2014</c:v>
                </c:pt>
                <c:pt idx="14">
                  <c:v>2014-2015</c:v>
                </c:pt>
                <c:pt idx="15">
                  <c:v>2015-2016</c:v>
                </c:pt>
                <c:pt idx="16">
                  <c:v>2016-2017</c:v>
                </c:pt>
                <c:pt idx="17">
                  <c:v>2017-2018</c:v>
                </c:pt>
                <c:pt idx="18">
                  <c:v>Paikat 2018</c:v>
                </c:pt>
              </c:strCache>
            </c:strRef>
          </c:cat>
          <c:val>
            <c:numRef>
              <c:f>Sheet3!$E$2:$E$20</c:f>
              <c:numCache>
                <c:formatCode>General</c:formatCode>
                <c:ptCount val="19"/>
                <c:pt idx="0">
                  <c:v>25</c:v>
                </c:pt>
                <c:pt idx="1">
                  <c:v>30</c:v>
                </c:pt>
                <c:pt idx="2">
                  <c:v>28</c:v>
                </c:pt>
                <c:pt idx="3">
                  <c:v>32</c:v>
                </c:pt>
                <c:pt idx="4">
                  <c:v>33</c:v>
                </c:pt>
                <c:pt idx="5">
                  <c:v>31</c:v>
                </c:pt>
                <c:pt idx="6">
                  <c:v>76</c:v>
                </c:pt>
                <c:pt idx="7">
                  <c:v>39</c:v>
                </c:pt>
                <c:pt idx="8">
                  <c:v>52</c:v>
                </c:pt>
                <c:pt idx="9">
                  <c:v>42</c:v>
                </c:pt>
                <c:pt idx="10">
                  <c:v>49</c:v>
                </c:pt>
                <c:pt idx="11">
                  <c:v>55</c:v>
                </c:pt>
                <c:pt idx="12">
                  <c:v>45</c:v>
                </c:pt>
                <c:pt idx="13">
                  <c:v>38</c:v>
                </c:pt>
                <c:pt idx="14">
                  <c:v>91</c:v>
                </c:pt>
                <c:pt idx="15">
                  <c:v>46</c:v>
                </c:pt>
                <c:pt idx="16">
                  <c:v>46</c:v>
                </c:pt>
                <c:pt idx="17">
                  <c:v>54</c:v>
                </c:pt>
                <c:pt idx="18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676-474A-B530-745CBA554D46}"/>
            </c:ext>
          </c:extLst>
        </c:ser>
        <c:ser>
          <c:idx val="4"/>
          <c:order val="4"/>
          <c:tx>
            <c:strRef>
              <c:f>Sheet3!$F$1</c:f>
              <c:strCache>
                <c:ptCount val="1"/>
                <c:pt idx="0">
                  <c:v>Jamk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Sheet3!$A$2:$A$20</c:f>
              <c:strCache>
                <c:ptCount val="19"/>
                <c:pt idx="0">
                  <c:v>2000-2001</c:v>
                </c:pt>
                <c:pt idx="1">
                  <c:v>2001-2002</c:v>
                </c:pt>
                <c:pt idx="2">
                  <c:v>2002-2003</c:v>
                </c:pt>
                <c:pt idx="3">
                  <c:v>2003-2004</c:v>
                </c:pt>
                <c:pt idx="4">
                  <c:v>2004-2005</c:v>
                </c:pt>
                <c:pt idx="5">
                  <c:v>2005-2006</c:v>
                </c:pt>
                <c:pt idx="6">
                  <c:v>2006-2007</c:v>
                </c:pt>
                <c:pt idx="7">
                  <c:v>2007-2008</c:v>
                </c:pt>
                <c:pt idx="8">
                  <c:v>2008-2009</c:v>
                </c:pt>
                <c:pt idx="9">
                  <c:v>2009-2010</c:v>
                </c:pt>
                <c:pt idx="10">
                  <c:v>2010-2011</c:v>
                </c:pt>
                <c:pt idx="11">
                  <c:v>2011-2012</c:v>
                </c:pt>
                <c:pt idx="12">
                  <c:v>2012-2013</c:v>
                </c:pt>
                <c:pt idx="13">
                  <c:v>2013-2014</c:v>
                </c:pt>
                <c:pt idx="14">
                  <c:v>2014-2015</c:v>
                </c:pt>
                <c:pt idx="15">
                  <c:v>2015-2016</c:v>
                </c:pt>
                <c:pt idx="16">
                  <c:v>2016-2017</c:v>
                </c:pt>
                <c:pt idx="17">
                  <c:v>2017-2018</c:v>
                </c:pt>
                <c:pt idx="18">
                  <c:v>Paikat 2018</c:v>
                </c:pt>
              </c:strCache>
            </c:strRef>
          </c:cat>
          <c:val>
            <c:numRef>
              <c:f>Sheet3!$F$2:$F$20</c:f>
              <c:numCache>
                <c:formatCode>General</c:formatCode>
                <c:ptCount val="19"/>
                <c:pt idx="0">
                  <c:v>20</c:v>
                </c:pt>
                <c:pt idx="1">
                  <c:v>19</c:v>
                </c:pt>
                <c:pt idx="2">
                  <c:v>42</c:v>
                </c:pt>
                <c:pt idx="3">
                  <c:v>2</c:v>
                </c:pt>
                <c:pt idx="4">
                  <c:v>17</c:v>
                </c:pt>
                <c:pt idx="5">
                  <c:v>33</c:v>
                </c:pt>
                <c:pt idx="6">
                  <c:v>43</c:v>
                </c:pt>
                <c:pt idx="7">
                  <c:v>35</c:v>
                </c:pt>
                <c:pt idx="8">
                  <c:v>50</c:v>
                </c:pt>
                <c:pt idx="9">
                  <c:v>48</c:v>
                </c:pt>
                <c:pt idx="10">
                  <c:v>55</c:v>
                </c:pt>
                <c:pt idx="11">
                  <c:v>54</c:v>
                </c:pt>
                <c:pt idx="12">
                  <c:v>53</c:v>
                </c:pt>
                <c:pt idx="13">
                  <c:v>41</c:v>
                </c:pt>
                <c:pt idx="14">
                  <c:v>22</c:v>
                </c:pt>
                <c:pt idx="15">
                  <c:v>44</c:v>
                </c:pt>
                <c:pt idx="16">
                  <c:v>41</c:v>
                </c:pt>
                <c:pt idx="17">
                  <c:v>90</c:v>
                </c:pt>
                <c:pt idx="18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676-474A-B530-745CBA554D46}"/>
            </c:ext>
          </c:extLst>
        </c:ser>
        <c:ser>
          <c:idx val="5"/>
          <c:order val="5"/>
          <c:tx>
            <c:strRef>
              <c:f>Sheet3!$G$1</c:f>
              <c:strCache>
                <c:ptCount val="1"/>
                <c:pt idx="0">
                  <c:v>Oamk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Sheet3!$A$2:$A$20</c:f>
              <c:strCache>
                <c:ptCount val="19"/>
                <c:pt idx="0">
                  <c:v>2000-2001</c:v>
                </c:pt>
                <c:pt idx="1">
                  <c:v>2001-2002</c:v>
                </c:pt>
                <c:pt idx="2">
                  <c:v>2002-2003</c:v>
                </c:pt>
                <c:pt idx="3">
                  <c:v>2003-2004</c:v>
                </c:pt>
                <c:pt idx="4">
                  <c:v>2004-2005</c:v>
                </c:pt>
                <c:pt idx="5">
                  <c:v>2005-2006</c:v>
                </c:pt>
                <c:pt idx="6">
                  <c:v>2006-2007</c:v>
                </c:pt>
                <c:pt idx="7">
                  <c:v>2007-2008</c:v>
                </c:pt>
                <c:pt idx="8">
                  <c:v>2008-2009</c:v>
                </c:pt>
                <c:pt idx="9">
                  <c:v>2009-2010</c:v>
                </c:pt>
                <c:pt idx="10">
                  <c:v>2010-2011</c:v>
                </c:pt>
                <c:pt idx="11">
                  <c:v>2011-2012</c:v>
                </c:pt>
                <c:pt idx="12">
                  <c:v>2012-2013</c:v>
                </c:pt>
                <c:pt idx="13">
                  <c:v>2013-2014</c:v>
                </c:pt>
                <c:pt idx="14">
                  <c:v>2014-2015</c:v>
                </c:pt>
                <c:pt idx="15">
                  <c:v>2015-2016</c:v>
                </c:pt>
                <c:pt idx="16">
                  <c:v>2016-2017</c:v>
                </c:pt>
                <c:pt idx="17">
                  <c:v>2017-2018</c:v>
                </c:pt>
                <c:pt idx="18">
                  <c:v>Paikat 2018</c:v>
                </c:pt>
              </c:strCache>
            </c:strRef>
          </c:cat>
          <c:val>
            <c:numRef>
              <c:f>Sheet3!$G$2:$G$20</c:f>
              <c:numCache>
                <c:formatCode>General</c:formatCode>
                <c:ptCount val="19"/>
                <c:pt idx="14">
                  <c:v>12</c:v>
                </c:pt>
                <c:pt idx="15">
                  <c:v>6</c:v>
                </c:pt>
                <c:pt idx="16">
                  <c:v>16</c:v>
                </c:pt>
                <c:pt idx="17">
                  <c:v>29</c:v>
                </c:pt>
                <c:pt idx="1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676-474A-B530-745CBA554D46}"/>
            </c:ext>
          </c:extLst>
        </c:ser>
        <c:ser>
          <c:idx val="6"/>
          <c:order val="6"/>
          <c:tx>
            <c:strRef>
              <c:f>Sheet3!$H$1</c:f>
              <c:strCache>
                <c:ptCount val="1"/>
                <c:pt idx="0">
                  <c:v>Tamk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Sheet3!$A$2:$A$20</c:f>
              <c:strCache>
                <c:ptCount val="19"/>
                <c:pt idx="0">
                  <c:v>2000-2001</c:v>
                </c:pt>
                <c:pt idx="1">
                  <c:v>2001-2002</c:v>
                </c:pt>
                <c:pt idx="2">
                  <c:v>2002-2003</c:v>
                </c:pt>
                <c:pt idx="3">
                  <c:v>2003-2004</c:v>
                </c:pt>
                <c:pt idx="4">
                  <c:v>2004-2005</c:v>
                </c:pt>
                <c:pt idx="5">
                  <c:v>2005-2006</c:v>
                </c:pt>
                <c:pt idx="6">
                  <c:v>2006-2007</c:v>
                </c:pt>
                <c:pt idx="7">
                  <c:v>2007-2008</c:v>
                </c:pt>
                <c:pt idx="8">
                  <c:v>2008-2009</c:v>
                </c:pt>
                <c:pt idx="9">
                  <c:v>2009-2010</c:v>
                </c:pt>
                <c:pt idx="10">
                  <c:v>2010-2011</c:v>
                </c:pt>
                <c:pt idx="11">
                  <c:v>2011-2012</c:v>
                </c:pt>
                <c:pt idx="12">
                  <c:v>2012-2013</c:v>
                </c:pt>
                <c:pt idx="13">
                  <c:v>2013-2014</c:v>
                </c:pt>
                <c:pt idx="14">
                  <c:v>2014-2015</c:v>
                </c:pt>
                <c:pt idx="15">
                  <c:v>2015-2016</c:v>
                </c:pt>
                <c:pt idx="16">
                  <c:v>2016-2017</c:v>
                </c:pt>
                <c:pt idx="17">
                  <c:v>2017-2018</c:v>
                </c:pt>
                <c:pt idx="18">
                  <c:v>Paikat 2018</c:v>
                </c:pt>
              </c:strCache>
            </c:strRef>
          </c:cat>
          <c:val>
            <c:numRef>
              <c:f>Sheet3!$H$2:$H$20</c:f>
              <c:numCache>
                <c:formatCode>General</c:formatCode>
                <c:ptCount val="19"/>
                <c:pt idx="16">
                  <c:v>14</c:v>
                </c:pt>
                <c:pt idx="17">
                  <c:v>22</c:v>
                </c:pt>
                <c:pt idx="18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676-474A-B530-745CBA554D46}"/>
            </c:ext>
          </c:extLst>
        </c:ser>
        <c:ser>
          <c:idx val="7"/>
          <c:order val="7"/>
          <c:tx>
            <c:strRef>
              <c:f>Sheet3!$I$1</c:f>
              <c:strCache>
                <c:ptCount val="1"/>
                <c:pt idx="0">
                  <c:v>ÅA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Sheet3!$A$2:$A$20</c:f>
              <c:strCache>
                <c:ptCount val="19"/>
                <c:pt idx="0">
                  <c:v>2000-2001</c:v>
                </c:pt>
                <c:pt idx="1">
                  <c:v>2001-2002</c:v>
                </c:pt>
                <c:pt idx="2">
                  <c:v>2002-2003</c:v>
                </c:pt>
                <c:pt idx="3">
                  <c:v>2003-2004</c:v>
                </c:pt>
                <c:pt idx="4">
                  <c:v>2004-2005</c:v>
                </c:pt>
                <c:pt idx="5">
                  <c:v>2005-2006</c:v>
                </c:pt>
                <c:pt idx="6">
                  <c:v>2006-2007</c:v>
                </c:pt>
                <c:pt idx="7">
                  <c:v>2007-2008</c:v>
                </c:pt>
                <c:pt idx="8">
                  <c:v>2008-2009</c:v>
                </c:pt>
                <c:pt idx="9">
                  <c:v>2009-2010</c:v>
                </c:pt>
                <c:pt idx="10">
                  <c:v>2010-2011</c:v>
                </c:pt>
                <c:pt idx="11">
                  <c:v>2011-2012</c:v>
                </c:pt>
                <c:pt idx="12">
                  <c:v>2012-2013</c:v>
                </c:pt>
                <c:pt idx="13">
                  <c:v>2013-2014</c:v>
                </c:pt>
                <c:pt idx="14">
                  <c:v>2014-2015</c:v>
                </c:pt>
                <c:pt idx="15">
                  <c:v>2015-2016</c:v>
                </c:pt>
                <c:pt idx="16">
                  <c:v>2016-2017</c:v>
                </c:pt>
                <c:pt idx="17">
                  <c:v>2017-2018</c:v>
                </c:pt>
                <c:pt idx="18">
                  <c:v>Paikat 2018</c:v>
                </c:pt>
              </c:strCache>
            </c:strRef>
          </c:cat>
          <c:val>
            <c:numRef>
              <c:f>Sheet3!$I$2:$I$20</c:f>
              <c:numCache>
                <c:formatCode>General</c:formatCode>
                <c:ptCount val="19"/>
                <c:pt idx="2">
                  <c:v>24</c:v>
                </c:pt>
                <c:pt idx="4">
                  <c:v>19</c:v>
                </c:pt>
                <c:pt idx="11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5676-474A-B530-745CBA554D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47628648"/>
        <c:axId val="547619136"/>
      </c:barChart>
      <c:catAx>
        <c:axId val="547628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47619136"/>
        <c:crosses val="autoZero"/>
        <c:auto val="1"/>
        <c:lblAlgn val="ctr"/>
        <c:lblOffset val="100"/>
        <c:noMultiLvlLbl val="0"/>
      </c:catAx>
      <c:valAx>
        <c:axId val="5476191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4762864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i-FI"/>
              <a:t>Valmistuneet</a:t>
            </a:r>
            <a:r>
              <a:rPr lang="fi-FI" baseline="0"/>
              <a:t> ja opiskelemassa olevat opinto-ohjaajat koulutusyksiköittäin 2001-18</a:t>
            </a:r>
            <a:endParaRPr lang="fi-FI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Sheet3!$B$24:$I$24</c:f>
              <c:strCache>
                <c:ptCount val="8"/>
                <c:pt idx="0">
                  <c:v>UEF</c:v>
                </c:pt>
                <c:pt idx="1">
                  <c:v>JY</c:v>
                </c:pt>
                <c:pt idx="2">
                  <c:v>Haaga-Helia</c:v>
                </c:pt>
                <c:pt idx="3">
                  <c:v>Hamk</c:v>
                </c:pt>
                <c:pt idx="4">
                  <c:v>Jamk</c:v>
                </c:pt>
                <c:pt idx="5">
                  <c:v>Oamk</c:v>
                </c:pt>
                <c:pt idx="6">
                  <c:v>Tamk</c:v>
                </c:pt>
                <c:pt idx="7">
                  <c:v>ÅA</c:v>
                </c:pt>
              </c:strCache>
            </c:strRef>
          </c:cat>
          <c:val>
            <c:numRef>
              <c:f>Sheet3!$B$25:$I$25</c:f>
              <c:numCache>
                <c:formatCode>General</c:formatCode>
                <c:ptCount val="8"/>
                <c:pt idx="0">
                  <c:v>927</c:v>
                </c:pt>
                <c:pt idx="1">
                  <c:v>754</c:v>
                </c:pt>
                <c:pt idx="2">
                  <c:v>181</c:v>
                </c:pt>
                <c:pt idx="3">
                  <c:v>862</c:v>
                </c:pt>
                <c:pt idx="4">
                  <c:v>759</c:v>
                </c:pt>
                <c:pt idx="5">
                  <c:v>63</c:v>
                </c:pt>
                <c:pt idx="6">
                  <c:v>51</c:v>
                </c:pt>
                <c:pt idx="7">
                  <c:v>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D1A-4DE3-8638-B627671003A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71842584"/>
        <c:axId val="571847504"/>
      </c:barChart>
      <c:catAx>
        <c:axId val="571842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71847504"/>
        <c:crosses val="autoZero"/>
        <c:auto val="1"/>
        <c:lblAlgn val="ctr"/>
        <c:lblOffset val="100"/>
        <c:noMultiLvlLbl val="0"/>
      </c:catAx>
      <c:valAx>
        <c:axId val="571847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7184258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i-FI" sz="1800" b="0" i="0" baseline="0" dirty="0">
                <a:effectLst/>
              </a:rPr>
              <a:t>Opinto-</a:t>
            </a:r>
            <a:r>
              <a:rPr lang="fi-FI" sz="1800" b="0" i="0" baseline="0" dirty="0" err="1">
                <a:effectLst/>
              </a:rPr>
              <a:t>ohaajien</a:t>
            </a:r>
            <a:r>
              <a:rPr lang="fi-FI" sz="1800" b="0" i="0" baseline="0" dirty="0">
                <a:effectLst/>
              </a:rPr>
              <a:t> määrät ja kelpoisuus ohjauksen tehtäviin oppilaitosmuodoittain 2010 ja </a:t>
            </a:r>
            <a:r>
              <a:rPr lang="fi-FI" sz="1800" b="0" i="0" baseline="0" dirty="0" smtClean="0">
                <a:effectLst/>
              </a:rPr>
              <a:t>2016 </a:t>
            </a:r>
          </a:p>
          <a:p>
            <a:pPr>
              <a:defRPr/>
            </a:pPr>
            <a:r>
              <a:rPr lang="fi-FI" sz="1200" b="0" i="0" baseline="0" dirty="0" smtClean="0">
                <a:effectLst/>
              </a:rPr>
              <a:t>(Opetushallitus 2010; 2016)</a:t>
            </a:r>
            <a:endParaRPr lang="fi-FI" sz="1050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Sheet1!$B$6</c:f>
              <c:strCache>
                <c:ptCount val="1"/>
                <c:pt idx="0">
                  <c:v>Kelpoiset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4AF-4488-B30E-0FDD0D88155B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4AF-4488-B30E-0FDD0D88155B}"/>
              </c:ext>
            </c:extLst>
          </c:dPt>
          <c:dPt>
            <c:idx val="4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84AF-4488-B30E-0FDD0D88155B}"/>
              </c:ext>
            </c:extLst>
          </c:dPt>
          <c:dPt>
            <c:idx val="5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84AF-4488-B30E-0FDD0D88155B}"/>
              </c:ext>
            </c:extLst>
          </c:dPt>
          <c:dPt>
            <c:idx val="6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84AF-4488-B30E-0FDD0D88155B}"/>
              </c:ext>
            </c:extLst>
          </c:dPt>
          <c:dPt>
            <c:idx val="7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84AF-4488-B30E-0FDD0D88155B}"/>
              </c:ext>
            </c:extLst>
          </c:dPt>
          <c:cat>
            <c:strRef>
              <c:f>Sheet1!$A$7:$A$14</c:f>
              <c:strCache>
                <c:ptCount val="8"/>
                <c:pt idx="0">
                  <c:v>Perusopetus 2010</c:v>
                </c:pt>
                <c:pt idx="1">
                  <c:v>Perusopetus 2016</c:v>
                </c:pt>
                <c:pt idx="2">
                  <c:v>Lukio 2010</c:v>
                </c:pt>
                <c:pt idx="3">
                  <c:v>Lukio 2016</c:v>
                </c:pt>
                <c:pt idx="4">
                  <c:v>Amm. Koulutus 2010</c:v>
                </c:pt>
                <c:pt idx="5">
                  <c:v>Amm. Koulutus 2016</c:v>
                </c:pt>
                <c:pt idx="6">
                  <c:v>OPS-perustainen amm.koulutus 2016</c:v>
                </c:pt>
                <c:pt idx="7">
                  <c:v>Amm. Aikuiskoulutus 2016</c:v>
                </c:pt>
              </c:strCache>
            </c:strRef>
          </c:cat>
          <c:val>
            <c:numRef>
              <c:f>Sheet1!$B$7:$B$14</c:f>
              <c:numCache>
                <c:formatCode>General</c:formatCode>
                <c:ptCount val="8"/>
                <c:pt idx="0">
                  <c:v>536</c:v>
                </c:pt>
                <c:pt idx="1">
                  <c:v>500</c:v>
                </c:pt>
                <c:pt idx="2">
                  <c:v>315</c:v>
                </c:pt>
                <c:pt idx="3">
                  <c:v>277</c:v>
                </c:pt>
                <c:pt idx="4">
                  <c:v>197</c:v>
                </c:pt>
                <c:pt idx="5">
                  <c:v>141</c:v>
                </c:pt>
                <c:pt idx="6">
                  <c:v>81</c:v>
                </c:pt>
                <c:pt idx="7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84AF-4488-B30E-0FDD0D88155B}"/>
            </c:ext>
          </c:extLst>
        </c:ser>
        <c:ser>
          <c:idx val="1"/>
          <c:order val="1"/>
          <c:tx>
            <c:strRef>
              <c:f>Sheet1!$C$6</c:f>
              <c:strCache>
                <c:ptCount val="1"/>
                <c:pt idx="0">
                  <c:v>Ilman kelpoisuutta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Sheet1!$A$7:$A$14</c:f>
              <c:strCache>
                <c:ptCount val="8"/>
                <c:pt idx="0">
                  <c:v>Perusopetus 2010</c:v>
                </c:pt>
                <c:pt idx="1">
                  <c:v>Perusopetus 2016</c:v>
                </c:pt>
                <c:pt idx="2">
                  <c:v>Lukio 2010</c:v>
                </c:pt>
                <c:pt idx="3">
                  <c:v>Lukio 2016</c:v>
                </c:pt>
                <c:pt idx="4">
                  <c:v>Amm. Koulutus 2010</c:v>
                </c:pt>
                <c:pt idx="5">
                  <c:v>Amm. Koulutus 2016</c:v>
                </c:pt>
                <c:pt idx="6">
                  <c:v>OPS-perustainen amm.koulutus 2016</c:v>
                </c:pt>
                <c:pt idx="7">
                  <c:v>Amm. Aikuiskoulutus 2016</c:v>
                </c:pt>
              </c:strCache>
            </c:strRef>
          </c:cat>
          <c:val>
            <c:numRef>
              <c:f>Sheet1!$C$7:$C$14</c:f>
              <c:numCache>
                <c:formatCode>General</c:formatCode>
                <c:ptCount val="8"/>
                <c:pt idx="0">
                  <c:v>95</c:v>
                </c:pt>
                <c:pt idx="1">
                  <c:v>22</c:v>
                </c:pt>
                <c:pt idx="2">
                  <c:v>65</c:v>
                </c:pt>
                <c:pt idx="3">
                  <c:v>4</c:v>
                </c:pt>
                <c:pt idx="4">
                  <c:v>33</c:v>
                </c:pt>
                <c:pt idx="5">
                  <c:v>6</c:v>
                </c:pt>
                <c:pt idx="6">
                  <c:v>3</c:v>
                </c:pt>
                <c:pt idx="7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84AF-4488-B30E-0FDD0D8815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68082568"/>
        <c:axId val="668091752"/>
      </c:barChart>
      <c:catAx>
        <c:axId val="6680825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8091752"/>
        <c:crosses val="autoZero"/>
        <c:auto val="1"/>
        <c:lblAlgn val="ctr"/>
        <c:lblOffset val="100"/>
        <c:noMultiLvlLbl val="0"/>
      </c:catAx>
      <c:valAx>
        <c:axId val="668091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66808256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</c:dTable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 smtClean="0"/>
              <a:t>Opinto-ohjaajien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koulutustarvearvio</a:t>
            </a:r>
            <a:r>
              <a:rPr lang="en-US" baseline="0" dirty="0" smtClean="0"/>
              <a:t> 2010-15, </a:t>
            </a:r>
          </a:p>
          <a:p>
            <a:pPr>
              <a:defRPr/>
            </a:pPr>
            <a:r>
              <a:rPr lang="en-US" baseline="0" dirty="0" err="1" smtClean="0"/>
              <a:t>toteutunut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koulutusmäärä</a:t>
            </a:r>
            <a:r>
              <a:rPr lang="en-US" baseline="0" dirty="0" smtClean="0"/>
              <a:t> 2010-17 ja </a:t>
            </a:r>
            <a:r>
              <a:rPr lang="en-US" baseline="0" dirty="0" err="1" smtClean="0"/>
              <a:t>aloituspaikat</a:t>
            </a:r>
            <a:r>
              <a:rPr lang="en-US" baseline="0" dirty="0" smtClean="0"/>
              <a:t> 2018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Sheet6!$H$116</c:f>
              <c:strCache>
                <c:ptCount val="1"/>
                <c:pt idx="0">
                  <c:v>Yhteensä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C5E1FB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6ED-4C37-99F9-5C1D4B256154}"/>
              </c:ext>
            </c:extLst>
          </c:dPt>
          <c:dPt>
            <c:idx val="1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26ED-4C37-99F9-5C1D4B256154}"/>
              </c:ext>
            </c:extLst>
          </c:dPt>
          <c:dPt>
            <c:idx val="2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6ED-4C37-99F9-5C1D4B256154}"/>
              </c:ext>
            </c:extLst>
          </c:dPt>
          <c:dPt>
            <c:idx val="3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26ED-4C37-99F9-5C1D4B256154}"/>
              </c:ext>
            </c:extLst>
          </c:dPt>
          <c:dPt>
            <c:idx val="4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26ED-4C37-99F9-5C1D4B256154}"/>
              </c:ext>
            </c:extLst>
          </c:dPt>
          <c:dLbls>
            <c:dLbl>
              <c:idx val="0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26ED-4C37-99F9-5C1D4B256154}"/>
                </c:ext>
              </c:extLst>
            </c:dLbl>
            <c:dLbl>
              <c:idx val="1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26ED-4C37-99F9-5C1D4B256154}"/>
                </c:ext>
              </c:extLst>
            </c:dLbl>
            <c:dLbl>
              <c:idx val="2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26ED-4C37-99F9-5C1D4B256154}"/>
                </c:ext>
              </c:extLst>
            </c:dLbl>
            <c:dLbl>
              <c:idx val="3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26ED-4C37-99F9-5C1D4B256154}"/>
                </c:ext>
              </c:extLst>
            </c:dLbl>
            <c:dLbl>
              <c:idx val="4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26ED-4C37-99F9-5C1D4B25615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Sheet6!$G$117:$G$121</c:f>
              <c:strCache>
                <c:ptCount val="5"/>
                <c:pt idx="0">
                  <c:v>Tarvearvio 2010-15</c:v>
                </c:pt>
                <c:pt idx="1">
                  <c:v>2011-2015</c:v>
                </c:pt>
                <c:pt idx="2">
                  <c:v>2016-2017</c:v>
                </c:pt>
                <c:pt idx="3">
                  <c:v>2017-2018</c:v>
                </c:pt>
                <c:pt idx="4">
                  <c:v>Paikat 2018</c:v>
                </c:pt>
              </c:strCache>
            </c:strRef>
          </c:cat>
          <c:val>
            <c:numRef>
              <c:f>Sheet6!$H$117:$H$121</c:f>
              <c:numCache>
                <c:formatCode>General</c:formatCode>
                <c:ptCount val="5"/>
                <c:pt idx="0">
                  <c:v>890</c:v>
                </c:pt>
                <c:pt idx="1">
                  <c:v>1121</c:v>
                </c:pt>
                <c:pt idx="2">
                  <c:v>424</c:v>
                </c:pt>
                <c:pt idx="3">
                  <c:v>415</c:v>
                </c:pt>
                <c:pt idx="4">
                  <c:v>240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ED-4C37-99F9-5C1D4B2561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53641208"/>
        <c:axId val="553643832"/>
      </c:barChart>
      <c:catAx>
        <c:axId val="553641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53643832"/>
        <c:crosses val="autoZero"/>
        <c:auto val="1"/>
        <c:lblAlgn val="ctr"/>
        <c:lblOffset val="100"/>
        <c:noMultiLvlLbl val="0"/>
      </c:catAx>
      <c:valAx>
        <c:axId val="553643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536412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B4E54A-A7D1-4E0C-BCC3-09600AA4C67F}" type="datetimeFigureOut">
              <a:rPr lang="fi-FI" smtClean="0"/>
              <a:t>17.11.2017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7"/>
            <a:ext cx="2889938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377317"/>
            <a:ext cx="2889938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19C691-2CE3-48D1-B2B0-2B0B424CB42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00118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938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7607" y="0"/>
            <a:ext cx="2889938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66775" y="739775"/>
            <a:ext cx="4935538" cy="37036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909" y="4689515"/>
            <a:ext cx="5335270" cy="4442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7316"/>
            <a:ext cx="2889938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7607" y="9377316"/>
            <a:ext cx="2889938" cy="493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5DCD95B-781C-4B3B-8694-C2925C53B66A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1858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598" y="0"/>
            <a:ext cx="846667" cy="68580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20080" y="1916832"/>
            <a:ext cx="7772400" cy="1470025"/>
          </a:xfrm>
        </p:spPr>
        <p:txBody>
          <a:bodyPr>
            <a:normAutofit/>
          </a:bodyPr>
          <a:lstStyle>
            <a:lvl1pPr>
              <a:defRPr sz="4400" b="1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43980" y="3672607"/>
            <a:ext cx="6400800" cy="1752600"/>
          </a:xfrm>
        </p:spPr>
        <p:txBody>
          <a:bodyPr>
            <a:normAutofit/>
          </a:bodyPr>
          <a:lstStyle>
            <a:lvl1pPr marL="0" indent="0" algn="ctr">
              <a:buFont typeface="Wingdings" pitchFamily="2" charset="2"/>
              <a:buNone/>
              <a:defRPr sz="2800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1096888" y="6453188"/>
            <a:ext cx="2421632" cy="476250"/>
          </a:xfrm>
        </p:spPr>
        <p:txBody>
          <a:bodyPr/>
          <a:lstStyle>
            <a:lvl1pPr>
              <a:defRPr>
                <a:latin typeface="Palatino" pitchFamily="18" charset="0"/>
              </a:defRPr>
            </a:lvl1pPr>
          </a:lstStyle>
          <a:p>
            <a:fld id="{DB734254-7610-4466-A8D2-8F0E67CE609A}" type="datetime1">
              <a:rPr lang="fi-FI" smtClean="0"/>
              <a:pPr/>
              <a:t>17.11.2017</a:t>
            </a:fld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662536" y="6453188"/>
            <a:ext cx="3038475" cy="476250"/>
          </a:xfrm>
        </p:spPr>
        <p:txBody>
          <a:bodyPr/>
          <a:lstStyle>
            <a:lvl1pPr>
              <a:defRPr>
                <a:latin typeface="Palatino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30888" y="6453188"/>
            <a:ext cx="2133600" cy="476250"/>
          </a:xfrm>
        </p:spPr>
        <p:txBody>
          <a:bodyPr/>
          <a:lstStyle>
            <a:lvl1pPr>
              <a:defRPr>
                <a:latin typeface="Palatino" pitchFamily="18" charset="0"/>
              </a:defRPr>
            </a:lvl1pPr>
          </a:lstStyle>
          <a:p>
            <a:fld id="{2514E6BF-C00E-4818-8DEC-5D8AD366FFD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-29268" y="0"/>
            <a:ext cx="9173267" cy="6856412"/>
          </a:xfrm>
          <a:prstGeom prst="rect">
            <a:avLst/>
          </a:prstGeom>
          <a:noFill/>
          <a:ln w="12700">
            <a:solidFill>
              <a:srgbClr val="0000C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i-FI" dirty="0"/>
          </a:p>
        </p:txBody>
      </p:sp>
      <p:pic>
        <p:nvPicPr>
          <p:cNvPr id="11" name="Kuva 10"/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035" y="5616000"/>
            <a:ext cx="533400" cy="1088136"/>
          </a:xfrm>
          <a:prstGeom prst="rect">
            <a:avLst/>
          </a:prstGeom>
        </p:spPr>
      </p:pic>
      <p:sp>
        <p:nvSpPr>
          <p:cNvPr id="13" name="Text Box 7"/>
          <p:cNvSpPr txBox="1">
            <a:spLocks noChangeArrowheads="1"/>
          </p:cNvSpPr>
          <p:nvPr userDrawn="1"/>
        </p:nvSpPr>
        <p:spPr bwMode="auto">
          <a:xfrm>
            <a:off x="539553" y="60487"/>
            <a:ext cx="3312368" cy="555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2510" tIns="46254" rIns="92510" bIns="46254">
            <a:spAutoFit/>
          </a:bodyPr>
          <a:lstStyle/>
          <a:p>
            <a:pPr marL="0" marR="0" lvl="0" indent="0" algn="l" defTabSz="9271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i-FI" sz="1600" b="0" dirty="0" smtClean="0">
                <a:solidFill>
                  <a:srgbClr val="000099"/>
                </a:solidFill>
                <a:latin typeface="Helvetica" pitchFamily="34" charset="0"/>
              </a:rPr>
              <a:t>      </a:t>
            </a:r>
            <a:r>
              <a:rPr kumimoji="0" lang="fi-FI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808080">
                    <a:lumMod val="50000"/>
                  </a:srgbClr>
                </a:solidFill>
                <a:effectLst/>
                <a:uLnTx/>
                <a:uFillTx/>
                <a:latin typeface="Palatino" pitchFamily="18" charset="0"/>
                <a:cs typeface="Arial" charset="0"/>
              </a:rPr>
              <a:t>UNIVERSITY OF</a:t>
            </a:r>
            <a:r>
              <a:rPr kumimoji="0" lang="fi-FI" sz="1400" b="0" i="0" u="none" strike="noStrike" kern="1200" cap="none" spc="30" normalizeH="0" baseline="0" noProof="0" dirty="0" smtClean="0">
                <a:ln>
                  <a:noFill/>
                </a:ln>
                <a:solidFill>
                  <a:srgbClr val="808080">
                    <a:lumMod val="50000"/>
                  </a:srgbClr>
                </a:solidFill>
                <a:effectLst/>
                <a:uLnTx/>
                <a:uFillTx/>
                <a:latin typeface="Palatino" pitchFamily="18" charset="0"/>
                <a:cs typeface="Arial" charset="0"/>
              </a:rPr>
              <a:t> </a:t>
            </a:r>
            <a:r>
              <a:rPr kumimoji="0" lang="fi-FI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808080">
                    <a:lumMod val="50000"/>
                  </a:srgbClr>
                </a:solidFill>
                <a:effectLst/>
                <a:uLnTx/>
                <a:uFillTx/>
                <a:latin typeface="Palatino" pitchFamily="18" charset="0"/>
                <a:cs typeface="Arial" charset="0"/>
              </a:rPr>
              <a:t>JYVÄSK</a:t>
            </a:r>
            <a:r>
              <a:rPr kumimoji="0" lang="fi-FI" sz="1400" b="0" i="0" u="none" strike="noStrike" kern="1200" cap="none" spc="40" normalizeH="0" baseline="0" noProof="0" dirty="0" smtClean="0">
                <a:ln>
                  <a:noFill/>
                </a:ln>
                <a:solidFill>
                  <a:srgbClr val="808080">
                    <a:lumMod val="50000"/>
                  </a:srgbClr>
                </a:solidFill>
                <a:effectLst/>
                <a:uLnTx/>
                <a:uFillTx/>
                <a:latin typeface="Palatino" pitchFamily="18" charset="0"/>
                <a:cs typeface="Arial" charset="0"/>
              </a:rPr>
              <a:t>Y</a:t>
            </a:r>
            <a:r>
              <a:rPr kumimoji="0" lang="fi-FI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808080">
                    <a:lumMod val="50000"/>
                  </a:srgbClr>
                </a:solidFill>
                <a:effectLst/>
                <a:uLnTx/>
                <a:uFillTx/>
                <a:latin typeface="Palatino" pitchFamily="18" charset="0"/>
                <a:cs typeface="Arial" charset="0"/>
              </a:rPr>
              <a:t>LÄ</a:t>
            </a:r>
          </a:p>
          <a:p>
            <a:pPr defTabSz="927100" eaLnBrk="0" hangingPunct="0"/>
            <a:endParaRPr lang="fi-FI" sz="1400" b="0" dirty="0">
              <a:solidFill>
                <a:schemeClr val="bg2">
                  <a:lumMod val="50000"/>
                </a:schemeClr>
              </a:solidFill>
              <a:latin typeface="Palatino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E0591B-BE62-4296-BF5E-F39674F93F1F}" type="datetime1">
              <a:rPr lang="fi-FI"/>
              <a:pPr/>
              <a:t>17.11.2017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F34632-4269-4CB8-B768-E2F4455C10B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775450" y="485775"/>
            <a:ext cx="1982788" cy="5751513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27088" y="485775"/>
            <a:ext cx="5795962" cy="575151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13BC3CF-75EF-49EE-A9D4-9A3E86467160}" type="datetime1">
              <a:rPr lang="fi-FI"/>
              <a:pPr/>
              <a:t>17.11.2017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C2FB4E-A1E7-4FB3-86FD-FE526B77C1F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dirty="0" smtClean="0"/>
              <a:t>Kliknite, če želite urediti slog naslova matrice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6992F4-9E28-44B0-915B-997DEF6DEEC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7752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ACAC0F-4ED4-4B9D-B6F2-E040EBAD2C74}" type="datetime1">
              <a:rPr lang="fi-FI"/>
              <a:pPr/>
              <a:t>17.11.2017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539CD2-6DAE-4FF3-A212-C677906F8B4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04056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904056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852793-AA9B-4356-8F4F-CDCD05171DC2}" type="datetime1">
              <a:rPr lang="fi-FI"/>
              <a:pPr/>
              <a:t>17.11.2017</a:t>
            </a:fld>
            <a:endParaRPr lang="en-US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FCFB9C-13AD-4FB0-96B5-2AB215FA3F1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27088" y="1773238"/>
            <a:ext cx="3889375" cy="4464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868863" y="1773238"/>
            <a:ext cx="3889375" cy="4464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DC61E9-8790-44A4-98F2-22772E7CCB50}" type="datetime1">
              <a:rPr lang="fi-FI"/>
              <a:pPr/>
              <a:t>17.11.2017</a:t>
            </a:fld>
            <a:endParaRPr lang="en-US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948794-F2EE-46CD-BB93-536AC76B0D7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62880" y="476672"/>
            <a:ext cx="8229600" cy="1080120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75828" y="1700808"/>
            <a:ext cx="4040188" cy="112213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75828" y="2924944"/>
            <a:ext cx="4040188" cy="331236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850705" y="1700808"/>
            <a:ext cx="4041775" cy="112213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850705" y="2924944"/>
            <a:ext cx="4041775" cy="331236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611D26-FC5E-4B7C-8591-7455BC730DD6}" type="datetime1">
              <a:rPr lang="fi-FI"/>
              <a:pPr/>
              <a:t>17.11.2017</a:t>
            </a:fld>
            <a:endParaRPr lang="en-US" dirty="0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A51BDE-012F-4114-8808-85713FEC054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E8A2681-E095-45BC-9863-EC9FFBD04152}" type="datetime1">
              <a:rPr lang="fi-FI"/>
              <a:pPr/>
              <a:t>17.11.2017</a:t>
            </a:fld>
            <a:endParaRPr lang="en-US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A3B9CA-66AD-4242-939B-0520471BAAD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15A12F9-756E-4432-ADCC-04B027074EA7}" type="datetime1">
              <a:rPr lang="fi-FI"/>
              <a:pPr/>
              <a:t>17.11.2017</a:t>
            </a:fld>
            <a:endParaRPr lang="en-US" dirty="0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BBC541-2753-4BC4-B18B-FF313FA445E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7583" y="620688"/>
            <a:ext cx="3008313" cy="92556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780730" y="620688"/>
            <a:ext cx="5111750" cy="56166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27583" y="1546249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B795BAE-6052-4251-9645-B78FB0C59A9F}" type="datetime1">
              <a:rPr lang="fi-FI"/>
              <a:pPr/>
              <a:t>17.11.2017</a:t>
            </a:fld>
            <a:endParaRPr lang="en-US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3BFAFD-D0C7-44CD-B280-FEA3B8F367E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FB137BD-6CF3-443F-9E96-4FF9A37B5A81}" type="datetime1">
              <a:rPr lang="fi-FI"/>
              <a:pPr/>
              <a:t>17.11.2017</a:t>
            </a:fld>
            <a:endParaRPr lang="en-US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F22706-1431-4AA4-91C6-33E36359634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46667" cy="6858000"/>
          </a:xfrm>
          <a:prstGeom prst="rect">
            <a:avLst/>
          </a:prstGeom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87623" y="485775"/>
            <a:ext cx="7632849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7624" y="1773238"/>
            <a:ext cx="7632848" cy="446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26232" y="640873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fld id="{4D1250E0-F4AE-4608-B32A-51CDBF330907}" type="datetime1">
              <a:rPr lang="fi-FI"/>
              <a:pPr/>
              <a:t>17.11.2017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408738"/>
            <a:ext cx="3167063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02450" y="6408738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E0DAD421-BC1A-463B-9A39-82815BDB7429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584721" y="60487"/>
            <a:ext cx="3051175" cy="339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510" tIns="46254" rIns="92510" bIns="46254">
            <a:spAutoFit/>
          </a:bodyPr>
          <a:lstStyle/>
          <a:p>
            <a:pPr defTabSz="927100" eaLnBrk="0" hangingPunct="0"/>
            <a:r>
              <a:rPr lang="fi-FI" sz="1600" b="0" dirty="0" smtClean="0">
                <a:solidFill>
                  <a:srgbClr val="000099"/>
                </a:solidFill>
                <a:latin typeface="Helvetica" pitchFamily="34" charset="0"/>
              </a:rPr>
              <a:t>      </a:t>
            </a:r>
            <a:r>
              <a:rPr lang="fi-FI" sz="1400" b="0" dirty="0" smtClean="0">
                <a:solidFill>
                  <a:schemeClr val="bg2">
                    <a:lumMod val="50000"/>
                  </a:schemeClr>
                </a:solidFill>
                <a:latin typeface="Palatino" pitchFamily="18" charset="0"/>
              </a:rPr>
              <a:t>UNIVERSITY</a:t>
            </a:r>
            <a:r>
              <a:rPr lang="fi-FI" sz="1400" b="0" baseline="0" dirty="0" smtClean="0">
                <a:solidFill>
                  <a:schemeClr val="bg2">
                    <a:lumMod val="50000"/>
                  </a:schemeClr>
                </a:solidFill>
                <a:latin typeface="Palatino" pitchFamily="18" charset="0"/>
              </a:rPr>
              <a:t> OF</a:t>
            </a:r>
            <a:r>
              <a:rPr lang="fi-FI" sz="1400" b="0" spc="30" baseline="0" dirty="0" smtClean="0">
                <a:solidFill>
                  <a:schemeClr val="bg2">
                    <a:lumMod val="50000"/>
                  </a:schemeClr>
                </a:solidFill>
                <a:latin typeface="Palatino" pitchFamily="18" charset="0"/>
              </a:rPr>
              <a:t> </a:t>
            </a:r>
            <a:r>
              <a:rPr lang="fi-FI" sz="1400" b="0" baseline="0" dirty="0" smtClean="0">
                <a:solidFill>
                  <a:schemeClr val="bg2">
                    <a:lumMod val="50000"/>
                  </a:schemeClr>
                </a:solidFill>
                <a:latin typeface="Palatino" pitchFamily="18" charset="0"/>
              </a:rPr>
              <a:t>JYVÄSK</a:t>
            </a:r>
            <a:r>
              <a:rPr lang="fi-FI" sz="1400" b="0" spc="40" baseline="0" dirty="0" smtClean="0">
                <a:solidFill>
                  <a:schemeClr val="bg2">
                    <a:lumMod val="50000"/>
                  </a:schemeClr>
                </a:solidFill>
                <a:latin typeface="Palatino" pitchFamily="18" charset="0"/>
              </a:rPr>
              <a:t>Y</a:t>
            </a:r>
            <a:r>
              <a:rPr lang="fi-FI" sz="1400" b="0" spc="0" baseline="0" dirty="0" smtClean="0">
                <a:solidFill>
                  <a:schemeClr val="bg2">
                    <a:lumMod val="50000"/>
                  </a:schemeClr>
                </a:solidFill>
                <a:latin typeface="Palatino" pitchFamily="18" charset="0"/>
              </a:rPr>
              <a:t>LÄ</a:t>
            </a:r>
            <a:endParaRPr lang="fi-FI" sz="1400" b="0" spc="0" baseline="0" dirty="0">
              <a:solidFill>
                <a:schemeClr val="bg2">
                  <a:lumMod val="50000"/>
                </a:schemeClr>
              </a:solidFill>
              <a:latin typeface="Palatino" pitchFamily="18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1588"/>
            <a:ext cx="9144000" cy="6856412"/>
          </a:xfrm>
          <a:prstGeom prst="rect">
            <a:avLst/>
          </a:prstGeom>
          <a:noFill/>
          <a:ln w="12700">
            <a:solidFill>
              <a:srgbClr val="02409C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i-FI" dirty="0"/>
          </a:p>
        </p:txBody>
      </p:sp>
      <p:pic>
        <p:nvPicPr>
          <p:cNvPr id="11" name="Kuva 10"/>
          <p:cNvPicPr>
            <a:picLocks noChangeAspect="1"/>
          </p:cNvPicPr>
          <p:nvPr userDrawn="1"/>
        </p:nvPicPr>
        <p:blipFill>
          <a:blip r:embed="rId15" cstate="print">
            <a:clrChange>
              <a:clrFrom>
                <a:srgbClr val="FFFFFE"/>
              </a:clrFrom>
              <a:clrTo>
                <a:srgbClr val="FFFFFE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633" y="5616000"/>
            <a:ext cx="533400" cy="108813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4" r:id="rId12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3600" b="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000099"/>
          </a:solidFill>
          <a:latin typeface="Helvetica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D64E18"/>
        </a:buClr>
        <a:buSzPct val="8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fi.linkedin.com/in/raimovuorinen" TargetMode="External"/><Relationship Id="rId2" Type="http://schemas.openxmlformats.org/officeDocument/2006/relationships/hyperlink" Target="mailto:raimo.vuorinen@jyu.fi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sz="2700" dirty="0" smtClean="0"/>
              <a:t>SELVITYS </a:t>
            </a:r>
            <a:r>
              <a:rPr lang="fi-FI" sz="2700" dirty="0"/>
              <a:t>OPINTO-OHJAAJIEN KOULUTUSMÄÄRISTÄ SUOMESSA 1971-2017 </a:t>
            </a:r>
            <a:br>
              <a:rPr lang="fi-FI" sz="2700" dirty="0"/>
            </a:br>
            <a:r>
              <a:rPr lang="fi-FI" sz="2700" dirty="0"/>
              <a:t> III VÄLIRAPORTTI</a:t>
            </a:r>
            <a:br>
              <a:rPr lang="fi-FI" sz="2700" dirty="0"/>
            </a:br>
            <a:endParaRPr lang="fi-FI" sz="18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2000" dirty="0" smtClean="0"/>
              <a:t>Raimo Vuorinen, KT</a:t>
            </a:r>
          </a:p>
          <a:p>
            <a:r>
              <a:rPr lang="fi-FI" sz="2000" dirty="0" smtClean="0"/>
              <a:t>Koulutuksen tutkimuslaitos</a:t>
            </a:r>
          </a:p>
          <a:p>
            <a:r>
              <a:rPr lang="fi-FI" sz="2000" dirty="0" smtClean="0"/>
              <a:t>ELO-ryhmän kokous </a:t>
            </a:r>
            <a:r>
              <a:rPr lang="fi-FI" sz="2000" dirty="0" smtClean="0"/>
              <a:t>30.11.2017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52097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1108075" y="1479550"/>
            <a:ext cx="6553200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altLang="fi-FI" sz="2000" dirty="0" err="1" smtClean="0"/>
              <a:t>Kiitos</a:t>
            </a:r>
            <a:r>
              <a:rPr lang="en-GB" altLang="fi-FI" sz="2000" dirty="0" smtClean="0"/>
              <a:t>!</a:t>
            </a:r>
            <a:endParaRPr lang="en-GB" altLang="fi-FI" sz="2000" dirty="0"/>
          </a:p>
          <a:p>
            <a:pPr>
              <a:spcBef>
                <a:spcPct val="50000"/>
              </a:spcBef>
            </a:pPr>
            <a:r>
              <a:rPr lang="en-GB" altLang="fi-FI" dirty="0" err="1" smtClean="0"/>
              <a:t>Lisätietoja</a:t>
            </a:r>
            <a:r>
              <a:rPr lang="en-GB" altLang="fi-FI" dirty="0" smtClean="0"/>
              <a:t>:</a:t>
            </a:r>
            <a:endParaRPr lang="en-GB" altLang="fi-FI" dirty="0"/>
          </a:p>
          <a:p>
            <a:pPr>
              <a:spcBef>
                <a:spcPct val="50000"/>
              </a:spcBef>
            </a:pPr>
            <a:endParaRPr lang="en-GB" altLang="fi-FI" dirty="0"/>
          </a:p>
          <a:p>
            <a:r>
              <a:rPr lang="en-GB" altLang="fi-FI" dirty="0"/>
              <a:t>Raimo </a:t>
            </a:r>
            <a:r>
              <a:rPr lang="en-GB" altLang="fi-FI" dirty="0" smtClean="0"/>
              <a:t>Vuorinen, KT</a:t>
            </a:r>
            <a:endParaRPr lang="en-GB" altLang="fi-FI" dirty="0"/>
          </a:p>
          <a:p>
            <a:r>
              <a:rPr lang="en-GB" altLang="fi-FI" dirty="0" err="1" smtClean="0"/>
              <a:t>Koulutuksen</a:t>
            </a:r>
            <a:r>
              <a:rPr lang="en-GB" altLang="fi-FI" dirty="0" smtClean="0"/>
              <a:t> </a:t>
            </a:r>
            <a:r>
              <a:rPr lang="en-GB" altLang="fi-FI" dirty="0" err="1" smtClean="0"/>
              <a:t>tutkimuslaitos</a:t>
            </a:r>
            <a:endParaRPr lang="en-GB" altLang="fi-FI" b="1" dirty="0"/>
          </a:p>
          <a:p>
            <a:r>
              <a:rPr lang="en-GB" altLang="fi-FI" dirty="0" smtClean="0"/>
              <a:t>PL 35</a:t>
            </a:r>
            <a:endParaRPr lang="en-GB" altLang="fi-FI" dirty="0"/>
          </a:p>
          <a:p>
            <a:r>
              <a:rPr lang="en-GB" altLang="fi-FI" dirty="0" smtClean="0"/>
              <a:t>40014 Jyväskylän yliopisto</a:t>
            </a:r>
            <a:endParaRPr lang="en-GB" altLang="fi-FI" dirty="0"/>
          </a:p>
          <a:p>
            <a:r>
              <a:rPr lang="en-GB" altLang="fi-FI" dirty="0" err="1" smtClean="0"/>
              <a:t>Puh</a:t>
            </a:r>
            <a:r>
              <a:rPr lang="en-GB" altLang="fi-FI" dirty="0" smtClean="0"/>
              <a:t>. </a:t>
            </a:r>
            <a:r>
              <a:rPr lang="en-GB" altLang="fi-FI" dirty="0"/>
              <a:t>+358-50-3611909</a:t>
            </a:r>
          </a:p>
          <a:p>
            <a:r>
              <a:rPr lang="en-GB" altLang="fi-FI" dirty="0"/>
              <a:t>Fax +358-14-617418</a:t>
            </a:r>
          </a:p>
          <a:p>
            <a:r>
              <a:rPr lang="en-GB" altLang="fi-FI" dirty="0"/>
              <a:t>email: </a:t>
            </a:r>
            <a:r>
              <a:rPr lang="en-GB" altLang="fi-FI" dirty="0">
                <a:hlinkClick r:id="rId2"/>
              </a:rPr>
              <a:t>raimo.vuorinen@jyu.fi</a:t>
            </a:r>
            <a:endParaRPr lang="en-GB" altLang="fi-FI" dirty="0"/>
          </a:p>
          <a:p>
            <a:endParaRPr lang="fi-FI" dirty="0" smtClean="0"/>
          </a:p>
          <a:p>
            <a:r>
              <a:rPr lang="fi-FI" dirty="0" err="1" smtClean="0"/>
              <a:t>LinkedIn</a:t>
            </a:r>
            <a:r>
              <a:rPr lang="fi-FI" dirty="0"/>
              <a:t>: </a:t>
            </a:r>
            <a:r>
              <a:rPr lang="fi-FI" u="sng" dirty="0">
                <a:hlinkClick r:id="rId3"/>
              </a:rPr>
              <a:t>https://fi.linkedin.com/in/raimovuorinen</a:t>
            </a:r>
            <a:endParaRPr lang="fi-FI" sz="2000" dirty="0"/>
          </a:p>
          <a:p>
            <a:r>
              <a:rPr lang="en-GB" altLang="fi-FI" dirty="0" smtClean="0"/>
              <a:t>Skype</a:t>
            </a:r>
            <a:r>
              <a:rPr lang="en-GB" altLang="fi-FI" dirty="0"/>
              <a:t>: </a:t>
            </a:r>
            <a:r>
              <a:rPr lang="en-GB" altLang="fi-FI" dirty="0" err="1"/>
              <a:t>vuorai</a:t>
            </a:r>
            <a:endParaRPr lang="en-GB" altLang="fi-FI" dirty="0"/>
          </a:p>
        </p:txBody>
      </p:sp>
    </p:spTree>
    <p:extLst>
      <p:ext uri="{BB962C8B-B14F-4D97-AF65-F5344CB8AC3E}">
        <p14:creationId xmlns:p14="http://schemas.microsoft.com/office/powerpoint/2010/main" val="3027218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Taustaa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Toimeksianto ELO-ryhmä, 30.8.2013</a:t>
            </a:r>
          </a:p>
          <a:p>
            <a:r>
              <a:rPr lang="fi-FI" dirty="0" smtClean="0"/>
              <a:t>Aiemmat selvitykset</a:t>
            </a:r>
          </a:p>
          <a:p>
            <a:pPr lvl="1"/>
            <a:r>
              <a:rPr lang="fi-FI" dirty="0" smtClean="0"/>
              <a:t>21.10.2013</a:t>
            </a:r>
          </a:p>
          <a:p>
            <a:pPr lvl="1"/>
            <a:r>
              <a:rPr lang="fi-FI" dirty="0" smtClean="0"/>
              <a:t>25.1.2016</a:t>
            </a:r>
          </a:p>
          <a:p>
            <a:r>
              <a:rPr lang="fi-FI" dirty="0" smtClean="0"/>
              <a:t>Kysely 8.8.2017</a:t>
            </a:r>
          </a:p>
          <a:p>
            <a:pPr lvl="1"/>
            <a:r>
              <a:rPr lang="fi-FI" dirty="0" smtClean="0"/>
              <a:t>Haaga-Helia amk, Hämeen amk, Itä-Suomen yliopisto, Jyväskylän amk, Jyväskylän yliopisto, Oulun amk, </a:t>
            </a:r>
            <a:r>
              <a:rPr lang="fi-FI" dirty="0" err="1" smtClean="0"/>
              <a:t>Tampereeen</a:t>
            </a:r>
            <a:r>
              <a:rPr lang="fi-FI" dirty="0" smtClean="0"/>
              <a:t> amk, Åbo Akademi</a:t>
            </a:r>
          </a:p>
          <a:p>
            <a:r>
              <a:rPr lang="fi-FI" dirty="0" smtClean="0"/>
              <a:t>Kartoitus koski koulutuksia, jotka antavat opetustoimen henkilöstön kelpoisuusvaatimuksista </a:t>
            </a:r>
            <a:r>
              <a:rPr lang="fi-FI" dirty="0"/>
              <a:t>(14.12.1998/986: §6, §11, §15) tarkoitetut kelpoisuudet 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3654220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478926304"/>
              </p:ext>
            </p:extLst>
          </p:nvPr>
        </p:nvGraphicFramePr>
        <p:xfrm>
          <a:off x="1043608" y="836712"/>
          <a:ext cx="7920880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6485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2419738981"/>
              </p:ext>
            </p:extLst>
          </p:nvPr>
        </p:nvGraphicFramePr>
        <p:xfrm>
          <a:off x="1115617" y="548680"/>
          <a:ext cx="7344816" cy="5832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604934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2410288621"/>
              </p:ext>
            </p:extLst>
          </p:nvPr>
        </p:nvGraphicFramePr>
        <p:xfrm>
          <a:off x="1259632" y="692696"/>
          <a:ext cx="7632848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28391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fi-FI" dirty="0" smtClean="0"/>
              <a:t>Suosittu jatko-opiskeluvaihtoehto 2016</a:t>
            </a:r>
            <a:br>
              <a:rPr lang="fi-FI" dirty="0" smtClean="0"/>
            </a:br>
            <a:r>
              <a:rPr lang="fi-FI" sz="2200" dirty="0" smtClean="0"/>
              <a:t>(Opetushallitus 2016) </a:t>
            </a:r>
            <a:endParaRPr lang="fi-FI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Yliopistojen ohjaajakoulutus </a:t>
            </a:r>
          </a:p>
          <a:p>
            <a:pPr lvl="1"/>
            <a:r>
              <a:rPr lang="fi-FI" dirty="0" smtClean="0"/>
              <a:t>660 hakijaa</a:t>
            </a:r>
          </a:p>
          <a:p>
            <a:pPr lvl="1"/>
            <a:r>
              <a:rPr lang="fi-FI" dirty="0" smtClean="0"/>
              <a:t>Hyväksyttyjä 11%</a:t>
            </a:r>
          </a:p>
          <a:p>
            <a:r>
              <a:rPr lang="fi-FI" dirty="0" smtClean="0"/>
              <a:t>Ammatilliset opettajakorkeakoulut</a:t>
            </a:r>
          </a:p>
          <a:p>
            <a:pPr lvl="1"/>
            <a:r>
              <a:rPr lang="fi-FI" dirty="0" smtClean="0"/>
              <a:t>600 hakijaa</a:t>
            </a:r>
          </a:p>
          <a:p>
            <a:pPr lvl="1"/>
            <a:r>
              <a:rPr lang="fi-FI" dirty="0" smtClean="0"/>
              <a:t>Hyväksyttyjä 24%</a:t>
            </a:r>
          </a:p>
        </p:txBody>
      </p:sp>
    </p:spTree>
    <p:extLst>
      <p:ext uri="{BB962C8B-B14F-4D97-AF65-F5344CB8AC3E}">
        <p14:creationId xmlns:p14="http://schemas.microsoft.com/office/powerpoint/2010/main" val="1675969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Työssä olevien opinto-ohjaajien/oppilaanohjaajien määrä 2016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Perusopetus 				</a:t>
            </a:r>
            <a:r>
              <a:rPr lang="fi-FI" dirty="0" smtClean="0"/>
              <a:t>522</a:t>
            </a:r>
            <a:endParaRPr lang="fi-FI" dirty="0" smtClean="0"/>
          </a:p>
          <a:p>
            <a:r>
              <a:rPr lang="fi-FI" dirty="0" smtClean="0"/>
              <a:t>Lukio					277</a:t>
            </a:r>
          </a:p>
          <a:p>
            <a:r>
              <a:rPr lang="fi-FI" dirty="0" smtClean="0"/>
              <a:t>Ammatillinen koulutus			147</a:t>
            </a:r>
          </a:p>
          <a:p>
            <a:r>
              <a:rPr lang="fi-FI" dirty="0" smtClean="0"/>
              <a:t>Ammatillinen koulutus, </a:t>
            </a:r>
          </a:p>
          <a:p>
            <a:pPr marL="0" indent="0">
              <a:buNone/>
            </a:pPr>
            <a:r>
              <a:rPr lang="fi-FI" dirty="0" smtClean="0"/>
              <a:t>    </a:t>
            </a:r>
            <a:r>
              <a:rPr lang="fi-FI" dirty="0" err="1" smtClean="0"/>
              <a:t>opetussuunitelmaperusteinen</a:t>
            </a:r>
            <a:r>
              <a:rPr lang="fi-FI" dirty="0" smtClean="0"/>
              <a:t>		  84</a:t>
            </a:r>
          </a:p>
          <a:p>
            <a:r>
              <a:rPr lang="fi-FI" dirty="0" smtClean="0"/>
              <a:t>Ammatillinen aikuiskoulutus		  33</a:t>
            </a:r>
          </a:p>
          <a:p>
            <a:endParaRPr lang="fi-FI" dirty="0"/>
          </a:p>
          <a:p>
            <a:r>
              <a:rPr lang="fi-FI" dirty="0" smtClean="0"/>
              <a:t>Kelpoisuus ohjauksen tehtäviin yli 95 %:lla</a:t>
            </a:r>
          </a:p>
          <a:p>
            <a:endParaRPr lang="fi-FI" dirty="0"/>
          </a:p>
          <a:p>
            <a:pPr lvl="1"/>
            <a:r>
              <a:rPr lang="fi-FI" dirty="0" smtClean="0"/>
              <a:t>Opetushallitus: Opettajat ja rehtorit Suomessa 2016</a:t>
            </a:r>
          </a:p>
          <a:p>
            <a:endParaRPr lang="fi-FI" dirty="0"/>
          </a:p>
          <a:p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693216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/>
        </p:nvGraphicFramePr>
        <p:xfrm>
          <a:off x="1042987" y="404664"/>
          <a:ext cx="7561461" cy="57865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00797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/>
        </p:nvGraphicFramePr>
        <p:xfrm>
          <a:off x="1331640" y="692696"/>
          <a:ext cx="7056784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77733059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Helvetica"/>
        <a:ea typeface=""/>
        <a:cs typeface="Arial"/>
      </a:majorFont>
      <a:minorFont>
        <a:latin typeface="Helvetic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7_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12061</TotalTime>
  <Words>173</Words>
  <Application>Microsoft Office PowerPoint</Application>
  <PresentationFormat>On-screen Show (4:3)</PresentationFormat>
  <Paragraphs>56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Helvetica</vt:lpstr>
      <vt:lpstr>Palatino</vt:lpstr>
      <vt:lpstr>Wingdings</vt:lpstr>
      <vt:lpstr>Default Design</vt:lpstr>
      <vt:lpstr>17_Mukautettu suunnittelumalli</vt:lpstr>
      <vt:lpstr>SELVITYS OPINTO-OHJAAJIEN KOULUTUSMÄÄRISTÄ SUOMESSA 1971-2017   III VÄLIRAPORTTI </vt:lpstr>
      <vt:lpstr>Taustaa</vt:lpstr>
      <vt:lpstr>PowerPoint Presentation</vt:lpstr>
      <vt:lpstr>PowerPoint Presentation</vt:lpstr>
      <vt:lpstr>PowerPoint Presentation</vt:lpstr>
      <vt:lpstr>Suosittu jatko-opiskeluvaihtoehto 2016 (Opetushallitus 2016) </vt:lpstr>
      <vt:lpstr>Työssä olevien opinto-ohjaajien/oppilaanohjaajien määrä 2016</vt:lpstr>
      <vt:lpstr>PowerPoint Presentation</vt:lpstr>
      <vt:lpstr>PowerPoint Presentation</vt:lpstr>
      <vt:lpstr>PowerPoint Presentation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Lamberg, Päivi Kaarina</dc:creator>
  <cp:lastModifiedBy>Vuorinen, Raimo</cp:lastModifiedBy>
  <cp:revision>460</cp:revision>
  <cp:lastPrinted>2017-05-03T14:01:44Z</cp:lastPrinted>
  <dcterms:created xsi:type="dcterms:W3CDTF">2014-05-26T07:01:32Z</dcterms:created>
  <dcterms:modified xsi:type="dcterms:W3CDTF">2017-11-17T10:56:49Z</dcterms:modified>
</cp:coreProperties>
</file>