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b8454e60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5b8454e60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5d5c19cc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5d5c19cc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35d5c19cc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35d5c19cc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6970a1e5e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6970a1e5e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35d5c19cc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135d5c19cc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3f9a3d234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3f9a3d23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35d5c19ccf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35d5c19ccf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99125" y="4503375"/>
            <a:ext cx="454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16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16. Intia – monien kulttuurien kohtauspaikka</a:t>
            </a:r>
            <a:br>
              <a:rPr lang="fi"/>
            </a:br>
            <a:br>
              <a:rPr lang="fi"/>
            </a:br>
            <a:r>
              <a:rPr lang="fi"/>
              <a:t>Tietoisku: Gupta-kausi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Gupta-kausi (noin 300–600 jaa.)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50"/>
            <a:ext cx="47721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Gupta-kausi yhdisti Intian hajaannuksen vuosisatojen jälkeen.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Aikaa pidetään Intian kultakautena: pitkä rauhan ja vaurauden aika loi mahdollisuuden kulttuurin kehittämiselle.</a:t>
            </a:r>
            <a:endParaRPr/>
          </a:p>
        </p:txBody>
      </p:sp>
      <p:sp>
        <p:nvSpPr>
          <p:cNvPr id="136" name="Google Shape;136;p23"/>
          <p:cNvSpPr txBox="1"/>
          <p:nvPr/>
        </p:nvSpPr>
        <p:spPr>
          <a:xfrm>
            <a:off x="5615125" y="4394450"/>
            <a:ext cx="3184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Gupta-valtakunta suurimmillaan noin 400-luvulla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67463" y="1468275"/>
            <a:ext cx="3480120" cy="2915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Tieteen kehitys</a:t>
            </a:r>
            <a:endParaRPr/>
          </a:p>
        </p:txBody>
      </p:sp>
      <p:sp>
        <p:nvSpPr>
          <p:cNvPr id="143" name="Google Shape;143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55600" lvl="0" marL="457200" rtl="0" algn="l">
              <a:spcBef>
                <a:spcPts val="80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Matematiikka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</a:pPr>
            <a:r>
              <a:rPr lang="fi"/>
              <a:t>Nykyinen tapa esittää kokonaislukuja (0–9) ja desimaalilukuja on peräisin intialaisilta Gupta-kauden matemaatikoilta. Arabit välittivät järjestelmän Eurooppaan keskiajalla, ja siksi puhutaan </a:t>
            </a:r>
            <a:r>
              <a:rPr i="1" lang="fi"/>
              <a:t>arabialaisista numeroista.</a:t>
            </a:r>
            <a:endParaRPr i="1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</a:pPr>
            <a:r>
              <a:rPr lang="fi"/>
              <a:t>Intialaiset omaksuivat myös nollan käytön desimaaliesityksen paikkamerkinnässä.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</a:pPr>
            <a:r>
              <a:rPr lang="fi"/>
              <a:t>Gupta-kaudella otettiin käyttöön myös negatiiviset luvut.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</a:pPr>
            <a:r>
              <a:rPr lang="fi"/>
              <a:t>Myös t</a:t>
            </a:r>
            <a:r>
              <a:rPr lang="fi"/>
              <a:t>rigonometriaa kehitettii</a:t>
            </a:r>
            <a:r>
              <a:rPr lang="fi"/>
              <a:t>n.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Tieteen kehitys</a:t>
            </a:r>
            <a:endParaRPr/>
          </a:p>
        </p:txBody>
      </p:sp>
      <p:sp>
        <p:nvSpPr>
          <p:cNvPr id="149" name="Google Shape;149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42900" lvl="0" marL="457200" rtl="0" algn="l">
              <a:spcBef>
                <a:spcPts val="80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Astronomia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Matemaatikko ja tähtitieteilijä Aryabhata (</a:t>
            </a:r>
            <a:r>
              <a:rPr lang="fi" sz="1800">
                <a:highlight>
                  <a:srgbClr val="FFFFFF"/>
                </a:highlight>
              </a:rPr>
              <a:t>476–550) </a:t>
            </a:r>
            <a:r>
              <a:rPr lang="fi" sz="1800"/>
              <a:t>selvitti maan olevan pyöreä ja pyörivän akselinsa ympäri. 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Hän kehitti tieteellisen selityksen myös kuun- ja auringonpimennyksille.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Lääketiede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Gupta-kauden tieteentekijöillä oli perustiedot kemiasta.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Käytössä oli satoja kasviperäisiä lääkkeitä.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Kirurgiset operaatiot ja välineet niiden tekemiseen kehittyivät (esimerkiksi keisarinleikkaus, amputaatiot, munuaiskivien poisto, haavojen ompelu).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/>
              <a:t>Perinteisen intialaisen lääkinnän, </a:t>
            </a:r>
            <a:r>
              <a:rPr i="1" lang="fi" sz="1800"/>
              <a:t>ayurvedan</a:t>
            </a:r>
            <a:r>
              <a:rPr lang="fi" sz="1800"/>
              <a:t>, merkkiteos </a:t>
            </a:r>
            <a:r>
              <a:rPr i="1" lang="fi" sz="1800"/>
              <a:t>Sushruta Samhita </a:t>
            </a:r>
            <a:r>
              <a:rPr lang="fi" sz="1800"/>
              <a:t>sai lopullisen muotonsa. Teoksessa käsitellään esimerkiksi tautien patologiaa, diagnosointia, kirurgiaa, tautien ehkäisyä ja hygieniaa.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Talous</a:t>
            </a:r>
            <a:endParaRPr/>
          </a:p>
        </p:txBody>
      </p:sp>
      <p:sp>
        <p:nvSpPr>
          <p:cNvPr id="155" name="Google Shape;155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2021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Gupta-kausi oli vaurasta ja taloudellisesti vilkasta aikaa, mistä kertoo esimerkiksi suuri löydettyjen kulta- ja hopeakolikoiden määrä.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Valtakunnalla oli vilkkaat kauppasuhteet ulkomaille, kuten Kiinaan, Bysanttiin ja Persiaan. Kauppaa käytiin Silkkitietä pitkin mutta myös meriteitse.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Gupta-valtakunnassa metallurgia oli kehittynyttä. Korkealaatuista rautaa vietiin myös ulkomaille. Vientituotteita olivat myös puuvilla, mausteet, lääkkeet ja jalokivet.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Intiaan tuotiin esimerkiksi norsunluuta, silkkiä ja lääkekasveja.</a:t>
            </a:r>
            <a:endParaRPr sz="1200"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Uskonto</a:t>
            </a:r>
            <a:endParaRPr/>
          </a:p>
        </p:txBody>
      </p:sp>
      <p:sp>
        <p:nvSpPr>
          <p:cNvPr id="161" name="Google Shape;161;p2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20000"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Gupta-hallitsijat olivat hinduja ja yhteiskunta järjestettiin hindulaisen kastilaitoksen hierarkian mukaan.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Hallitsijat edistivät hindulaista taidetta ja kirjallisuutta.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Monet hindujen pyhistä teksteistä kanonisoitiin tänä aikana.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Hindutemppeleitä rakennettiin.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Brahmaanien eli pappien asema vahvistui.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Hindulaisuuden asemasta huolimatta valtakunnalle oli tyypillistä uskonnollinen suvaitsevaisuus.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Myös buddhalaistemppeleitä rakennettiin ja buddhalaisluostareita tuettiin taloudellisesti. Luostarit olivat myös koulutuksen ja tieteen keskuksia.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Myös jainalaisuus kukoisti.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Taide</a:t>
            </a:r>
            <a:endParaRPr/>
          </a:p>
        </p:txBody>
      </p:sp>
      <p:sp>
        <p:nvSpPr>
          <p:cNvPr id="167" name="Google Shape;167;p28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85000" lnSpcReduction="20000"/>
          </a:bodyPr>
          <a:lstStyle/>
          <a:p>
            <a:pPr indent="-358140" lvl="0" marL="4572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 sz="2400"/>
              <a:t>Sanskriitista tuli hindulaisuuden aseman myötä keskeinen sivistyskieli.</a:t>
            </a:r>
            <a:endParaRPr sz="2400"/>
          </a:p>
          <a:p>
            <a:pPr indent="-3581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2400"/>
              <a:t>Uskonnollisten tekstien lisäksi Gupta-kaudella luotiin maallisen kirjallisuuden klassikkoja.</a:t>
            </a:r>
            <a:endParaRPr sz="2400"/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sz="2400">
                <a:solidFill>
                  <a:srgbClr val="000000"/>
                </a:solidFill>
              </a:rPr>
              <a:t>Runoilija Kālidāsan </a:t>
            </a:r>
            <a:r>
              <a:rPr i="1" lang="fi" sz="2400">
                <a:solidFill>
                  <a:srgbClr val="000000"/>
                </a:solidFill>
                <a:highlight>
                  <a:srgbClr val="FFFFFF"/>
                </a:highlight>
              </a:rPr>
              <a:t>Śakuntalā</a:t>
            </a:r>
            <a:r>
              <a:rPr lang="fi" sz="2400">
                <a:solidFill>
                  <a:srgbClr val="202122"/>
                </a:solidFill>
                <a:highlight>
                  <a:srgbClr val="FFFFFF"/>
                </a:highlight>
              </a:rPr>
              <a:t>-näytelmä kertoo kuninkaan ja alempisäätyisen tytön rakkaustarinan.</a:t>
            </a:r>
            <a:endParaRPr sz="24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ct val="100000"/>
              <a:buChar char="○"/>
            </a:pPr>
            <a:r>
              <a:rPr lang="fi" sz="2400">
                <a:solidFill>
                  <a:srgbClr val="202122"/>
                </a:solidFill>
                <a:highlight>
                  <a:srgbClr val="FFFFFF"/>
                </a:highlight>
              </a:rPr>
              <a:t>Myös rakkausopas </a:t>
            </a:r>
            <a:r>
              <a:rPr i="1" lang="fi" sz="2400">
                <a:solidFill>
                  <a:srgbClr val="202122"/>
                </a:solidFill>
                <a:highlight>
                  <a:srgbClr val="FFFFFF"/>
                </a:highlight>
              </a:rPr>
              <a:t>Kama Sutra</a:t>
            </a:r>
            <a:r>
              <a:rPr lang="fi" sz="2400">
                <a:solidFill>
                  <a:srgbClr val="202122"/>
                </a:solidFill>
                <a:highlight>
                  <a:srgbClr val="FFFFFF"/>
                </a:highlight>
              </a:rPr>
              <a:t> oli tunnettu Gupta-kaudella.</a:t>
            </a:r>
            <a:endParaRPr sz="24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-3581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fi" sz="2400">
                <a:solidFill>
                  <a:srgbClr val="000000"/>
                </a:solidFill>
              </a:rPr>
              <a:t>Kukoistava veistotaide: </a:t>
            </a:r>
            <a:endParaRPr sz="2400">
              <a:solidFill>
                <a:srgbClr val="000000"/>
              </a:solidFill>
            </a:endParaRPr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○"/>
            </a:pPr>
            <a:r>
              <a:rPr lang="fi" sz="2400">
                <a:solidFill>
                  <a:srgbClr val="000000"/>
                </a:solidFill>
              </a:rPr>
              <a:t>Buddhan, Vishnun ja Shivan suurikokoiset patsaat</a:t>
            </a:r>
            <a:endParaRPr sz="2400">
              <a:solidFill>
                <a:srgbClr val="000000"/>
              </a:solidFill>
            </a:endParaRPr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○"/>
            </a:pPr>
            <a:r>
              <a:rPr lang="fi" sz="2400">
                <a:solidFill>
                  <a:srgbClr val="000000"/>
                </a:solidFill>
              </a:rPr>
              <a:t>materiaaleina terrakotta, kivi, metallit</a:t>
            </a:r>
            <a:endParaRPr sz="2400">
              <a:solidFill>
                <a:srgbClr val="000000"/>
              </a:solidFill>
            </a:endParaRPr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○"/>
            </a:pPr>
            <a:r>
              <a:rPr lang="fi" sz="2400">
                <a:solidFill>
                  <a:srgbClr val="000000"/>
                </a:solidFill>
              </a:rPr>
              <a:t>pylväät, joihin oli kaiverrettu hallitsijoiden urotekoja</a:t>
            </a:r>
            <a:endParaRPr sz="2400">
              <a:solidFill>
                <a:srgbClr val="000000"/>
              </a:solidFill>
            </a:endParaRPr>
          </a:p>
          <a:p>
            <a:pPr indent="-358139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■"/>
            </a:pPr>
            <a:r>
              <a:rPr lang="fi" sz="2400">
                <a:solidFill>
                  <a:srgbClr val="000000"/>
                </a:solidFill>
              </a:rPr>
              <a:t>esimerkiksi kuuluisa ruostumaton Delhin rautapylväs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