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</p:sldMasterIdLst>
  <p:notesMasterIdLst>
    <p:notesMasterId r:id="rId32"/>
  </p:notesMasterIdLst>
  <p:sldIdLst>
    <p:sldId id="277" r:id="rId7"/>
    <p:sldId id="279" r:id="rId8"/>
    <p:sldId id="278" r:id="rId9"/>
    <p:sldId id="280" r:id="rId10"/>
    <p:sldId id="256" r:id="rId11"/>
    <p:sldId id="284" r:id="rId12"/>
    <p:sldId id="260" r:id="rId13"/>
    <p:sldId id="269" r:id="rId14"/>
    <p:sldId id="285" r:id="rId15"/>
    <p:sldId id="261" r:id="rId16"/>
    <p:sldId id="263" r:id="rId17"/>
    <p:sldId id="287" r:id="rId18"/>
    <p:sldId id="283" r:id="rId19"/>
    <p:sldId id="265" r:id="rId20"/>
    <p:sldId id="286" r:id="rId21"/>
    <p:sldId id="273" r:id="rId22"/>
    <p:sldId id="266" r:id="rId23"/>
    <p:sldId id="292" r:id="rId24"/>
    <p:sldId id="270" r:id="rId25"/>
    <p:sldId id="290" r:id="rId26"/>
    <p:sldId id="291" r:id="rId27"/>
    <p:sldId id="276" r:id="rId28"/>
    <p:sldId id="282" r:id="rId29"/>
    <p:sldId id="288" r:id="rId30"/>
    <p:sldId id="27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ime kerran tehtävät" id="{8F6D2A03-FCC6-4EAC-A098-88B1B9799EE0}">
          <p14:sldIdLst>
            <p14:sldId id="277"/>
            <p14:sldId id="279"/>
            <p14:sldId id="278"/>
            <p14:sldId id="280"/>
          </p14:sldIdLst>
        </p14:section>
        <p14:section name="Uusi aihe, kpl 3" id="{8ED035FC-7A8E-4381-91C9-1E6117543F33}">
          <p14:sldIdLst>
            <p14:sldId id="256"/>
            <p14:sldId id="284"/>
          </p14:sldIdLst>
        </p14:section>
        <p14:section name="Solujen monimuotoisuus ja ominaisuudet sekä yhteisen piirteet" id="{0EB7AE8E-CEB6-4349-95F5-82304C52156A}">
          <p14:sldIdLst>
            <p14:sldId id="260"/>
            <p14:sldId id="269"/>
            <p14:sldId id="285"/>
            <p14:sldId id="261"/>
            <p14:sldId id="263"/>
            <p14:sldId id="287"/>
          </p14:sldIdLst>
        </p14:section>
        <p14:section name="Tumallisten ja tumattomien solurakenne" id="{6F8727CE-EE80-4C05-835C-0234ECD2738C}">
          <p14:sldIdLst>
            <p14:sldId id="283"/>
            <p14:sldId id="265"/>
            <p14:sldId id="286"/>
            <p14:sldId id="273"/>
            <p14:sldId id="266"/>
            <p14:sldId id="292"/>
          </p14:sldIdLst>
        </p14:section>
        <p14:section name="Solun energiantuotto" id="{1D973F81-44B0-425B-9BD8-CE1343E9AD05}">
          <p14:sldIdLst>
            <p14:sldId id="270"/>
            <p14:sldId id="290"/>
            <p14:sldId id="291"/>
          </p14:sldIdLst>
        </p14:section>
        <p14:section name="Kotitehtävät" id="{7432E30E-8ABD-4F6C-989C-995504A901E7}">
          <p14:sldIdLst>
            <p14:sldId id="276"/>
          </p14:sldIdLst>
        </p14:section>
        <p14:section name="Kertaus tunnista" id="{18B77CDB-A0E9-434C-934F-A054DC2BA0AD}">
          <p14:sldIdLst>
            <p14:sldId id="282"/>
            <p14:sldId id="288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FC3E4"/>
    <a:srgbClr val="D5A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6EB86-5B98-928E-63FA-1001EB7590CF}" v="99" dt="2023-12-11T09:32:08.071"/>
    <p1510:client id="{977B7A5B-450D-1C00-D844-691D8716B97B}" v="158" dt="2023-12-11T11:10:37.747"/>
    <p1510:client id="{D12D719A-6C10-48A7-BCFF-7A69592563DA}" v="1722" dt="2023-12-12T07:41:22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4" autoAdjust="0"/>
    <p:restoredTop sz="79097" autoAdjust="0"/>
  </p:normalViewPr>
  <p:slideViewPr>
    <p:cSldViewPr snapToGrid="0" snapToObjects="1">
      <p:cViewPr varScale="1">
        <p:scale>
          <a:sx n="53" d="100"/>
          <a:sy n="53" d="100"/>
        </p:scale>
        <p:origin x="101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81F2F-6F63-45C6-8FF9-6D44B2624C9F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40F56-AA1D-48DB-898F-93D5CA9496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72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Säilöntä perustuu siihen, että olot muutetaan mikrobeille epäedulliseksi.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40F56-AA1D-48DB-898F-93D5CA94961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814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Mitokondrioita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sekä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kasvi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eläinsolussa</a:t>
            </a:r>
            <a:r>
              <a:rPr lang="en-US" dirty="0">
                <a:cs typeface="Calibri"/>
              </a:rPr>
              <a:t>. </a:t>
            </a:r>
          </a:p>
          <a:p>
            <a:r>
              <a:rPr lang="fi-FI" dirty="0">
                <a:cs typeface="Calibri"/>
              </a:rPr>
              <a:t>Yhteyttäminen ja esim. Meidän ruokailu vastaavat samaa asiaa, jonka jälkeen energia pitää saada otettua vielä käyttöön soluhengityksen avulla. </a:t>
            </a:r>
          </a:p>
          <a:p>
            <a:r>
              <a:rPr lang="fi-FI" b="0" i="0" dirty="0">
                <a:solidFill>
                  <a:srgbClr val="212121"/>
                </a:solidFill>
                <a:effectLst/>
                <a:latin typeface="wf_segoe-ui_normal"/>
              </a:rPr>
              <a:t>Energia on ATP muotoista, runsasenerginen yhdiste, jota käytetään energian varastointii ja siirtoon. </a:t>
            </a:r>
            <a:endParaRPr lang="fi-FI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40F56-AA1D-48DB-898F-93D5CA94961E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8755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Mitokondrioita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sekä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kasvi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eläinsolussa</a:t>
            </a:r>
            <a:r>
              <a:rPr lang="en-US" dirty="0">
                <a:cs typeface="Calibri"/>
              </a:rPr>
              <a:t>. </a:t>
            </a:r>
          </a:p>
          <a:p>
            <a:r>
              <a:rPr lang="en-US" dirty="0" err="1">
                <a:cs typeface="Calibri"/>
              </a:rPr>
              <a:t>Yhteyttäminen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esim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Meidän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ruokailu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vastaavat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samaa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asiaa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jonka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jälkeen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energia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pitää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otettua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vielä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käyttöön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soluhengityksen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avulla</a:t>
            </a:r>
            <a:r>
              <a:rPr lang="en-US" dirty="0">
                <a:cs typeface="Calibri"/>
              </a:rPr>
              <a:t>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40F56-AA1D-48DB-898F-93D5CA94961E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852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40F56-AA1D-48DB-898F-93D5CA94961E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7144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40F56-AA1D-48DB-898F-93D5CA94961E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667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Esimerkiksi ihmisyksilö on saanut alkunsa hedelmöittyneestä munasolusta. Ihmisalkion kehittyessä solut erilaistuvat ja muodostavat pienempiä ja suurempia kokonaisuuksia. </a:t>
            </a:r>
          </a:p>
          <a:p>
            <a:endParaRPr lang="fi-FI" b="0" i="0" dirty="0">
              <a:solidFill>
                <a:srgbClr val="262626"/>
              </a:solidFill>
              <a:effectLst/>
              <a:latin typeface="Open Sans" panose="020B0606030504020204" pitchFamily="34" charset="0"/>
              <a:cs typeface="Calibri"/>
            </a:endParaRPr>
          </a:p>
          <a:p>
            <a:r>
              <a:rPr lang="en-US" dirty="0" err="1">
                <a:cs typeface="Calibri"/>
              </a:rPr>
              <a:t>Sukusoluista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hedelmöityksestä</a:t>
            </a:r>
            <a:r>
              <a:rPr lang="en-US" dirty="0">
                <a:cs typeface="Calibri"/>
              </a:rPr>
              <a:t> muutamasta </a:t>
            </a:r>
            <a:r>
              <a:rPr lang="en-US" dirty="0" err="1">
                <a:cs typeface="Calibri"/>
              </a:rPr>
              <a:t>solusta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kehittynyt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kantasoluja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jotka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jakautuneet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erilaistuneet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kehon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soluiksi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Lopulta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muodostunut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uniikki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lajinsa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yksilö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40F56-AA1D-48DB-898F-93D5CA94961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04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Viime tunnilla käsiteltiin elämän tunnuspiirteitä, joista ensimmäisenä mainittiin samankaltainen kemiallinen rakenne ja solurakenne.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40F56-AA1D-48DB-898F-93D5CA94961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90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Eliöt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koostuvat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yhdestä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solusta</a:t>
            </a:r>
            <a:r>
              <a:rPr lang="en-US" dirty="0">
                <a:cs typeface="Calibri"/>
              </a:rPr>
              <a:t> tai </a:t>
            </a:r>
            <a:r>
              <a:rPr lang="en-US" dirty="0" err="1">
                <a:cs typeface="Calibri"/>
              </a:rPr>
              <a:t>useista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soluista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Monisoluisilla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erilaistuneet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hoitamaan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erilaisia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tehtäviä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Yksisoluisilla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erikoistuneet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toimintoihin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Solujen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koko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elinikä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vaihtelee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Esimerkiksi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punasolu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hyvin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pienikokoinen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jonka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elinikä</a:t>
            </a:r>
            <a:r>
              <a:rPr lang="en-US" dirty="0">
                <a:cs typeface="Calibri"/>
              </a:rPr>
              <a:t> on n 120 </a:t>
            </a:r>
            <a:r>
              <a:rPr lang="en-US" dirty="0" err="1">
                <a:cs typeface="Calibri"/>
              </a:rPr>
              <a:t>päivää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noin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neljä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kuukautta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Luuydin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muodostaa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uusia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jatkuvasti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>
                <a:cs typeface="Calibri"/>
              </a:rPr>
              <a:t>Kun </a:t>
            </a:r>
            <a:r>
              <a:rPr lang="en-US" dirty="0" err="1">
                <a:cs typeface="Calibri"/>
              </a:rPr>
              <a:t>taas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hermosolu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olla </a:t>
            </a:r>
            <a:r>
              <a:rPr lang="en-US" dirty="0" err="1">
                <a:cs typeface="Calibri"/>
              </a:rPr>
              <a:t>jopa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metrin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mittainen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liikehermosolu</a:t>
            </a:r>
            <a:r>
              <a:rPr lang="en-US" dirty="0">
                <a:cs typeface="Calibri"/>
              </a:rPr>
              <a:t>) ja </a:t>
            </a:r>
            <a:r>
              <a:rPr lang="en-US" dirty="0" err="1">
                <a:cs typeface="Calibri"/>
              </a:rPr>
              <a:t>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elinikä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olla </a:t>
            </a:r>
            <a:r>
              <a:rPr lang="en-US" dirty="0" err="1">
                <a:cs typeface="Calibri"/>
              </a:rPr>
              <a:t>jopa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ihmisen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eliniän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Yhteisen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piirteet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kaikille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soluille</a:t>
            </a:r>
            <a:r>
              <a:rPr lang="en-US" dirty="0">
                <a:cs typeface="Calibri"/>
              </a:rPr>
              <a:t>:</a:t>
            </a:r>
          </a:p>
          <a:p>
            <a:r>
              <a:rPr lang="en-US" dirty="0" err="1">
                <a:cs typeface="Calibri"/>
              </a:rPr>
              <a:t>Solukalvo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suojaa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säätelee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aineiden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kuljetusta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Solulima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sisältää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soluelimet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solunesteen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 err="1">
                <a:cs typeface="Calibri"/>
              </a:rPr>
              <a:t>Perimä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määrittelee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solun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toiminnan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ominaisuudet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siirretään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edelleen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solunjakautumisessa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mitoosi</a:t>
            </a:r>
            <a:r>
              <a:rPr lang="en-US" dirty="0">
                <a:cs typeface="Calibri"/>
              </a:rPr>
              <a:t>).</a:t>
            </a:r>
          </a:p>
          <a:p>
            <a:r>
              <a:rPr lang="en-US" dirty="0" err="1">
                <a:cs typeface="Calibri"/>
              </a:rPr>
              <a:t>Soluelimistä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esim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Ribosomeja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löytyy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kaikista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soluista</a:t>
            </a:r>
            <a:r>
              <a:rPr lang="en-US" dirty="0">
                <a:cs typeface="Calibri"/>
              </a:rPr>
              <a:t>. </a:t>
            </a:r>
          </a:p>
          <a:p>
            <a:r>
              <a:rPr lang="en-US" dirty="0">
                <a:cs typeface="Calibri"/>
              </a:rPr>
              <a:t>PAITSI </a:t>
            </a:r>
            <a:r>
              <a:rPr lang="en-US" dirty="0" err="1">
                <a:cs typeface="Calibri"/>
              </a:rPr>
              <a:t>poikkeus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sääntöön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esim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Punasolu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ole </a:t>
            </a:r>
            <a:r>
              <a:rPr lang="en-US" dirty="0" err="1">
                <a:cs typeface="Calibri"/>
              </a:rPr>
              <a:t>tumaa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vaan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koostuu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solukalvosta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hemoglobiinista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entsyymeistä</a:t>
            </a:r>
            <a:r>
              <a:rPr lang="en-US" dirty="0">
                <a:cs typeface="Calibri"/>
              </a:rPr>
              <a:t>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40F56-AA1D-48DB-898F-93D5CA94961E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0095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Orgaaniset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yhdisteet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sisältävät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hiiltä</a:t>
            </a:r>
            <a:r>
              <a:rPr lang="en-US" dirty="0">
                <a:cs typeface="Calibri"/>
              </a:rPr>
              <a:t>. </a:t>
            </a:r>
          </a:p>
          <a:p>
            <a:r>
              <a:rPr lang="en-US" dirty="0" err="1">
                <a:cs typeface="Calibri"/>
              </a:rPr>
              <a:t>Esim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olevat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biomolekyylit</a:t>
            </a:r>
            <a:r>
              <a:rPr lang="en-US" dirty="0">
                <a:cs typeface="Calibri"/>
              </a:rPr>
              <a:t>, 4 </a:t>
            </a:r>
            <a:r>
              <a:rPr lang="en-US" dirty="0" err="1">
                <a:cs typeface="Calibri"/>
              </a:rPr>
              <a:t>ryhmää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Eliössä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myös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epäorgaanisia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yhdisteitä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kuten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jopa</a:t>
            </a:r>
            <a:r>
              <a:rPr lang="en-US" dirty="0">
                <a:cs typeface="Calibri"/>
              </a:rPr>
              <a:t> 60%.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HIILIHYDRAATTI JA RASVAT </a:t>
            </a:r>
            <a:r>
              <a:rPr lang="en-US" dirty="0" err="1">
                <a:cs typeface="Calibri"/>
              </a:rPr>
              <a:t>erityisen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tärkeitä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energiantuotolle</a:t>
            </a:r>
            <a:r>
              <a:rPr lang="en-US" dirty="0">
                <a:cs typeface="Calibri"/>
              </a:rPr>
              <a:t>. </a:t>
            </a:r>
          </a:p>
          <a:p>
            <a:r>
              <a:rPr lang="en-US" dirty="0" err="1">
                <a:cs typeface="Calibri"/>
              </a:rPr>
              <a:t>Hiilihydraatit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myös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kasvien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tärkkelys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eläinten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glykogeeni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Mistä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muusta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oppiaineesta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biomolekyylit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tuttuja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Terveystieto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kotitalous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kemia</a:t>
            </a:r>
            <a:r>
              <a:rPr lang="en-US" dirty="0">
                <a:cs typeface="Calibri"/>
              </a:rPr>
              <a:t> …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ALLEVIIVATUT </a:t>
            </a:r>
            <a:r>
              <a:rPr lang="en-US" dirty="0" err="1">
                <a:cs typeface="Calibri"/>
              </a:rPr>
              <a:t>liittyvät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solurakenteeseen</a:t>
            </a:r>
            <a:r>
              <a:rPr lang="en-US" dirty="0">
                <a:cs typeface="Calibri"/>
              </a:rPr>
              <a:t>!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Kuvassa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tyypillinen</a:t>
            </a:r>
            <a:r>
              <a:rPr lang="en-US" dirty="0">
                <a:cs typeface="Calibri"/>
              </a:rPr>
              <a:t> alfa-</a:t>
            </a:r>
            <a:r>
              <a:rPr lang="en-US" dirty="0" err="1">
                <a:cs typeface="Calibri"/>
              </a:rPr>
              <a:t>aminohapon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rakenne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kaikki</a:t>
            </a:r>
            <a:r>
              <a:rPr lang="en-US" dirty="0">
                <a:cs typeface="Calibri"/>
              </a:rPr>
              <a:t> DNA </a:t>
            </a:r>
            <a:r>
              <a:rPr lang="en-US" dirty="0" err="1">
                <a:cs typeface="Calibri"/>
              </a:rPr>
              <a:t>koodaamat</a:t>
            </a:r>
            <a:r>
              <a:rPr lang="en-US" dirty="0">
                <a:cs typeface="Calibri"/>
              </a:rPr>
              <a:t> alfa-</a:t>
            </a:r>
            <a:r>
              <a:rPr lang="en-US" dirty="0" err="1">
                <a:cs typeface="Calibri"/>
              </a:rPr>
              <a:t>aminohappoja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amiini</a:t>
            </a:r>
            <a:r>
              <a:rPr lang="en-US" dirty="0">
                <a:cs typeface="Calibri"/>
              </a:rPr>
              <a:t>- ja </a:t>
            </a:r>
            <a:r>
              <a:rPr lang="en-US" dirty="0" err="1">
                <a:cs typeface="Calibri"/>
              </a:rPr>
              <a:t>karboksyyliryhmä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liittyneet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hiileen</a:t>
            </a:r>
            <a:r>
              <a:rPr lang="en-US" dirty="0">
                <a:cs typeface="Calibri"/>
              </a:rPr>
              <a:t>). </a:t>
            </a:r>
          </a:p>
          <a:p>
            <a:r>
              <a:rPr lang="en-US" dirty="0" err="1">
                <a:cs typeface="Calibri"/>
              </a:rPr>
              <a:t>Aminohapot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muodostavat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polypeptidiketjun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polymerisaatio</a:t>
            </a:r>
            <a:r>
              <a:rPr lang="en-US" dirty="0">
                <a:cs typeface="Calibri"/>
              </a:rPr>
              <a:t>) ja </a:t>
            </a:r>
            <a:r>
              <a:rPr lang="en-US" dirty="0" err="1">
                <a:cs typeface="Calibri"/>
              </a:rPr>
              <a:t>edelleen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proteiinin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primäärimuodon</a:t>
            </a:r>
            <a:r>
              <a:rPr lang="en-US" dirty="0">
                <a:cs typeface="Calibri"/>
              </a:rPr>
              <a:t>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40F56-AA1D-48DB-898F-93D5CA94961E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5359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Anabolia</a:t>
            </a:r>
          </a:p>
          <a:p>
            <a:r>
              <a:rPr lang="fi-FI" dirty="0"/>
              <a:t>-yksinkertaisista lähtöaineista valmistetaan monimutkaisempia makromolekyylejä</a:t>
            </a:r>
          </a:p>
          <a:p>
            <a:r>
              <a:rPr lang="fi-FI" dirty="0"/>
              <a:t>-esim. proteiinisynteesi eli proteiinien valmistus </a:t>
            </a:r>
            <a:r>
              <a:rPr lang="fi-FI" dirty="0" err="1"/>
              <a:t>DNAn</a:t>
            </a:r>
            <a:r>
              <a:rPr lang="fi-FI" dirty="0"/>
              <a:t> ohjeen mukaan</a:t>
            </a:r>
          </a:p>
          <a:p>
            <a:endParaRPr lang="fi-FI" dirty="0"/>
          </a:p>
          <a:p>
            <a:r>
              <a:rPr lang="fi-FI" dirty="0" err="1"/>
              <a:t>Katabolia</a:t>
            </a:r>
            <a:endParaRPr lang="fi-FI" dirty="0"/>
          </a:p>
          <a:p>
            <a:r>
              <a:rPr lang="fi-FI" dirty="0"/>
              <a:t>-energian tuotanto (ensisijaisesti hiilihydraatti ja rasvat)</a:t>
            </a:r>
          </a:p>
          <a:p>
            <a:r>
              <a:rPr lang="fi-FI" dirty="0"/>
              <a:t>-esim. </a:t>
            </a:r>
            <a:r>
              <a:rPr lang="fi-FI" dirty="0" err="1"/>
              <a:t>glykolyysi</a:t>
            </a:r>
            <a:r>
              <a:rPr lang="fi-FI" dirty="0"/>
              <a:t>, jossa sokeri hajotetaan glukoosiksi joka edelleen hapetetaan </a:t>
            </a:r>
            <a:r>
              <a:rPr lang="fi-FI" dirty="0" err="1"/>
              <a:t>glykolyysissä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40F56-AA1D-48DB-898F-93D5CA94961E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87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Eri käsitteet samalle asialle.</a:t>
            </a:r>
          </a:p>
          <a:p>
            <a:r>
              <a:rPr lang="fi-FI" dirty="0"/>
              <a:t>Käytännössä kuvaa siten, miten </a:t>
            </a:r>
            <a:r>
              <a:rPr lang="fi-FI" dirty="0" err="1"/>
              <a:t>perintotekijät</a:t>
            </a:r>
            <a:r>
              <a:rPr lang="fi-FI" dirty="0"/>
              <a:t> on sijoitettu (ja pakattu) solussa.</a:t>
            </a:r>
          </a:p>
          <a:p>
            <a:endParaRPr lang="fi-FI" dirty="0"/>
          </a:p>
          <a:p>
            <a:r>
              <a:rPr lang="fi-FI" dirty="0"/>
              <a:t>Huomaa kaavakuvassa piirretty solu ja </a:t>
            </a:r>
            <a:r>
              <a:rPr lang="fi-FI" dirty="0" err="1"/>
              <a:t>teksinä</a:t>
            </a:r>
            <a:r>
              <a:rPr lang="fi-FI" dirty="0"/>
              <a:t> perimä. Tumattomilla nimensä mukaisesti ei ole tumaa.</a:t>
            </a:r>
          </a:p>
          <a:p>
            <a:r>
              <a:rPr lang="fi-FI" dirty="0"/>
              <a:t>Myöskin eliömaailman luokitteluun on sittemmin tullut muutoksia.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40F56-AA1D-48DB-898F-93D5CA94961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29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Plasmidi on pieni rengasmainen DNA-molekyyli, joka sisältää muutamia geenejä.</a:t>
            </a:r>
          </a:p>
          <a:p>
            <a:endParaRPr lang="fi-FI" dirty="0"/>
          </a:p>
          <a:p>
            <a:r>
              <a:rPr lang="fi-FI" dirty="0" err="1"/>
              <a:t>Flagellum</a:t>
            </a:r>
            <a:r>
              <a:rPr lang="fi-FI" dirty="0"/>
              <a:t>= uintisiima</a:t>
            </a:r>
          </a:p>
          <a:p>
            <a:r>
              <a:rPr lang="fi-FI" dirty="0" err="1"/>
              <a:t>Pili</a:t>
            </a:r>
            <a:r>
              <a:rPr lang="fi-FI" dirty="0"/>
              <a:t>= värekarva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40F56-AA1D-48DB-898F-93D5CA94961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3257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0" i="0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Soluelimellä tarkoitetaan solun rakennetta, jolla on jokin tietty merkitys solun toiminnan kannalta.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</a:t>
            </a:r>
            <a:r>
              <a:rPr lang="en-FI" b="1" dirty="0"/>
              <a:t>eroksisomi </a:t>
            </a:r>
            <a:r>
              <a:rPr lang="en-FI" dirty="0">
                <a:sym typeface="Wingdings" pitchFamily="2" charset="2"/>
              </a:rPr>
              <a:t> muun muassa monien yhdisteiden hajotuspaikka</a:t>
            </a:r>
            <a:endParaRPr lang="fi-FI" dirty="0"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40F56-AA1D-48DB-898F-93D5CA94961E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707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PÄÄotsikko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388069"/>
            <a:ext cx="10363200" cy="125073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r>
              <a:rPr lang="en-US" dirty="0"/>
              <a:t> tai </a:t>
            </a:r>
            <a:r>
              <a:rPr lang="en-US" dirty="0" err="1"/>
              <a:t>lisäinformaatiota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445172"/>
            <a:ext cx="10972800" cy="503620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755010"/>
            <a:ext cx="2743200" cy="567381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755010"/>
            <a:ext cx="8026400" cy="567381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9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2D84CD-2410-424B-884F-5B968B9A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96B23A-EB0F-4266-B198-539F5201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25285A-1EE3-4C47-966B-18A038FC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B8F-549B-4A53-A361-CB4E880F8E94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AA8F77-4FB1-41C5-A4BD-CD799726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62BF2-8554-4B5C-B708-158BDD27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295D-2D8A-4349-ABFC-7A7D7853BC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756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3047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/>
              <a:t>Väliotsikko</a:t>
            </a:r>
            <a:br>
              <a:rPr lang="en-US" dirty="0"/>
            </a:b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1506463"/>
            <a:ext cx="10363200" cy="70192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Tarvittaessa lisätietoja, esim. luvun pääotsikko </a:t>
            </a:r>
          </a:p>
          <a:p>
            <a:pPr lvl="0"/>
            <a:r>
              <a:rPr lang="fi-FI" dirty="0"/>
              <a:t>materiaalien jäsentelyn selkeyttämiseksi </a:t>
            </a:r>
          </a:p>
        </p:txBody>
      </p:sp>
    </p:spTree>
    <p:extLst>
      <p:ext uri="{BB962C8B-B14F-4D97-AF65-F5344CB8AC3E}">
        <p14:creationId xmlns:p14="http://schemas.microsoft.com/office/powerpoint/2010/main" val="20100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Otsikko 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vertailun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8070"/>
            <a:ext cx="4011084" cy="65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578069"/>
            <a:ext cx="6815667" cy="5548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Sisältöä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322553"/>
            <a:ext cx="4011084" cy="4803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Sisältöä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993290"/>
            <a:ext cx="7315200" cy="419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20446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Kuvaslide</a:t>
            </a:r>
            <a:r>
              <a:rPr lang="en-US" dirty="0"/>
              <a:t>: </a:t>
            </a:r>
            <a:r>
              <a:rPr lang="en-US" dirty="0" err="1"/>
              <a:t>raahaa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ruutuun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561725"/>
            <a:ext cx="7315200" cy="939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2893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08001"/>
            <a:ext cx="10972800" cy="75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6346"/>
            <a:ext cx="10972800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toisen</a:t>
            </a:r>
            <a:r>
              <a:rPr lang="en-US" dirty="0"/>
              <a:t> </a:t>
            </a:r>
            <a:r>
              <a:rPr lang="en-US" dirty="0" err="1"/>
              <a:t>kerran</a:t>
            </a:r>
            <a:endParaRPr lang="en-US" dirty="0"/>
          </a:p>
          <a:p>
            <a:pPr lvl="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75C4-CD47-F640-B909-B9B2DCAAA96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0F04520-5518-49CB-BDF1-2D079E0A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E65A07B-6EF3-411D-8A90-FB147F06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4DA31C-8CA9-48FD-A0A3-ED2280081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FFB8F-549B-4A53-A361-CB4E880F8E94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83D112-3AD2-4DAE-9958-6ACCA576F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18D022-AB4A-4751-9C2E-A83BDD609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5295D-2D8A-4349-ABFC-7A7D7853BC8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931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ologycorner.com/worksheets/reinforcement-chromosomes.htm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enoregon.pressbooks.pub/mhccbiology112/chapter/bacterial-transformation-lab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courses.lumenlearning.com/boundless-biology/chapter/prokaryotic-cell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dutchess-ap1/chapter/the-cell-membrane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biologycorner.com/APbiology/cellular/notes_cells2.html" TargetMode="Externa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xploringnature.org/db/view/Photosynthesis-and-Cellular-Respira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xploringnature.org/db/view/Photosynthesis-and-Cellular-Respiratio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XzN89I4_Yk?si=7WeTZvGW8W6sd0w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hestudyonline.i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UJD5NEXC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Final_stem_cell_differentiation_(1)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sq.pressbooks.pub/anatomy/chapter/2-4-protein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2ACF-6FC8-65C5-07DE-1349D79B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Kotitehtävien tarkistus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77AB4-ACE9-D66A-F9E4-016977132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A1 Elämää rajoittavat tekijät</a:t>
            </a:r>
          </a:p>
          <a:p>
            <a:r>
              <a:rPr lang="fi-FI" dirty="0"/>
              <a:t>B4 Elämää rajoittavat tekijät</a:t>
            </a:r>
          </a:p>
          <a:p>
            <a:r>
              <a:rPr lang="fi-FI" dirty="0"/>
              <a:t>B8 Ruoan säilöntä</a:t>
            </a:r>
          </a:p>
          <a:p>
            <a:r>
              <a:rPr lang="fi-FI" dirty="0"/>
              <a:t>C09 Virukset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936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4480" y="628872"/>
            <a:ext cx="4094480" cy="753241"/>
          </a:xfrm>
        </p:spPr>
        <p:txBody>
          <a:bodyPr>
            <a:normAutofit fontScale="90000"/>
          </a:bodyPr>
          <a:lstStyle/>
          <a:p>
            <a:r>
              <a:rPr lang="fi-FI" dirty="0"/>
              <a:t>Solun toiminta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-60576" y="1494063"/>
            <a:ext cx="5800735" cy="536393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Solun toiminta pohjautuu moniin kemiallisiin reaktioihin. </a:t>
            </a:r>
          </a:p>
          <a:p>
            <a:pPr lvl="1"/>
            <a:r>
              <a:rPr lang="fi-FI" dirty="0"/>
              <a:t>anaboliset reaktiot</a:t>
            </a:r>
          </a:p>
          <a:p>
            <a:pPr lvl="2">
              <a:buFont typeface="Wingdings"/>
              <a:buChar char="§"/>
            </a:pPr>
            <a:r>
              <a:rPr lang="fi-FI" dirty="0"/>
              <a:t>esim. pituuskasvu tai haavan umpeutuminen (kudoksen rakennus)</a:t>
            </a:r>
            <a:endParaRPr lang="fi-FI" dirty="0">
              <a:cs typeface="Arial"/>
            </a:endParaRPr>
          </a:p>
          <a:p>
            <a:pPr lvl="1"/>
            <a:r>
              <a:rPr lang="fi-FI" dirty="0" err="1"/>
              <a:t>kataboliset</a:t>
            </a:r>
            <a:r>
              <a:rPr lang="fi-FI" dirty="0"/>
              <a:t> reaktiot</a:t>
            </a:r>
          </a:p>
          <a:p>
            <a:pPr lvl="2">
              <a:buFont typeface="Wingdings"/>
              <a:buChar char="§"/>
            </a:pPr>
            <a:r>
              <a:rPr lang="fi-FI" dirty="0">
                <a:cs typeface="Arial"/>
              </a:rPr>
              <a:t>esim. ravintoaineiden pilkkoutuminen ruuansulatuksessa</a:t>
            </a:r>
          </a:p>
          <a:p>
            <a:r>
              <a:rPr lang="fi-FI" b="1" dirty="0"/>
              <a:t>Entsyymit</a:t>
            </a:r>
            <a:r>
              <a:rPr lang="fi-FI" dirty="0"/>
              <a:t> ovat biologisia katalyyttejä, jotka nopeuttavat kemiallisia reaktioita.</a:t>
            </a:r>
          </a:p>
          <a:p>
            <a:pPr lvl="1"/>
            <a:r>
              <a:rPr lang="fi-FI" dirty="0"/>
              <a:t>Tuotetaan </a:t>
            </a:r>
            <a:r>
              <a:rPr lang="fi-FI" dirty="0" err="1"/>
              <a:t>ribosomeissa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8"/>
          <a:stretch/>
        </p:blipFill>
        <p:spPr bwMode="auto">
          <a:xfrm>
            <a:off x="5452663" y="1005492"/>
            <a:ext cx="6739337" cy="522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4EA89E8-9B6B-42D3-1879-36BD9CFB0C20}"/>
              </a:ext>
            </a:extLst>
          </p:cNvPr>
          <p:cNvSpPr txBox="1"/>
          <p:nvPr/>
        </p:nvSpPr>
        <p:spPr>
          <a:xfrm>
            <a:off x="5452663" y="6389059"/>
            <a:ext cx="51765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solidFill>
                  <a:srgbClr val="FF0000"/>
                </a:solidFill>
                <a:cs typeface="Times New Roman"/>
              </a:rPr>
              <a:t>Näistä lisää BI4 solu ja perinnöllisyys kurssilla. </a:t>
            </a: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6679" y="525701"/>
            <a:ext cx="7644860" cy="753241"/>
          </a:xfrm>
        </p:spPr>
        <p:txBody>
          <a:bodyPr>
            <a:normAutofit fontScale="90000"/>
          </a:bodyPr>
          <a:lstStyle/>
          <a:p>
            <a:r>
              <a:rPr lang="fi-FI" dirty="0"/>
              <a:t>Tumalliset ja tumattomat solut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9106" y="1468877"/>
            <a:ext cx="6214894" cy="5136204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Kromosomit </a:t>
            </a:r>
            <a:r>
              <a:rPr lang="fi-FI" dirty="0"/>
              <a:t>ovat DNA:ta sisältäviä rakenteita, joissa sijaitsee solun perimä. </a:t>
            </a:r>
          </a:p>
          <a:p>
            <a:r>
              <a:rPr lang="fi-FI" b="1" dirty="0"/>
              <a:t>Tumallisilla </a:t>
            </a:r>
            <a:r>
              <a:rPr lang="fi-FI" dirty="0"/>
              <a:t>(aitotumaiset/</a:t>
            </a:r>
            <a:r>
              <a:rPr lang="fi-FI" dirty="0" err="1"/>
              <a:t>eukaryootit</a:t>
            </a:r>
            <a:r>
              <a:rPr lang="fi-FI" dirty="0"/>
              <a:t>) kromosomit sijaitsevat tumassa</a:t>
            </a:r>
          </a:p>
          <a:p>
            <a:pPr lvl="1"/>
            <a:r>
              <a:rPr lang="fi-FI" dirty="0"/>
              <a:t>Tumallisiin kuuluvat </a:t>
            </a:r>
            <a:r>
              <a:rPr lang="fi-FI" dirty="0" err="1"/>
              <a:t>protistit</a:t>
            </a:r>
            <a:r>
              <a:rPr lang="fi-FI" dirty="0"/>
              <a:t> eli alkueliöt, kasvit, sienet ja eläimet.</a:t>
            </a:r>
          </a:p>
          <a:p>
            <a:r>
              <a:rPr lang="fi-FI" b="1" dirty="0"/>
              <a:t>Tumattomilla </a:t>
            </a:r>
            <a:r>
              <a:rPr lang="fi-FI" dirty="0"/>
              <a:t>kromosomi(t) (esitumaiset/</a:t>
            </a:r>
            <a:r>
              <a:rPr lang="fi-FI" dirty="0" err="1"/>
              <a:t>prokaryootit</a:t>
            </a:r>
            <a:r>
              <a:rPr lang="fi-FI" dirty="0"/>
              <a:t>) solulimassa. </a:t>
            </a:r>
          </a:p>
          <a:p>
            <a:pPr lvl="1"/>
            <a:r>
              <a:rPr lang="fi-FI" dirty="0"/>
              <a:t>Tumattomiin kuuluvat bakteerit ja </a:t>
            </a:r>
            <a:r>
              <a:rPr lang="fi-FI" dirty="0" err="1"/>
              <a:t>arkeonit</a:t>
            </a:r>
            <a:r>
              <a:rPr lang="fi-FI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60" y="0"/>
            <a:ext cx="4293141" cy="323826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2E80C7BF-6108-447E-BB28-D7CA82DA2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357" y="2742054"/>
            <a:ext cx="5489643" cy="411594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7E6EF832-55E4-45C1-B547-7A70F4E6AF27}"/>
              </a:ext>
            </a:extLst>
          </p:cNvPr>
          <p:cNvSpPr/>
          <p:nvPr/>
        </p:nvSpPr>
        <p:spPr>
          <a:xfrm>
            <a:off x="6888264" y="4912468"/>
            <a:ext cx="2063129" cy="18726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FA8518CA-E9C3-4985-892A-1927899DBD17}"/>
              </a:ext>
            </a:extLst>
          </p:cNvPr>
          <p:cNvSpPr/>
          <p:nvPr/>
        </p:nvSpPr>
        <p:spPr>
          <a:xfrm>
            <a:off x="9137299" y="3429000"/>
            <a:ext cx="2924999" cy="2496436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71E14013-80EA-1771-F624-90F25136A2EE}"/>
              </a:ext>
            </a:extLst>
          </p:cNvPr>
          <p:cNvSpPr/>
          <p:nvPr/>
        </p:nvSpPr>
        <p:spPr>
          <a:xfrm>
            <a:off x="9300258" y="679180"/>
            <a:ext cx="1632030" cy="1390263"/>
          </a:xfrm>
          <a:prstGeom prst="mathMultiply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75EB4246-E205-0DFF-11CB-AEC7EFC6B925}"/>
              </a:ext>
            </a:extLst>
          </p:cNvPr>
          <p:cNvSpPr/>
          <p:nvPr/>
        </p:nvSpPr>
        <p:spPr>
          <a:xfrm>
            <a:off x="8413400" y="5207784"/>
            <a:ext cx="1632030" cy="1390263"/>
          </a:xfrm>
          <a:prstGeom prst="mathMultiply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 descr="A blue dna strand with black background&#10;&#10;Description automatically generated">
            <a:extLst>
              <a:ext uri="{FF2B5EF4-FFF2-40B4-BE49-F238E27FC236}">
                <a16:creationId xmlns:a16="http://schemas.microsoft.com/office/drawing/2014/main" id="{2ED5BCB1-E511-9C74-95FE-BAAF257BA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42644" y="1203162"/>
            <a:ext cx="1085738" cy="17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0FA145-9ECB-05CC-C847-4955E863A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8533" y="1574800"/>
            <a:ext cx="12479865" cy="3166533"/>
          </a:xfrm>
        </p:spPr>
        <p:txBody>
          <a:bodyPr>
            <a:normAutofit/>
          </a:bodyPr>
          <a:lstStyle/>
          <a:p>
            <a:r>
              <a:rPr lang="fi-FI" dirty="0">
                <a:cs typeface="Arial"/>
              </a:rPr>
              <a:t>Kpl 3</a:t>
            </a:r>
            <a:br>
              <a:rPr lang="fi-FI" dirty="0">
                <a:cs typeface="Arial"/>
              </a:rPr>
            </a:br>
            <a:r>
              <a:rPr lang="fi-FI" dirty="0">
                <a:cs typeface="Arial"/>
              </a:rPr>
              <a:t>B5 PERIMÄ JA KROMOSOMIT</a:t>
            </a:r>
            <a:br>
              <a:rPr lang="fi-FI" dirty="0">
                <a:cs typeface="Arial"/>
              </a:rPr>
            </a:br>
            <a:r>
              <a:rPr lang="fi-FI" dirty="0">
                <a:cs typeface="Arial"/>
              </a:rPr>
              <a:t>b6 ENTSYYMIT</a:t>
            </a:r>
            <a:br>
              <a:rPr lang="fi-FI" dirty="0">
                <a:cs typeface="Arial"/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515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EAD800-1CE1-D5D3-BF17-6C5DFE32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8001"/>
            <a:ext cx="10972800" cy="7532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Tumattoman (esitumaisen) solurakenne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B398F-89D3-C2DE-4B88-CB58340D3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" y="2125455"/>
            <a:ext cx="5384800" cy="3769360"/>
          </a:xfrm>
          <a:prstGeom prst="rect">
            <a:avLst/>
          </a:prstGeo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F7AA49-3395-4013-82C9-20F0EEF3F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8198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Bakteeri: kromosomi ja lisäksi plasmideja</a:t>
            </a:r>
          </a:p>
          <a:p>
            <a:r>
              <a:rPr lang="fi-FI" dirty="0"/>
              <a:t>Keskitytään tunnilla tumallisiin!</a:t>
            </a:r>
          </a:p>
          <a:p>
            <a:endParaRPr lang="fi-FI" dirty="0"/>
          </a:p>
        </p:txBody>
      </p:sp>
      <p:pic>
        <p:nvPicPr>
          <p:cNvPr id="12" name="Picture 11" descr="A green and blue circles with red lines&#10;&#10;Description automatically generated">
            <a:extLst>
              <a:ext uri="{FF2B5EF4-FFF2-40B4-BE49-F238E27FC236}">
                <a16:creationId xmlns:a16="http://schemas.microsoft.com/office/drawing/2014/main" id="{49514416-341B-57BA-24A3-F1DBEFF32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3599727"/>
            <a:ext cx="5977200" cy="2270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D9E8B7-3055-0ACB-AF7F-8077C52D553C}"/>
              </a:ext>
            </a:extLst>
          </p:cNvPr>
          <p:cNvSpPr txBox="1"/>
          <p:nvPr/>
        </p:nvSpPr>
        <p:spPr>
          <a:xfrm>
            <a:off x="4792133" y="4735045"/>
            <a:ext cx="140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uintisiima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9D7C3-EE72-30CA-F91A-BEAF9D0E92F4}"/>
              </a:ext>
            </a:extLst>
          </p:cNvPr>
          <p:cNvSpPr txBox="1"/>
          <p:nvPr/>
        </p:nvSpPr>
        <p:spPr>
          <a:xfrm>
            <a:off x="2861077" y="1730432"/>
            <a:ext cx="150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värekarva</a:t>
            </a:r>
          </a:p>
        </p:txBody>
      </p:sp>
    </p:spTree>
    <p:extLst>
      <p:ext uri="{BB962C8B-B14F-4D97-AF65-F5344CB8AC3E}">
        <p14:creationId xmlns:p14="http://schemas.microsoft.com/office/powerpoint/2010/main" val="236754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7857" y="508001"/>
            <a:ext cx="11513043" cy="753241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Tumallisen (aitotumaisen) solurakenne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7857" y="1607646"/>
            <a:ext cx="5710423" cy="5115034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/>
              <a:t>Tuma</a:t>
            </a:r>
            <a:r>
              <a:rPr lang="fi-FI" dirty="0"/>
              <a:t> on aitotumaisilla solun keskus, jossa sijaitsevat kromosomit (DNA). </a:t>
            </a:r>
          </a:p>
          <a:p>
            <a:pPr lvl="1"/>
            <a:r>
              <a:rPr lang="en-GB" dirty="0" err="1"/>
              <a:t>ympärillä</a:t>
            </a:r>
            <a:r>
              <a:rPr lang="en-GB" dirty="0"/>
              <a:t> </a:t>
            </a:r>
            <a:r>
              <a:rPr lang="en-GB" b="1" dirty="0" err="1"/>
              <a:t>tumakalvo</a:t>
            </a:r>
            <a:r>
              <a:rPr lang="en-GB" dirty="0"/>
              <a:t>, </a:t>
            </a:r>
            <a:r>
              <a:rPr lang="en-GB" dirty="0" err="1"/>
              <a:t>jossa</a:t>
            </a:r>
            <a:r>
              <a:rPr lang="en-GB" dirty="0"/>
              <a:t> </a:t>
            </a:r>
            <a:r>
              <a:rPr lang="en-GB" dirty="0" err="1"/>
              <a:t>olevien</a:t>
            </a:r>
            <a:r>
              <a:rPr lang="en-GB" dirty="0"/>
              <a:t> </a:t>
            </a:r>
            <a:r>
              <a:rPr lang="en-GB" b="1" dirty="0" err="1"/>
              <a:t>tumahuokosten</a:t>
            </a:r>
            <a:r>
              <a:rPr lang="en-GB" dirty="0"/>
              <a:t> </a:t>
            </a:r>
            <a:r>
              <a:rPr lang="en-GB" dirty="0" err="1"/>
              <a:t>kautta</a:t>
            </a:r>
            <a:r>
              <a:rPr lang="en-GB" dirty="0"/>
              <a:t> </a:t>
            </a:r>
            <a:r>
              <a:rPr lang="en-GB" dirty="0" err="1"/>
              <a:t>aineet</a:t>
            </a:r>
            <a:r>
              <a:rPr lang="en-GB" dirty="0"/>
              <a:t> </a:t>
            </a:r>
            <a:r>
              <a:rPr lang="en-GB" dirty="0" err="1"/>
              <a:t>kulkeutuvat</a:t>
            </a:r>
            <a:r>
              <a:rPr lang="en-GB" dirty="0"/>
              <a:t> </a:t>
            </a:r>
            <a:r>
              <a:rPr lang="en-GB" dirty="0" err="1"/>
              <a:t>tuman</a:t>
            </a:r>
            <a:r>
              <a:rPr lang="en-GB" dirty="0"/>
              <a:t> </a:t>
            </a:r>
            <a:r>
              <a:rPr lang="en-GB" dirty="0" err="1"/>
              <a:t>sisälle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sieltä</a:t>
            </a:r>
            <a:r>
              <a:rPr lang="en-GB" dirty="0"/>
              <a:t> </a:t>
            </a:r>
            <a:r>
              <a:rPr lang="en-GB" dirty="0" err="1"/>
              <a:t>ulos</a:t>
            </a:r>
            <a:endParaRPr lang="en-GB" dirty="0"/>
          </a:p>
          <a:p>
            <a:pPr lvl="1"/>
            <a:r>
              <a:rPr lang="fi-FI" dirty="0"/>
              <a:t>k</a:t>
            </a:r>
            <a:r>
              <a:rPr lang="en-GB" dirty="0" err="1"/>
              <a:t>eskellä</a:t>
            </a:r>
            <a:r>
              <a:rPr lang="en-GB" dirty="0"/>
              <a:t> on </a:t>
            </a:r>
            <a:r>
              <a:rPr lang="en-GB" b="1" dirty="0" err="1"/>
              <a:t>tumajyvänen</a:t>
            </a:r>
            <a:r>
              <a:rPr lang="en-GB" dirty="0"/>
              <a:t>, </a:t>
            </a:r>
            <a:r>
              <a:rPr lang="en-GB" dirty="0" err="1"/>
              <a:t>joka</a:t>
            </a:r>
            <a:r>
              <a:rPr lang="en-GB" dirty="0"/>
              <a:t> </a:t>
            </a:r>
            <a:r>
              <a:rPr lang="en-GB" dirty="0" err="1"/>
              <a:t>valmistaa</a:t>
            </a:r>
            <a:r>
              <a:rPr lang="en-GB" dirty="0"/>
              <a:t> </a:t>
            </a:r>
            <a:r>
              <a:rPr lang="en-GB" dirty="0" err="1"/>
              <a:t>ribosomien</a:t>
            </a:r>
            <a:r>
              <a:rPr lang="en-GB" dirty="0"/>
              <a:t> </a:t>
            </a:r>
            <a:r>
              <a:rPr lang="en-GB" dirty="0" err="1"/>
              <a:t>osia</a:t>
            </a:r>
            <a:endParaRPr lang="en-FI" dirty="0"/>
          </a:p>
          <a:p>
            <a:r>
              <a:rPr lang="fi-FI" dirty="0"/>
              <a:t>Tuman ulkopuolista tilaa kutsutaan </a:t>
            </a:r>
            <a:r>
              <a:rPr lang="fi-FI" b="1" dirty="0"/>
              <a:t>solulima</a:t>
            </a:r>
            <a:r>
              <a:rPr lang="fi-FI" dirty="0"/>
              <a:t>ksi. Siellä on soluelimiä ja solunestettä.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81" y="1335960"/>
            <a:ext cx="6096001" cy="461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01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40B3-2CD8-1F79-5C57-5D3C3F85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8001"/>
            <a:ext cx="10972800" cy="753241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fi-FI" dirty="0"/>
              <a:t>Solukalvo, soluseinä ja solulima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64143-EEF4-C8E6-5264-3236576AE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30495"/>
            <a:ext cx="5384800" cy="542750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sz="2400" dirty="0"/>
              <a:t>Soluseinä suojaa ja tukee solua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Kasveilla selluloosa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Sienillä kitiini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Solukalvo suojaa ja eristää solun ympäristöstä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Puoliläpäisevä kaksoislipidikalvo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Säätelee aineiden kulkeutumista ja kuljettamista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Solulima eli sytoplasma tarkoittaa solukalvon sisäpuolista tilaa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Koostuu soluelimistä ja solunesteestä (vettä ja liuenneita aineita)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Monet solureaktiot tapahtuvat solulimassa</a:t>
            </a:r>
          </a:p>
        </p:txBody>
      </p:sp>
      <p:pic>
        <p:nvPicPr>
          <p:cNvPr id="9" name="Picture 8" descr="Diagram of a cell membrane&#10;&#10;Description automatically generated">
            <a:extLst>
              <a:ext uri="{FF2B5EF4-FFF2-40B4-BE49-F238E27FC236}">
                <a16:creationId xmlns:a16="http://schemas.microsoft.com/office/drawing/2014/main" id="{EA99BE3F-0164-08D6-9C78-8F33A645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75362" y="1430495"/>
            <a:ext cx="4707038" cy="3172358"/>
          </a:xfrm>
          <a:prstGeom prst="rect">
            <a:avLst/>
          </a:prstGeom>
        </p:spPr>
      </p:pic>
      <p:pic>
        <p:nvPicPr>
          <p:cNvPr id="12" name="Picture 11" descr="A green cell structure with a transparent plastic tube&#10;&#10;Description automatically generated">
            <a:extLst>
              <a:ext uri="{FF2B5EF4-FFF2-40B4-BE49-F238E27FC236}">
                <a16:creationId xmlns:a16="http://schemas.microsoft.com/office/drawing/2014/main" id="{83602D41-0397-C08E-0463-E30101A54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96673" y="4038695"/>
            <a:ext cx="2955403" cy="243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747F-12B6-E947-85E6-A4C22585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" y="508001"/>
            <a:ext cx="10576817" cy="753241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Tumallisen (aitotumaisen) s</a:t>
            </a:r>
            <a:r>
              <a:rPr lang="en-FI" dirty="0"/>
              <a:t>olun </a:t>
            </a:r>
            <a:r>
              <a:rPr lang="fi-FI" dirty="0"/>
              <a:t>soluelimet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7C0DD-9DEA-BD4D-A4EA-65E60AD45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960" y="1400782"/>
            <a:ext cx="6530340" cy="5223753"/>
          </a:xfrm>
        </p:spPr>
        <p:txBody>
          <a:bodyPr>
            <a:noAutofit/>
          </a:bodyPr>
          <a:lstStyle/>
          <a:p>
            <a:r>
              <a:rPr lang="en-GB" sz="2200" b="1" dirty="0" err="1"/>
              <a:t>ribosomi</a:t>
            </a:r>
            <a:r>
              <a:rPr lang="en-GB" sz="2200" b="1" dirty="0"/>
              <a:t> </a:t>
            </a:r>
            <a:r>
              <a:rPr lang="en-GB" sz="2200" b="1" dirty="0">
                <a:sym typeface="Wingdings" panose="05000000000000000000" pitchFamily="2" charset="2"/>
              </a:rPr>
              <a:t> </a:t>
            </a:r>
            <a:r>
              <a:rPr lang="en-GB" sz="2200" dirty="0" err="1">
                <a:sym typeface="Wingdings" panose="05000000000000000000" pitchFamily="2" charset="2"/>
              </a:rPr>
              <a:t>proteiinien</a:t>
            </a:r>
            <a:r>
              <a:rPr lang="en-GB" sz="2200" dirty="0">
                <a:sym typeface="Wingdings" panose="05000000000000000000" pitchFamily="2" charset="2"/>
              </a:rPr>
              <a:t> </a:t>
            </a:r>
            <a:r>
              <a:rPr lang="en-GB" sz="2200" dirty="0" err="1">
                <a:sym typeface="Wingdings" panose="05000000000000000000" pitchFamily="2" charset="2"/>
              </a:rPr>
              <a:t>valmistaminen</a:t>
            </a:r>
            <a:endParaRPr lang="en-GB" sz="2200" dirty="0">
              <a:sym typeface="Wingdings" panose="05000000000000000000" pitchFamily="2" charset="2"/>
            </a:endParaRPr>
          </a:p>
          <a:p>
            <a:r>
              <a:rPr lang="en-GB" sz="2200" b="1" dirty="0"/>
              <a:t>s</a:t>
            </a:r>
            <a:r>
              <a:rPr lang="en-FI" sz="2200" b="1" dirty="0"/>
              <a:t>olulimakalvosto </a:t>
            </a:r>
            <a:r>
              <a:rPr lang="en-FI" sz="2200" dirty="0">
                <a:sym typeface="Wingdings" pitchFamily="2" charset="2"/>
              </a:rPr>
              <a:t> proteiinien muokkauspaikka</a:t>
            </a:r>
            <a:endParaRPr lang="fi-FI" sz="2200" dirty="0">
              <a:sym typeface="Wingdings" pitchFamily="2" charset="2"/>
            </a:endParaRPr>
          </a:p>
          <a:p>
            <a:r>
              <a:rPr lang="en-FI" sz="2200" b="1" dirty="0"/>
              <a:t>Golgin laite (</a:t>
            </a:r>
            <a:r>
              <a:rPr lang="en-FI" sz="2200" dirty="0">
                <a:solidFill>
                  <a:srgbClr val="006600"/>
                </a:solidFill>
              </a:rPr>
              <a:t>kasvisoluissa</a:t>
            </a:r>
            <a:r>
              <a:rPr lang="en-FI" sz="2200" b="1" dirty="0"/>
              <a:t> diktyosomi)</a:t>
            </a:r>
            <a:endParaRPr lang="fi-FI" sz="2200" b="1" dirty="0"/>
          </a:p>
          <a:p>
            <a:pPr marL="0" indent="0">
              <a:buNone/>
            </a:pPr>
            <a:r>
              <a:rPr lang="en-FI" sz="2200" dirty="0">
                <a:sym typeface="Wingdings" pitchFamily="2" charset="2"/>
              </a:rPr>
              <a:t> </a:t>
            </a:r>
            <a:r>
              <a:rPr lang="en-GB" sz="2200" dirty="0" err="1"/>
              <a:t>solun</a:t>
            </a:r>
            <a:r>
              <a:rPr lang="en-GB" sz="2200" dirty="0"/>
              <a:t> “</a:t>
            </a:r>
            <a:r>
              <a:rPr lang="en-GB" sz="2200" dirty="0" err="1"/>
              <a:t>tavaraliikennekeskus</a:t>
            </a:r>
            <a:r>
              <a:rPr lang="en-GB" sz="2200" dirty="0"/>
              <a:t>” </a:t>
            </a:r>
          </a:p>
          <a:p>
            <a:pPr marL="0" indent="0">
              <a:buNone/>
            </a:pPr>
            <a:r>
              <a:rPr lang="en-GB" sz="2200" dirty="0">
                <a:sym typeface="Wingdings" pitchFamily="2" charset="2"/>
              </a:rPr>
              <a:t> </a:t>
            </a:r>
            <a:r>
              <a:rPr lang="en-GB" sz="2200" dirty="0"/>
              <a:t> </a:t>
            </a:r>
            <a:r>
              <a:rPr lang="en-GB" sz="2200" dirty="0" err="1"/>
              <a:t>kuljetettavien</a:t>
            </a:r>
            <a:r>
              <a:rPr lang="en-GB" sz="2200" dirty="0"/>
              <a:t> </a:t>
            </a:r>
            <a:r>
              <a:rPr lang="en-GB" sz="2200" dirty="0" err="1"/>
              <a:t>ja</a:t>
            </a:r>
            <a:r>
              <a:rPr lang="en-GB" sz="2200" dirty="0"/>
              <a:t> </a:t>
            </a:r>
            <a:r>
              <a:rPr lang="en-GB" sz="2200" dirty="0" err="1"/>
              <a:t>eritettävien</a:t>
            </a:r>
            <a:r>
              <a:rPr lang="en-GB" sz="2200" dirty="0"/>
              <a:t> </a:t>
            </a:r>
            <a:r>
              <a:rPr lang="en-GB" sz="2200" dirty="0" err="1"/>
              <a:t>proteiinien</a:t>
            </a:r>
            <a:r>
              <a:rPr lang="en-GB" sz="2200" dirty="0"/>
              <a:t> </a:t>
            </a:r>
            <a:r>
              <a:rPr lang="en-GB" sz="2200" dirty="0" err="1"/>
              <a:t>lajittelu</a:t>
            </a:r>
            <a:r>
              <a:rPr lang="en-GB" sz="2200" dirty="0"/>
              <a:t> </a:t>
            </a:r>
            <a:r>
              <a:rPr lang="en-GB" sz="2200" dirty="0" err="1"/>
              <a:t>sekä</a:t>
            </a:r>
            <a:r>
              <a:rPr lang="en-GB" sz="2200" dirty="0"/>
              <a:t> </a:t>
            </a:r>
            <a:r>
              <a:rPr lang="en-GB" sz="2200" dirty="0" err="1"/>
              <a:t>muokkaus</a:t>
            </a:r>
            <a:endParaRPr lang="en-FI" sz="2200" dirty="0"/>
          </a:p>
          <a:p>
            <a:r>
              <a:rPr lang="en-GB" sz="2200" b="1" dirty="0"/>
              <a:t>v</a:t>
            </a:r>
            <a:r>
              <a:rPr lang="en-FI" sz="2200" b="1" dirty="0"/>
              <a:t>akuoli </a:t>
            </a:r>
            <a:r>
              <a:rPr lang="fi-FI" sz="2200" dirty="0"/>
              <a:t>eli solunesteontelo (</a:t>
            </a:r>
            <a:r>
              <a:rPr lang="fi-FI" sz="2200" dirty="0">
                <a:solidFill>
                  <a:srgbClr val="006600"/>
                </a:solidFill>
              </a:rPr>
              <a:t>kasvisolussa</a:t>
            </a:r>
            <a:r>
              <a:rPr lang="fi-FI" sz="2200" dirty="0"/>
              <a:t>) </a:t>
            </a:r>
          </a:p>
          <a:p>
            <a:pPr marL="0" indent="0">
              <a:buNone/>
            </a:pPr>
            <a:r>
              <a:rPr lang="en-FI" sz="2200" dirty="0">
                <a:sym typeface="Wingdings" pitchFamily="2" charset="2"/>
              </a:rPr>
              <a:t> varastoi monia yhdisteitä solun käyttöön, kasvaa solun vanhetessa</a:t>
            </a:r>
            <a:endParaRPr lang="en-FI" sz="2200" dirty="0"/>
          </a:p>
          <a:p>
            <a:r>
              <a:rPr lang="en-GB" sz="2200" b="1" dirty="0"/>
              <a:t>l</a:t>
            </a:r>
            <a:r>
              <a:rPr lang="en-FI" sz="2200" b="1" dirty="0"/>
              <a:t>ysosomi </a:t>
            </a:r>
            <a:r>
              <a:rPr lang="en-FI" sz="2200" dirty="0">
                <a:sym typeface="Wingdings" pitchFamily="2" charset="2"/>
              </a:rPr>
              <a:t> solun “kierrätyskeskus”, jossa hajotetaan suurin osa solun tarpeettomista yhdisteistä</a:t>
            </a:r>
            <a:endParaRPr lang="fi-FI" sz="2200" dirty="0">
              <a:sym typeface="Wingdings" pitchFamily="2" charset="2"/>
            </a:endParaRPr>
          </a:p>
          <a:p>
            <a:r>
              <a:rPr lang="fi-FI" sz="2200" b="1" dirty="0" err="1">
                <a:sym typeface="Wingdings" pitchFamily="2" charset="2"/>
              </a:rPr>
              <a:t>peroksisomi</a:t>
            </a:r>
            <a:r>
              <a:rPr lang="fi-FI" sz="2200" dirty="0">
                <a:sym typeface="Wingdings" pitchFamily="2" charset="2"/>
              </a:rPr>
              <a:t> yhdisteiden hajotus mm. lipidien</a:t>
            </a:r>
            <a:endParaRPr lang="en-FI" sz="2200" dirty="0">
              <a:solidFill>
                <a:srgbClr val="0066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81150-EB53-5237-E5BC-DDF86E1B0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" r="3191" b="-2"/>
          <a:stretch/>
        </p:blipFill>
        <p:spPr>
          <a:xfrm>
            <a:off x="6604000" y="1530130"/>
            <a:ext cx="5384800" cy="4819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2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5516" y="700391"/>
            <a:ext cx="7043683" cy="1218362"/>
          </a:xfrm>
        </p:spPr>
        <p:txBody>
          <a:bodyPr>
            <a:noAutofit/>
          </a:bodyPr>
          <a:lstStyle/>
          <a:p>
            <a:pPr algn="l"/>
            <a:r>
              <a:rPr lang="fi-FI" sz="3800" dirty="0"/>
              <a:t>Tumallisen solun soluelimet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5517" y="2238703"/>
            <a:ext cx="6011917" cy="4031242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Mitokondrio</a:t>
            </a:r>
            <a:r>
              <a:rPr lang="fi-FI" dirty="0"/>
              <a:t> on soluelin, jossa tapahtuu soluhengitys.</a:t>
            </a:r>
          </a:p>
          <a:p>
            <a:r>
              <a:rPr lang="fi-FI" b="1" dirty="0"/>
              <a:t>Viherhiukkanen</a:t>
            </a:r>
            <a:r>
              <a:rPr lang="fi-FI" dirty="0"/>
              <a:t> (</a:t>
            </a:r>
            <a:r>
              <a:rPr lang="fi-FI" dirty="0">
                <a:solidFill>
                  <a:srgbClr val="006600"/>
                </a:solidFill>
              </a:rPr>
              <a:t>kasvit ja levät</a:t>
            </a:r>
            <a:r>
              <a:rPr lang="fi-FI" dirty="0"/>
              <a:t>) on soluelin, jossa tapahtuu fotosynteesi.</a:t>
            </a:r>
          </a:p>
          <a:p>
            <a:pPr lvl="1"/>
            <a:r>
              <a:rPr lang="en-GB" dirty="0" err="1">
                <a:sym typeface="Wingdings" pitchFamily="2" charset="2"/>
              </a:rPr>
              <a:t>Kummallakin</a:t>
            </a:r>
            <a:r>
              <a:rPr lang="en-FI" dirty="0">
                <a:sym typeface="Wingdings" pitchFamily="2" charset="2"/>
              </a:rPr>
              <a:t> on omaa DNA:ta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en-FI" b="1" dirty="0">
                <a:sym typeface="Wingdings" pitchFamily="2" charset="2"/>
              </a:rPr>
              <a:t>endosymbioositeoria</a:t>
            </a:r>
            <a:r>
              <a:rPr lang="en-FI" dirty="0">
                <a:sym typeface="Wingdings" pitchFamily="2" charset="2"/>
              </a:rPr>
              <a:t>n mukaan </a:t>
            </a:r>
            <a:r>
              <a:rPr lang="fi-FI" dirty="0">
                <a:sym typeface="Wingdings" pitchFamily="2" charset="2"/>
              </a:rPr>
              <a:t>olivat</a:t>
            </a:r>
            <a:r>
              <a:rPr lang="en-FI" dirty="0">
                <a:sym typeface="Wingdings" pitchFamily="2" charset="2"/>
              </a:rPr>
              <a:t> </a:t>
            </a:r>
            <a:r>
              <a:rPr lang="fi-FI" dirty="0">
                <a:sym typeface="Wingdings" pitchFamily="2" charset="2"/>
              </a:rPr>
              <a:t>alun perin </a:t>
            </a:r>
            <a:r>
              <a:rPr lang="en-FI" dirty="0">
                <a:sym typeface="Wingdings" pitchFamily="2" charset="2"/>
              </a:rPr>
              <a:t>bakteereja, jotka </a:t>
            </a:r>
            <a:r>
              <a:rPr lang="fi-FI" dirty="0">
                <a:sym typeface="Wingdings" pitchFamily="2" charset="2"/>
              </a:rPr>
              <a:t>päätyivät </a:t>
            </a:r>
            <a:r>
              <a:rPr lang="en-FI" dirty="0">
                <a:sym typeface="Wingdings" pitchFamily="2" charset="2"/>
              </a:rPr>
              <a:t>aitotumaisen solun sisään</a:t>
            </a:r>
            <a:r>
              <a:rPr lang="fi-FI" dirty="0">
                <a:sym typeface="Wingdings" pitchFamily="2" charset="2"/>
              </a:rPr>
              <a:t>.</a:t>
            </a:r>
            <a:endParaRPr lang="fi-FI" dirty="0"/>
          </a:p>
          <a:p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38" y="7949"/>
            <a:ext cx="4476262" cy="343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39" y="3429000"/>
            <a:ext cx="4476262" cy="332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6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7C13-EE18-B328-6CB6-1DEA541361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Alias solun rakenteesta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6B056-9477-6E87-1BBF-EFDBCB019C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Aikaa n. 10 min</a:t>
            </a:r>
          </a:p>
        </p:txBody>
      </p:sp>
    </p:spTree>
    <p:extLst>
      <p:ext uri="{BB962C8B-B14F-4D97-AF65-F5344CB8AC3E}">
        <p14:creationId xmlns:p14="http://schemas.microsoft.com/office/powerpoint/2010/main" val="2609288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Solun energiatuotannon perusteet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4000" y="1348568"/>
            <a:ext cx="6540500" cy="53392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0070C0"/>
                </a:solidFill>
              </a:rPr>
              <a:t>Soluhengitys</a:t>
            </a:r>
          </a:p>
          <a:p>
            <a:pPr marL="0" indent="0">
              <a:buNone/>
            </a:pPr>
            <a:r>
              <a:rPr lang="fi-FI" sz="2000" dirty="0"/>
              <a:t>Glukoosi + happi </a:t>
            </a:r>
            <a:r>
              <a:rPr lang="fi-FI" sz="2000" dirty="0">
                <a:sym typeface="Wingdings" panose="05000000000000000000" pitchFamily="2" charset="2"/>
              </a:rPr>
              <a:t>hiilidioksidi + vesi</a:t>
            </a:r>
            <a:endParaRPr lang="fi-FI" sz="2000" dirty="0"/>
          </a:p>
          <a:p>
            <a:pPr marL="0" indent="0">
              <a:buNone/>
            </a:pPr>
            <a:r>
              <a:rPr lang="fi-FI" dirty="0"/>
              <a:t>C</a:t>
            </a:r>
            <a:r>
              <a:rPr lang="fi-FI" baseline="-25000" dirty="0"/>
              <a:t>6</a:t>
            </a:r>
            <a:r>
              <a:rPr lang="fi-FI" dirty="0"/>
              <a:t>H</a:t>
            </a:r>
            <a:r>
              <a:rPr lang="fi-FI" baseline="-25000" dirty="0"/>
              <a:t>12</a:t>
            </a:r>
            <a:r>
              <a:rPr lang="fi-FI" dirty="0"/>
              <a:t>O</a:t>
            </a:r>
            <a:r>
              <a:rPr lang="fi-FI" baseline="-25000" dirty="0"/>
              <a:t>6</a:t>
            </a:r>
            <a:r>
              <a:rPr lang="fi-FI" dirty="0"/>
              <a:t> + 6 O</a:t>
            </a:r>
            <a:r>
              <a:rPr lang="fi-FI" baseline="-25000" dirty="0"/>
              <a:t>2</a:t>
            </a:r>
            <a:r>
              <a:rPr lang="fi-FI" dirty="0"/>
              <a:t> ➞ 6 CO</a:t>
            </a:r>
            <a:r>
              <a:rPr lang="fi-FI" baseline="-25000" dirty="0"/>
              <a:t>2</a:t>
            </a:r>
            <a:r>
              <a:rPr lang="fi-FI" dirty="0"/>
              <a:t> + 6 H</a:t>
            </a:r>
            <a:r>
              <a:rPr lang="fi-FI" baseline="-25000" dirty="0"/>
              <a:t>2</a:t>
            </a:r>
            <a:r>
              <a:rPr lang="fi-FI" dirty="0"/>
              <a:t>O 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Soluhengityksessä vapautuu kemiallista energiaa solun käyttöön (ATP).</a:t>
            </a:r>
          </a:p>
          <a:p>
            <a:r>
              <a:rPr lang="fi-FI" dirty="0"/>
              <a:t>Vaatii happea!</a:t>
            </a:r>
          </a:p>
          <a:p>
            <a:pPr lvl="1"/>
            <a:r>
              <a:rPr lang="fi-FI" dirty="0"/>
              <a:t>Lähes kaikki hapellisissa oloissa elävät eliöt hyödyntävät.</a:t>
            </a:r>
          </a:p>
          <a:p>
            <a:r>
              <a:rPr lang="fi-FI" dirty="0"/>
              <a:t>Hapettomissa oloissa: käyminen.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6191795" y="1776250"/>
            <a:ext cx="6101805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5345B-46E0-2C4D-566C-9968F9BC4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7193610" y="1178390"/>
            <a:ext cx="4388790" cy="567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2376-3CB5-2E88-1BD7-3DCFFB63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71209"/>
            <a:ext cx="10972800" cy="695137"/>
          </a:xfrm>
        </p:spPr>
        <p:txBody>
          <a:bodyPr anchor="t">
            <a:normAutofit fontScale="90000"/>
          </a:bodyPr>
          <a:lstStyle/>
          <a:p>
            <a:r>
              <a:rPr lang="fi-FI" dirty="0"/>
              <a:t>B4 Elämää rajoittavat tekijät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B1B65-8E3E-C827-E44D-C5C8276DD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Mitkä tekijät rajoittavat elämää seuraavissa ympäristöissä?</a:t>
            </a:r>
          </a:p>
          <a:p>
            <a:endParaRPr lang="fi-FI" dirty="0"/>
          </a:p>
          <a:p>
            <a:r>
              <a:rPr lang="fi-FI" dirty="0"/>
              <a:t>a) Vuoristot </a:t>
            </a:r>
          </a:p>
          <a:p>
            <a:pPr lvl="1"/>
            <a:r>
              <a:rPr lang="fi-FI" dirty="0"/>
              <a:t>Esim. paine, alhainen lämpötila, pieni happipitoisuus, säteilyn runsaus</a:t>
            </a:r>
          </a:p>
          <a:p>
            <a:r>
              <a:rPr lang="fi-FI" dirty="0"/>
              <a:t>b) Suolajärvet </a:t>
            </a:r>
          </a:p>
          <a:p>
            <a:pPr lvl="1"/>
            <a:r>
              <a:rPr lang="fi-FI" dirty="0"/>
              <a:t>Esim. suuri suolapitoisuus</a:t>
            </a:r>
          </a:p>
          <a:p>
            <a:r>
              <a:rPr lang="fi-FI" dirty="0"/>
              <a:t>c) Antarktis </a:t>
            </a:r>
          </a:p>
          <a:p>
            <a:pPr lvl="1"/>
            <a:r>
              <a:rPr lang="fi-FI" dirty="0"/>
              <a:t>Esim. alhainen lämpötila, säteily, nestemäisen veden määrä</a:t>
            </a:r>
          </a:p>
          <a:p>
            <a:r>
              <a:rPr lang="fi-FI" dirty="0"/>
              <a:t>d) Mahalaukku </a:t>
            </a:r>
          </a:p>
          <a:p>
            <a:pPr lvl="1"/>
            <a:r>
              <a:rPr lang="fi-FI" dirty="0"/>
              <a:t>Esim. happamuus, lämpötila</a:t>
            </a:r>
          </a:p>
          <a:p>
            <a:r>
              <a:rPr lang="fi-FI" dirty="0"/>
              <a:t>e) Luolat </a:t>
            </a:r>
          </a:p>
          <a:p>
            <a:pPr lvl="1"/>
            <a:r>
              <a:rPr lang="fi-FI" dirty="0"/>
              <a:t>Esim. valon puute, kosteus, lämpötila</a:t>
            </a:r>
          </a:p>
          <a:p>
            <a:r>
              <a:rPr lang="fi-FI" dirty="0"/>
              <a:t>f) Avaruus</a:t>
            </a:r>
          </a:p>
          <a:p>
            <a:pPr lvl="1"/>
            <a:r>
              <a:rPr lang="fi-FI" dirty="0"/>
              <a:t>Esim. hapen puute, säteily, paine, lämpötila</a:t>
            </a:r>
          </a:p>
        </p:txBody>
      </p:sp>
    </p:spTree>
    <p:extLst>
      <p:ext uri="{BB962C8B-B14F-4D97-AF65-F5344CB8AC3E}">
        <p14:creationId xmlns:p14="http://schemas.microsoft.com/office/powerpoint/2010/main" val="1554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Solun energiatuotannon perusteet</a:t>
            </a: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6191795" y="1518746"/>
            <a:ext cx="4049486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Sisällön paikkamerkki 2"/>
          <p:cNvSpPr txBox="1">
            <a:spLocks/>
          </p:cNvSpPr>
          <p:nvPr/>
        </p:nvSpPr>
        <p:spPr>
          <a:xfrm>
            <a:off x="6090195" y="1281388"/>
            <a:ext cx="6101805" cy="5372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>
                <a:solidFill>
                  <a:srgbClr val="00B050"/>
                </a:solidFill>
              </a:rPr>
              <a:t>Fotosynteesi</a:t>
            </a:r>
          </a:p>
          <a:p>
            <a:pPr marL="0" indent="0">
              <a:buNone/>
            </a:pPr>
            <a:r>
              <a:rPr lang="fi-FI" sz="2000" dirty="0"/>
              <a:t>hiilidioksidi + vesi + valo </a:t>
            </a:r>
            <a:r>
              <a:rPr lang="fi-FI" sz="2000" dirty="0">
                <a:sym typeface="Wingdings" panose="05000000000000000000" pitchFamily="2" charset="2"/>
              </a:rPr>
              <a:t> glukoosi + happi</a:t>
            </a:r>
            <a:endParaRPr lang="fi-FI" sz="2000" dirty="0"/>
          </a:p>
          <a:p>
            <a:pPr marL="0" indent="0">
              <a:buNone/>
            </a:pPr>
            <a:r>
              <a:rPr lang="fi-FI" dirty="0"/>
              <a:t> 6 CO</a:t>
            </a:r>
            <a:r>
              <a:rPr lang="fi-FI" baseline="-25000" dirty="0"/>
              <a:t>2</a:t>
            </a:r>
            <a:r>
              <a:rPr lang="fi-FI" dirty="0"/>
              <a:t> + 6 H</a:t>
            </a:r>
            <a:r>
              <a:rPr lang="fi-FI" baseline="-25000" dirty="0"/>
              <a:t>2</a:t>
            </a:r>
            <a:r>
              <a:rPr lang="fi-FI" dirty="0"/>
              <a:t>O + valoenergiaa ➞ C</a:t>
            </a:r>
            <a:r>
              <a:rPr lang="fi-FI" baseline="-25000" dirty="0"/>
              <a:t>6</a:t>
            </a:r>
            <a:r>
              <a:rPr lang="fi-FI" dirty="0"/>
              <a:t>H</a:t>
            </a:r>
            <a:r>
              <a:rPr lang="fi-FI" baseline="-25000" dirty="0"/>
              <a:t>12</a:t>
            </a:r>
            <a:r>
              <a:rPr lang="fi-FI" dirty="0"/>
              <a:t>O</a:t>
            </a:r>
            <a:r>
              <a:rPr lang="fi-FI" baseline="-25000" dirty="0"/>
              <a:t>6</a:t>
            </a:r>
            <a:r>
              <a:rPr lang="fi-FI" dirty="0"/>
              <a:t> + 6 O</a:t>
            </a:r>
            <a:r>
              <a:rPr lang="fi-FI" baseline="-25000" dirty="0"/>
              <a:t>2</a:t>
            </a:r>
            <a:r>
              <a:rPr lang="fi-FI" dirty="0"/>
              <a:t> 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Yhteyttämisessä auringon valoenergia sidotaan glukoosiksi.</a:t>
            </a:r>
          </a:p>
          <a:p>
            <a:pPr lvl="1"/>
            <a:r>
              <a:rPr lang="fi-FI" dirty="0"/>
              <a:t>Tapahtuu viherhiukkasen yhteyttämiskalvostoissa (</a:t>
            </a:r>
            <a:r>
              <a:rPr lang="fi-FI" dirty="0" err="1"/>
              <a:t>tylakoidit</a:t>
            </a:r>
            <a:r>
              <a:rPr lang="fi-FI" dirty="0"/>
              <a:t>)</a:t>
            </a:r>
          </a:p>
          <a:p>
            <a:r>
              <a:rPr lang="fi-FI" dirty="0"/>
              <a:t>Tuottajat yhteyttävät!</a:t>
            </a:r>
          </a:p>
          <a:p>
            <a:r>
              <a:rPr lang="fi-FI" dirty="0"/>
              <a:t>ilman valoa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kemosynteesi</a:t>
            </a:r>
          </a:p>
          <a:p>
            <a:pPr lvl="1"/>
            <a:r>
              <a:rPr lang="fi-FI" dirty="0"/>
              <a:t>epäorgaaniset aineet muunnetaan energiaksi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F954478-F2B6-1236-A9BC-76E58F99A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72798" y="1261242"/>
            <a:ext cx="4324767" cy="55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C93A9-A352-1770-8086-45CB7D6D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Fotosynteesi ja soluhengitys (3.28) video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F8807-FC54-4F99-FBEC-3996F1596B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366838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2"/>
              </a:rPr>
              <a:t>https://youtu.be/rXzN89I4_Yk?si=7WeTZvGW8W6sd0wY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9517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C52F54-A6F3-48ED-A333-3C01B1AE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003D8D-8FE0-459A-8FBE-5281D416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B4 Solujen vertailua</a:t>
            </a:r>
          </a:p>
          <a:p>
            <a:r>
              <a:rPr lang="fi-FI" dirty="0"/>
              <a:t>B7 Energian sitominen ja vapauttaminen kasvisolussa</a:t>
            </a:r>
          </a:p>
          <a:p>
            <a:r>
              <a:rPr lang="fi-FI" dirty="0"/>
              <a:t>B8 Fotosynteesi ja soluhengitys</a:t>
            </a:r>
          </a:p>
          <a:p>
            <a:endParaRPr lang="fi-FI" dirty="0"/>
          </a:p>
          <a:p>
            <a:r>
              <a:rPr lang="fi-FI" dirty="0"/>
              <a:t>Kpl 4 lukuläksy!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1628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A2F4044-89E9-6256-EA5C-5ADA9969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8001"/>
            <a:ext cx="10972800" cy="75324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/>
              <a:t>Tumalliset</a:t>
            </a:r>
            <a:r>
              <a:rPr lang="en-US" dirty="0"/>
              <a:t> </a:t>
            </a:r>
            <a:r>
              <a:rPr lang="en-US" dirty="0" err="1"/>
              <a:t>solut</a:t>
            </a:r>
            <a:r>
              <a:rPr lang="en-US" dirty="0"/>
              <a:t>: </a:t>
            </a:r>
            <a:r>
              <a:rPr lang="en-US" dirty="0" err="1"/>
              <a:t>kasvisolun</a:t>
            </a:r>
            <a:r>
              <a:rPr lang="en-US" dirty="0"/>
              <a:t> </a:t>
            </a:r>
            <a:r>
              <a:rPr lang="en-US" dirty="0" err="1"/>
              <a:t>rakenne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70FCF54-1C8A-4B87-5C9D-DB011B433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81986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soluseinä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solukalvo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vakuoli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solunesterakkula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viherhiukkanen</a:t>
            </a:r>
            <a:r>
              <a:rPr lang="en-US" dirty="0"/>
              <a:t> </a:t>
            </a:r>
            <a:r>
              <a:rPr lang="en-US" dirty="0" err="1"/>
              <a:t>eli</a:t>
            </a:r>
            <a:r>
              <a:rPr lang="en-US" dirty="0"/>
              <a:t> </a:t>
            </a:r>
            <a:r>
              <a:rPr lang="en-US" dirty="0" err="1"/>
              <a:t>kloroplasti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mitokondrio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solulimakalvosto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tuma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tumajyvänen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diktyosomi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+</a:t>
            </a:r>
            <a:r>
              <a:rPr lang="en-US" dirty="0" err="1"/>
              <a:t>peroksisomi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</a:t>
            </a:r>
            <a:r>
              <a:rPr lang="en-US" dirty="0" err="1"/>
              <a:t>ribosomi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</a:t>
            </a:r>
            <a:r>
              <a:rPr lang="en-US" dirty="0" err="1"/>
              <a:t>solun</a:t>
            </a:r>
            <a:r>
              <a:rPr lang="en-US" dirty="0"/>
              <a:t> </a:t>
            </a:r>
            <a:r>
              <a:rPr lang="en-US" dirty="0" err="1"/>
              <a:t>tukiranka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</a:t>
            </a:r>
            <a:r>
              <a:rPr lang="en-US" dirty="0" err="1"/>
              <a:t>solulima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606AF6-623C-4702-F463-04455BA7D6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" r="3191" b="-2"/>
          <a:stretch/>
        </p:blipFill>
        <p:spPr>
          <a:xfrm>
            <a:off x="6197600" y="1600201"/>
            <a:ext cx="5384800" cy="4819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985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5423-2ABD-7DEB-4A9D-8A5C3CCA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Tumalliset solut: eläinsolun rakenne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342BA-FA81-1824-B34B-7B486D504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537" y="1365813"/>
            <a:ext cx="5643301" cy="525724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tumajyvänen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tuma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ribosomi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vesikkeli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karkea solulimakalvosto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golgin</a:t>
            </a:r>
            <a:r>
              <a:rPr lang="fi-FI" sz="2400" dirty="0"/>
              <a:t> laite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tukiranka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sileä solulimakalvosto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mitokondrio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vakuoli</a:t>
            </a:r>
            <a:r>
              <a:rPr lang="fi-FI" sz="2400" dirty="0"/>
              <a:t> (sienisolu) 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solulima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lysosomi</a:t>
            </a:r>
            <a:endParaRPr lang="fi-FI" sz="2400" dirty="0"/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keskusjyvänen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solukalvo </a:t>
            </a:r>
          </a:p>
        </p:txBody>
      </p:sp>
      <p:pic>
        <p:nvPicPr>
          <p:cNvPr id="6" name="Content Placeholder 5" descr="A diagram of a cell structure&#10;&#10;Description automatically generated">
            <a:extLst>
              <a:ext uri="{FF2B5EF4-FFF2-40B4-BE49-F238E27FC236}">
                <a16:creationId xmlns:a16="http://schemas.microsoft.com/office/drawing/2014/main" id="{8C1171A3-A2CB-5313-3E4D-32926084E7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1956"/>
          <a:stretch/>
        </p:blipFill>
        <p:spPr>
          <a:xfrm>
            <a:off x="4492083" y="1261242"/>
            <a:ext cx="7348818" cy="5361814"/>
          </a:xfrm>
        </p:spPr>
      </p:pic>
    </p:spTree>
    <p:extLst>
      <p:ext uri="{BB962C8B-B14F-4D97-AF65-F5344CB8AC3E}">
        <p14:creationId xmlns:p14="http://schemas.microsoft.com/office/powerpoint/2010/main" val="3601665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9268D0-5C4F-48B9-A756-28AF91F9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416561"/>
            <a:ext cx="10972800" cy="753241"/>
          </a:xfrm>
        </p:spPr>
        <p:txBody>
          <a:bodyPr>
            <a:normAutofit fontScale="90000"/>
          </a:bodyPr>
          <a:lstStyle/>
          <a:p>
            <a:r>
              <a:rPr lang="fi-FI" dirty="0"/>
              <a:t>Aitotumaiset ja esitumaiset solut- vertailu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A441787-5F1A-4E91-ADFE-A100E0B15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9" y="1051589"/>
            <a:ext cx="11604981" cy="55219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83FDCCE-C8B0-43FD-9EBD-D7A4C99CC213}"/>
              </a:ext>
            </a:extLst>
          </p:cNvPr>
          <p:cNvSpPr txBox="1"/>
          <p:nvPr/>
        </p:nvSpPr>
        <p:spPr>
          <a:xfrm>
            <a:off x="690880" y="6399014"/>
            <a:ext cx="800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VIDEO 7 min </a:t>
            </a:r>
            <a:r>
              <a:rPr lang="fi-FI" dirty="0">
                <a:hlinkClick r:id="rId3"/>
              </a:rPr>
              <a:t>https://www.youtube.com/watch?v=URUJD5NEXC8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93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B932-4723-98B3-F8D3-7380B4AA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i-FI" dirty="0"/>
              <a:t>B8 Ruoan säilöntä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F06B-E52C-3C65-1982-A6438CF3F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7591"/>
            <a:ext cx="10972800" cy="5700409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Elintarvikkeiden säilyvyyttä voidaan parantaa monin tavoin estämällä mikrobien kasvua. Miksi seuraavat keinot hidastavat ruoan pilaantumista? Pohdi asiaa elämän edellytysten näkökulmasta (säteily, lämpötila, vesi, paine).</a:t>
            </a:r>
          </a:p>
          <a:p>
            <a:endParaRPr lang="fi-FI" dirty="0"/>
          </a:p>
          <a:p>
            <a:r>
              <a:rPr lang="fi-FI" dirty="0"/>
              <a:t>a) kuumentaminen</a:t>
            </a:r>
          </a:p>
          <a:p>
            <a:r>
              <a:rPr lang="fi-FI" dirty="0"/>
              <a:t>lämpötila, solurakenteen tuhoutuminen</a:t>
            </a:r>
          </a:p>
          <a:p>
            <a:r>
              <a:rPr lang="fi-FI" dirty="0"/>
              <a:t>b) pakastaminen</a:t>
            </a:r>
          </a:p>
          <a:p>
            <a:r>
              <a:rPr lang="fi-FI" dirty="0"/>
              <a:t>lämpötila, vesi </a:t>
            </a:r>
            <a:r>
              <a:rPr lang="fi-FI" dirty="0" err="1"/>
              <a:t>jäätyy</a:t>
            </a:r>
            <a:r>
              <a:rPr lang="fi-FI" dirty="0" err="1">
                <a:sym typeface="Wingdings" panose="05000000000000000000" pitchFamily="2" charset="2"/>
              </a:rPr>
              <a:t></a:t>
            </a:r>
            <a:r>
              <a:rPr lang="fi-FI" dirty="0" err="1"/>
              <a:t>kemiallisten</a:t>
            </a:r>
            <a:r>
              <a:rPr lang="fi-FI" dirty="0"/>
              <a:t> reaktioiden hidastuminen soluissa, mikrobit eivät lisäänny, lepotila</a:t>
            </a:r>
          </a:p>
          <a:p>
            <a:r>
              <a:rPr lang="fi-FI" dirty="0"/>
              <a:t>c) jääkaappisäilytys</a:t>
            </a:r>
          </a:p>
          <a:p>
            <a:pPr marL="0" indent="0">
              <a:buNone/>
            </a:pPr>
            <a:r>
              <a:rPr lang="fi-FI" dirty="0"/>
              <a:t>lämpötila, kemiallisten reaktioiden hidastuminen, mikrobien lisääntyminen hidasta</a:t>
            </a:r>
          </a:p>
          <a:p>
            <a:r>
              <a:rPr lang="fi-FI" dirty="0"/>
              <a:t>d) suolaaminen / sokerointi</a:t>
            </a:r>
          </a:p>
          <a:p>
            <a:r>
              <a:rPr lang="fi-FI" dirty="0"/>
              <a:t>vesi poistuu soluista/solujen kuivuminen, osmoosin periaate laimeasta liuoksesta väkevään</a:t>
            </a:r>
          </a:p>
          <a:p>
            <a:r>
              <a:rPr lang="fi-FI" dirty="0"/>
              <a:t>astian täyttö nesteellä ja tiivis sulkeminen vähentää happea</a:t>
            </a:r>
          </a:p>
          <a:p>
            <a:r>
              <a:rPr lang="fi-FI" dirty="0"/>
              <a:t>e) kuivaaminen</a:t>
            </a:r>
          </a:p>
          <a:p>
            <a:r>
              <a:rPr lang="fi-FI" dirty="0"/>
              <a:t>veden puute/vähäinen kosteus, hidastaa/estää kemialliset reaktiot</a:t>
            </a:r>
          </a:p>
        </p:txBody>
      </p:sp>
    </p:spTree>
    <p:extLst>
      <p:ext uri="{BB962C8B-B14F-4D97-AF65-F5344CB8AC3E}">
        <p14:creationId xmlns:p14="http://schemas.microsoft.com/office/powerpoint/2010/main" val="91400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FEC0-43EC-2189-DD8A-D4FD1BD6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i-FI" dirty="0"/>
              <a:t>C09 Virukset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C6214-0AEF-0734-557A-881194EAB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a) Mitä elävien eliöiden piirteitä viruksilla on? Tee listaus.</a:t>
            </a:r>
          </a:p>
          <a:p>
            <a:r>
              <a:rPr lang="fi-FI" dirty="0"/>
              <a:t>Niillä on perintötekijät sekä vastaava kemiallinen koostumus. Lisäksi viruksillakin tapahtuu evoluutiota.</a:t>
            </a:r>
          </a:p>
          <a:p>
            <a:r>
              <a:rPr lang="fi-FI" dirty="0"/>
              <a:t>b) Miksi kaikki virukset ovat loisia eivätkä ne voi elää itsenäisesti?</a:t>
            </a:r>
          </a:p>
          <a:p>
            <a:r>
              <a:rPr lang="fi-FI" dirty="0"/>
              <a:t>Niillä ei ole solurakennetta eikä omaa aineenvaihduntaa, vaan ne vaativat isäntäsolun lisääntyäkseen.</a:t>
            </a:r>
          </a:p>
          <a:p>
            <a:r>
              <a:rPr lang="fi-FI" dirty="0"/>
              <a:t>c) Mitä muita virusten aiheuttamia tauteja tunnet? Mainitse ainakin kolme tautia.</a:t>
            </a:r>
          </a:p>
          <a:p>
            <a:r>
              <a:rPr lang="fi-FI" dirty="0"/>
              <a:t>Esim. korona-, </a:t>
            </a:r>
            <a:r>
              <a:rPr lang="fi-FI" dirty="0" err="1"/>
              <a:t>ebola</a:t>
            </a:r>
            <a:r>
              <a:rPr lang="fi-FI" dirty="0"/>
              <a:t>-, influenssa- ja norovirus</a:t>
            </a:r>
          </a:p>
        </p:txBody>
      </p:sp>
    </p:spTree>
    <p:extLst>
      <p:ext uri="{BB962C8B-B14F-4D97-AF65-F5344CB8AC3E}">
        <p14:creationId xmlns:p14="http://schemas.microsoft.com/office/powerpoint/2010/main" val="49048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5574" y="1546767"/>
            <a:ext cx="6624536" cy="1750910"/>
          </a:xfrm>
          <a:solidFill>
            <a:srgbClr val="9FC3E4"/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Kpl</a:t>
            </a:r>
            <a:r>
              <a:rPr lang="en-US" dirty="0">
                <a:solidFill>
                  <a:schemeClr val="tx1"/>
                </a:solidFill>
              </a:rPr>
              <a:t> 3. KAIKKI ELIÖT KOOSTUVAT SOLUISTA</a:t>
            </a:r>
          </a:p>
        </p:txBody>
      </p:sp>
    </p:spTree>
    <p:extLst>
      <p:ext uri="{BB962C8B-B14F-4D97-AF65-F5344CB8AC3E}">
        <p14:creationId xmlns:p14="http://schemas.microsoft.com/office/powerpoint/2010/main" val="30514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Kertaus: kemiallinen rakenne ja solurakenne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2667" y="1930400"/>
            <a:ext cx="6861987" cy="49040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Eliöt koostuvat solusta tai soluista.</a:t>
            </a:r>
          </a:p>
          <a:p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Eliöillä on samankaltainen kemiallinen rakenne.</a:t>
            </a:r>
          </a:p>
          <a:p>
            <a:pPr lvl="1"/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Kaikelle elämälle yhteistä ovat orgaaniset yhdisteet eli hiiltä sisältävät kemialliset yhdisteet. </a:t>
            </a:r>
          </a:p>
          <a:p>
            <a:pPr lvl="1"/>
            <a:r>
              <a:rPr lang="fi-FI" dirty="0">
                <a:latin typeface="Arial"/>
                <a:cs typeface="Arial"/>
              </a:rPr>
              <a:t>Monimutkaisia orgaanisia yhdisteitä kutsutaan biomolekyyleiksi.</a:t>
            </a:r>
          </a:p>
          <a:p>
            <a:pPr lvl="2"/>
            <a:r>
              <a:rPr lang="fi-FI" dirty="0">
                <a:latin typeface="Arial"/>
                <a:cs typeface="Arial"/>
              </a:rPr>
              <a:t>Tärkeimpiä ovat esimerkiksi nukleiinihapot DNA ja RNA.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47" y="1201857"/>
            <a:ext cx="3490599" cy="321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72" y="4538133"/>
            <a:ext cx="4748227" cy="218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19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4" y="508001"/>
            <a:ext cx="5647026" cy="75324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Soluja</a:t>
            </a:r>
            <a:r>
              <a:rPr lang="en-US" dirty="0"/>
              <a:t> on </a:t>
            </a:r>
            <a:r>
              <a:rPr lang="en-US" dirty="0" err="1"/>
              <a:t>monenlaisia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21" y="1267391"/>
            <a:ext cx="5867548" cy="559060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Kaikki eliöt koostuvat solusta tai soluista.</a:t>
            </a:r>
          </a:p>
          <a:p>
            <a:pPr lvl="1">
              <a:buFont typeface="Courier New"/>
              <a:buChar char="o"/>
            </a:pPr>
            <a:r>
              <a:rPr lang="fi-FI" dirty="0">
                <a:cs typeface="Arial"/>
              </a:rPr>
              <a:t>Monisoluisilla eliöillä solut voivat liittyä yhteen ja muodostaa toimivan kokonaisuuden.</a:t>
            </a:r>
          </a:p>
          <a:p>
            <a:pPr lvl="2">
              <a:buFont typeface="Courier New"/>
              <a:buChar char="o"/>
            </a:pPr>
            <a:r>
              <a:rPr lang="fi-FI" dirty="0">
                <a:cs typeface="Arial"/>
              </a:rPr>
              <a:t>Eläinsolut --&gt; kudos</a:t>
            </a:r>
          </a:p>
          <a:p>
            <a:pPr lvl="2">
              <a:buFont typeface="Courier New"/>
              <a:buChar char="o"/>
            </a:pPr>
            <a:r>
              <a:rPr lang="fi-FI" dirty="0">
                <a:cs typeface="Arial"/>
              </a:rPr>
              <a:t>Kasvisolut --&gt; solukko</a:t>
            </a:r>
          </a:p>
          <a:p>
            <a:pPr lvl="2">
              <a:buFont typeface="Courier New"/>
              <a:buChar char="o"/>
            </a:pPr>
            <a:r>
              <a:rPr lang="fi-FI" dirty="0">
                <a:cs typeface="Arial"/>
              </a:rPr>
              <a:t>Sienisolut --&gt; rihmasto</a:t>
            </a:r>
            <a:endParaRPr lang="fi-FI" dirty="0"/>
          </a:p>
          <a:p>
            <a:r>
              <a:rPr lang="fi-FI" dirty="0"/>
              <a:t>Solujen koko ja elämänkierron pituus vaihtelee. </a:t>
            </a:r>
          </a:p>
          <a:p>
            <a:pPr lvl="1"/>
            <a:r>
              <a:rPr lang="fi-FI" dirty="0"/>
              <a:t>Miksi solut ovat yleensä pieniä?</a:t>
            </a:r>
          </a:p>
          <a:p>
            <a:r>
              <a:rPr lang="fi-FI" dirty="0"/>
              <a:t>Kaikilla soluilla on solukalvo, solulima, perimä ja soluelimiä.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4BD8B-29BD-6ED9-3994-0077211DC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473" y="0"/>
            <a:ext cx="5647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0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6240" y="585858"/>
            <a:ext cx="10972800" cy="753241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Solujen kemiallinen 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4091" y="1446834"/>
            <a:ext cx="7465672" cy="526611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/>
              <a:t>Eliöitä yhdistävät samankaltaiset kemialliset yhdisteet. </a:t>
            </a:r>
          </a:p>
          <a:p>
            <a:r>
              <a:rPr lang="fi-FI" dirty="0"/>
              <a:t>Soluissa on </a:t>
            </a:r>
            <a:r>
              <a:rPr lang="fi-FI" b="1" dirty="0"/>
              <a:t>epäorgaanisia</a:t>
            </a:r>
            <a:r>
              <a:rPr lang="fi-FI" dirty="0"/>
              <a:t> ja </a:t>
            </a:r>
            <a:r>
              <a:rPr lang="fi-FI" b="1" dirty="0"/>
              <a:t>orgaanisia </a:t>
            </a:r>
            <a:r>
              <a:rPr lang="fi-FI" dirty="0"/>
              <a:t>yhdisteitä.</a:t>
            </a:r>
          </a:p>
          <a:p>
            <a:pPr lvl="1"/>
            <a:r>
              <a:rPr lang="fi-FI" dirty="0">
                <a:cs typeface="Arial"/>
              </a:rPr>
              <a:t>Orgaaniset yhdisteet sisältävät hiiltä</a:t>
            </a:r>
          </a:p>
          <a:p>
            <a:r>
              <a:rPr lang="fi-FI" dirty="0"/>
              <a:t>Eliöissä esiintyviä orgaanisia molekyylejä kutsutaan </a:t>
            </a:r>
            <a:r>
              <a:rPr lang="fi-FI" b="1" dirty="0"/>
              <a:t>biomolekyyleiksi.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hiilihydraatit (sokerit ja </a:t>
            </a:r>
            <a:r>
              <a:rPr lang="fi-FI" u="sng" dirty="0"/>
              <a:t>selluloosa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lipidit (rasvat, </a:t>
            </a:r>
            <a:r>
              <a:rPr lang="fi-FI" u="sng" dirty="0"/>
              <a:t>kalvolipidit </a:t>
            </a:r>
            <a:r>
              <a:rPr lang="fi-FI" dirty="0"/>
              <a:t>ja kolesteroli)</a:t>
            </a:r>
          </a:p>
          <a:p>
            <a:pPr lvl="1"/>
            <a:r>
              <a:rPr lang="fi-FI" dirty="0"/>
              <a:t>proteiinit (keskeisiä rakennusosia ja entsyymejä</a:t>
            </a:r>
            <a:r>
              <a:rPr lang="fi-FI" b="1" dirty="0"/>
              <a:t>)</a:t>
            </a:r>
            <a:endParaRPr lang="fi-FI" dirty="0"/>
          </a:p>
          <a:p>
            <a:pPr lvl="1"/>
            <a:r>
              <a:rPr lang="fi-FI" dirty="0"/>
              <a:t>nukleiinihapot (</a:t>
            </a:r>
            <a:r>
              <a:rPr lang="fi-FI" u="sng" dirty="0"/>
              <a:t>dna </a:t>
            </a:r>
            <a:r>
              <a:rPr lang="fi-FI" dirty="0"/>
              <a:t>ja </a:t>
            </a:r>
            <a:r>
              <a:rPr lang="fi-FI" u="sng" dirty="0"/>
              <a:t>rna</a:t>
            </a:r>
            <a:r>
              <a:rPr lang="fi-FI" dirty="0"/>
              <a:t>)</a:t>
            </a:r>
          </a:p>
        </p:txBody>
      </p:sp>
      <p:sp>
        <p:nvSpPr>
          <p:cNvPr id="4" name="AutoShape 2" descr="https://peda.net/oppimateriaalit/e-oppi/kehitt%C3%A4minen/lukio/lukion-biologia/uusi-ops-2021/symbioosi1/6eks/6som/m:file/photo/81756278b38a0daf86c1f0f669b17bad0b1e9f4b/mittakaavajana-taitto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 descr="A diagram of a molecule&#10;&#10;Description automatically generated">
            <a:extLst>
              <a:ext uri="{FF2B5EF4-FFF2-40B4-BE49-F238E27FC236}">
                <a16:creationId xmlns:a16="http://schemas.microsoft.com/office/drawing/2014/main" id="{5BF85221-387B-4E19-B577-963F712E6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55546" y="2288708"/>
            <a:ext cx="4943856" cy="358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0FA145-9ECB-05CC-C847-4955E863A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8533" y="1574800"/>
            <a:ext cx="12479865" cy="3166533"/>
          </a:xfrm>
        </p:spPr>
        <p:txBody>
          <a:bodyPr>
            <a:normAutofit fontScale="90000"/>
          </a:bodyPr>
          <a:lstStyle/>
          <a:p>
            <a:r>
              <a:rPr lang="fi-FI" dirty="0">
                <a:cs typeface="Arial"/>
              </a:rPr>
              <a:t>Kpl 3</a:t>
            </a:r>
            <a:br>
              <a:rPr lang="fi-FI" dirty="0">
                <a:cs typeface="Arial"/>
              </a:rPr>
            </a:br>
            <a:r>
              <a:rPr lang="fi-FI" dirty="0">
                <a:cs typeface="Arial"/>
              </a:rPr>
              <a:t>b3 biomolekyylit</a:t>
            </a:r>
            <a:br>
              <a:rPr lang="fi-FI" dirty="0">
                <a:cs typeface="Arial"/>
              </a:rPr>
            </a:br>
            <a:r>
              <a:rPr lang="fi-FI" dirty="0">
                <a:cs typeface="Arial"/>
              </a:rPr>
              <a:t>A Testaa tietosi kokoluokista</a:t>
            </a:r>
            <a:br>
              <a:rPr lang="fi-FI" dirty="0">
                <a:cs typeface="Arial"/>
              </a:rPr>
            </a:br>
            <a:r>
              <a:rPr lang="fi-FI" dirty="0">
                <a:cs typeface="Arial"/>
              </a:rPr>
              <a:t>A Testaa tietosi oma- ja </a:t>
            </a:r>
            <a:r>
              <a:rPr lang="fi-FI" dirty="0" err="1">
                <a:cs typeface="Arial"/>
              </a:rPr>
              <a:t>toisenvaraisista</a:t>
            </a:r>
            <a:br>
              <a:rPr lang="fi-FI" dirty="0">
                <a:cs typeface="Arial"/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8017635"/>
      </p:ext>
    </p:extLst>
  </p:cSld>
  <p:clrMapOvr>
    <a:masterClrMapping/>
  </p:clrMapOvr>
</p:sld>
</file>

<file path=ppt/theme/theme1.xml><?xml version="1.0" encoding="utf-8"?>
<a:theme xmlns:a="http://schemas.openxmlformats.org/drawingml/2006/main" name="bi1_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43e9623-1ef8-4418-bf74-26b4c1b8067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A3CFF8EF75A845B68654D492EE81B1" ma:contentTypeVersion="7" ma:contentTypeDescription="Create a new document." ma:contentTypeScope="" ma:versionID="d164b6b462a21e3f021f2e76620fd94b">
  <xsd:schema xmlns:xsd="http://www.w3.org/2001/XMLSchema" xmlns:xs="http://www.w3.org/2001/XMLSchema" xmlns:p="http://schemas.microsoft.com/office/2006/metadata/properties" xmlns:ns3="043e9623-1ef8-4418-bf74-26b4c1b8067a" xmlns:ns4="16f31bf7-374e-4bf6-be02-91ef590b96ad" targetNamespace="http://schemas.microsoft.com/office/2006/metadata/properties" ma:root="true" ma:fieldsID="1f1d7f039b812fdb44c1b2534b4afa69" ns3:_="" ns4:_="">
    <xsd:import namespace="043e9623-1ef8-4418-bf74-26b4c1b8067a"/>
    <xsd:import namespace="16f31bf7-374e-4bf6-be02-91ef590b96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e9623-1ef8-4418-bf74-26b4c1b80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31bf7-374e-4bf6-be02-91ef590b9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416F1D-42C4-44FA-8C55-E21C0ADC2711}">
  <ds:schemaRefs>
    <ds:schemaRef ds:uri="http://purl.org/dc/terms/"/>
    <ds:schemaRef ds:uri="16f31bf7-374e-4bf6-be02-91ef590b96ad"/>
    <ds:schemaRef ds:uri="http://schemas.microsoft.com/office/2006/documentManagement/types"/>
    <ds:schemaRef ds:uri="http://purl.org/dc/dcmitype/"/>
    <ds:schemaRef ds:uri="043e9623-1ef8-4418-bf74-26b4c1b8067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F1DEE7-9BBB-4E92-A1FA-9F28C4302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3e9623-1ef8-4418-bf74-26b4c1b8067a"/>
    <ds:schemaRef ds:uri="16f31bf7-374e-4bf6-be02-91ef590b96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60A3CD-A284-4038-9E46-928021B859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bi1_pohja</Template>
  <TotalTime>786</TotalTime>
  <Words>1515</Words>
  <Application>Microsoft Office PowerPoint</Application>
  <PresentationFormat>Widescreen</PresentationFormat>
  <Paragraphs>249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Open Sans</vt:lpstr>
      <vt:lpstr>Times New Roman</vt:lpstr>
      <vt:lpstr>wf_segoe-ui_normal</vt:lpstr>
      <vt:lpstr>Wingdings</vt:lpstr>
      <vt:lpstr>bi1_pohja</vt:lpstr>
      <vt:lpstr>Custom Design</vt:lpstr>
      <vt:lpstr>Office-teema</vt:lpstr>
      <vt:lpstr>Kotitehtävien tarkistus</vt:lpstr>
      <vt:lpstr>B4 Elämää rajoittavat tekijät </vt:lpstr>
      <vt:lpstr>B8 Ruoan säilöntä </vt:lpstr>
      <vt:lpstr>C09 Virukset </vt:lpstr>
      <vt:lpstr>Kpl 3. KAIKKI ELIÖT KOOSTUVAT SOLUISTA</vt:lpstr>
      <vt:lpstr>Kertaus: kemiallinen rakenne ja solurakenne</vt:lpstr>
      <vt:lpstr>Soluja on monenlaisia</vt:lpstr>
      <vt:lpstr>Solujen kemiallinen rakenne</vt:lpstr>
      <vt:lpstr>Kpl 3 b3 biomolekyylit A Testaa tietosi kokoluokista A Testaa tietosi oma- ja toisenvaraisista </vt:lpstr>
      <vt:lpstr>Solun toiminta</vt:lpstr>
      <vt:lpstr>Tumalliset ja tumattomat solut</vt:lpstr>
      <vt:lpstr>Kpl 3 B5 PERIMÄ JA KROMOSOMIT b6 ENTSYYMIT </vt:lpstr>
      <vt:lpstr>Tumattoman (esitumaisen) solurakenne</vt:lpstr>
      <vt:lpstr>Tumallisen (aitotumaisen) solurakenne</vt:lpstr>
      <vt:lpstr>Solukalvo, soluseinä ja solulima</vt:lpstr>
      <vt:lpstr>Tumallisen (aitotumaisen) solun soluelimet</vt:lpstr>
      <vt:lpstr>Tumallisen solun soluelimet</vt:lpstr>
      <vt:lpstr>Alias solun rakenteesta</vt:lpstr>
      <vt:lpstr>Solun energiatuotannon perusteet</vt:lpstr>
      <vt:lpstr>Solun energiatuotannon perusteet</vt:lpstr>
      <vt:lpstr>Fotosynteesi ja soluhengitys (3.28) video</vt:lpstr>
      <vt:lpstr>Kotitehtävät</vt:lpstr>
      <vt:lpstr>Tumalliset solut: kasvisolun rakenne</vt:lpstr>
      <vt:lpstr>Tumalliset solut: eläinsolun rakenne </vt:lpstr>
      <vt:lpstr>Aitotumaiset ja esitumaiset solut- vertailu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ELIÖT KOOSTUVAT SOLUISTA</dc:title>
  <dc:creator>veisim</dc:creator>
  <cp:lastModifiedBy>Emmi Alander</cp:lastModifiedBy>
  <cp:revision>14</cp:revision>
  <dcterms:created xsi:type="dcterms:W3CDTF">2016-07-21T10:33:42Z</dcterms:created>
  <dcterms:modified xsi:type="dcterms:W3CDTF">2023-12-12T09:22:48Z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0x010100A1A3CFF8EF75A845B68654D492EE81B1</vt:lpwstr>
  </property>
</Properties>
</file>