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3" r:id="rId2"/>
    <p:sldId id="262" r:id="rId3"/>
    <p:sldId id="257" r:id="rId4"/>
    <p:sldId id="256" r:id="rId5"/>
    <p:sldId id="260" r:id="rId6"/>
    <p:sldId id="258" r:id="rId7"/>
  </p:sldIdLst>
  <p:sldSz cx="12192000" cy="6858000"/>
  <p:notesSz cx="7104063" cy="10234613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75" d="100"/>
          <a:sy n="75" d="100"/>
        </p:scale>
        <p:origin x="2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23590-239B-4155-AD62-05EACE2D06E3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6BF03-E52B-49F8-871B-5C6606C716B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038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641E1-D0E6-43C6-8535-F874B8F52A92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781F3-6B45-4BB7-AE79-3110B1F9A73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030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i-FI" sz="8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1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i-FI" sz="8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  <a:endParaRPr lang="en-US" altLang="fi-FI" smtClean="0">
              <a:solidFill>
                <a:srgbClr val="C0E474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E5D56-CC08-4C79-898E-221BA1D4F0E7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4ADA1-4779-4535-8AAF-DA6FEF8C4C6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904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EA8E5-C247-4001-931C-7920FFD89CA4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20A16-5957-4227-9AA6-F6DBEF8410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4778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i-FI" sz="8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i-FI" sz="8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BF97C-C80B-44C8-ACC5-78C786C65F19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96969-ED0B-4725-BBB3-CA634749E79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611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4EA7A-E5E1-48D5-9852-17E575C35759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8C7CF-4574-4419-A9B5-C47720E2F00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5653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8212C-934D-4F77-A7B2-C442F6200E90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BA72E-A391-4B0D-9456-1C7618E7B15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2212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8A2DA-10DA-49A6-9979-71260D149B37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77FFF-C805-405B-8EAB-3DBBD44DD1D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0618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9A6C8-81AE-4B05-983A-BF2CDE953A9D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EA9C7-9546-4D47-BDC3-C962BA4133B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153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27DDA-24BE-430F-9AD3-1FFF8ECE7CD1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8EEB3-D712-487A-86AA-6EAAA73026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82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8438B-214D-4E9C-B17B-9928A8C494A9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B666F-21EE-4F46-988C-AFF43040D25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882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8E1BF-AD2F-4267-9411-9C309B5E8AA0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63AB4-1D1E-4B6C-9207-AC19CEFD2E3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15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BF047-470E-4D1E-91F2-47006EDE4182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5DFB7-5162-4EEC-94D4-988D3859392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25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BDB60-431B-43F7-92C4-361453A6167B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DB335-597B-497E-B5AA-5824A1ABD89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524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6B575-7C19-44C2-9612-49DC1D1EA706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06EE7-EF73-41C5-BDB1-FBB6D37CD48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278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C79A9-F6DF-4C16-9C11-35F3E11D7EC9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1AB4B-4F04-44F9-8648-827EA6EEF8C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41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  <a:endParaRPr lang="en-US" altLang="fi-FI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en-US" altLang="fi-F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A51A71-C65C-4C9D-9D77-8FA68731B29D}" type="datetimeFigureOut">
              <a:rPr lang="fi-FI"/>
              <a:pPr>
                <a:defRPr/>
              </a:pPr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788FCA60-11AE-424B-A5A2-DA913D68E89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30" r:id="rId11"/>
    <p:sldLayoutId id="2147483725" r:id="rId12"/>
    <p:sldLayoutId id="2147483731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>
          <a:xfrm>
            <a:off x="330200" y="1092200"/>
            <a:ext cx="10337800" cy="2679700"/>
          </a:xfrm>
        </p:spPr>
        <p:txBody>
          <a:bodyPr/>
          <a:lstStyle/>
          <a:p>
            <a:pPr eaLnBrk="1" hangingPunct="1"/>
            <a:r>
              <a:rPr lang="fi-FI" altLang="fi-FI" sz="6600" smtClean="0">
                <a:solidFill>
                  <a:srgbClr val="7030A0"/>
                </a:solidFill>
              </a:rPr>
              <a:t>Heinävaaran koulun vanhempainilta (E-6 lk:t)</a:t>
            </a:r>
          </a:p>
        </p:txBody>
      </p:sp>
      <p:sp>
        <p:nvSpPr>
          <p:cNvPr id="5123" name="Tekstin paikkamerkki 2"/>
          <p:cNvSpPr>
            <a:spLocks noGrp="1"/>
          </p:cNvSpPr>
          <p:nvPr>
            <p:ph type="body" idx="1"/>
          </p:nvPr>
        </p:nvSpPr>
        <p:spPr>
          <a:xfrm>
            <a:off x="677863" y="4064000"/>
            <a:ext cx="8596312" cy="1323975"/>
          </a:xfrm>
        </p:spPr>
        <p:txBody>
          <a:bodyPr/>
          <a:lstStyle/>
          <a:p>
            <a:pPr algn="ctr" eaLnBrk="1" hangingPunct="1"/>
            <a:r>
              <a:rPr lang="fi-FI" altLang="fi-FI" sz="4800" smtClean="0">
                <a:solidFill>
                  <a:srgbClr val="7030A0"/>
                </a:solidFill>
              </a:rPr>
              <a:t>Ke 5.9.2018 klo 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6000" smtClean="0">
                <a:solidFill>
                  <a:srgbClr val="7030A0"/>
                </a:solidFill>
              </a:rPr>
              <a:t>Ohjelma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fi-FI" sz="4400" dirty="0">
                <a:solidFill>
                  <a:prstClr val="black"/>
                </a:solidFill>
              </a:rPr>
              <a:t>Henkilöstön esittely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fi-FI" sz="4400" dirty="0" smtClean="0">
                <a:solidFill>
                  <a:prstClr val="black"/>
                </a:solidFill>
              </a:rPr>
              <a:t>Koulun kehittämiskohteet</a:t>
            </a:r>
            <a:endParaRPr lang="fi-FI" sz="4400" dirty="0">
              <a:solidFill>
                <a:prstClr val="black"/>
              </a:solidFill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fi-FI" sz="4400" dirty="0">
                <a:solidFill>
                  <a:prstClr val="black"/>
                </a:solidFill>
              </a:rPr>
              <a:t>Koulun kerhotoiminnan </a:t>
            </a:r>
            <a:r>
              <a:rPr lang="fi-FI" sz="4400" dirty="0" smtClean="0">
                <a:solidFill>
                  <a:prstClr val="black"/>
                </a:solidFill>
              </a:rPr>
              <a:t>esittely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fi-FI" sz="4400" dirty="0" smtClean="0">
                <a:solidFill>
                  <a:prstClr val="black"/>
                </a:solidFill>
              </a:rPr>
              <a:t>Opintoretkien rahoitus</a:t>
            </a:r>
            <a:endParaRPr lang="fi-FI" sz="4400" dirty="0">
              <a:solidFill>
                <a:prstClr val="black"/>
              </a:solidFill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fi-FI" sz="4400" dirty="0">
                <a:solidFill>
                  <a:prstClr val="black"/>
                </a:solidFill>
              </a:rPr>
              <a:t>Luokkaosuus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4400" b="1" smtClean="0">
                <a:solidFill>
                  <a:srgbClr val="7030A0"/>
                </a:solidFill>
              </a:rPr>
              <a:t>Heinävaaran koulu lv.2018-19</a:t>
            </a:r>
          </a:p>
        </p:txBody>
      </p:sp>
      <p:sp>
        <p:nvSpPr>
          <p:cNvPr id="7171" name="Tekstin paikkamerkki 2"/>
          <p:cNvSpPr>
            <a:spLocks noGrp="1"/>
          </p:cNvSpPr>
          <p:nvPr>
            <p:ph type="body" idx="1"/>
          </p:nvPr>
        </p:nvSpPr>
        <p:spPr>
          <a:xfrm>
            <a:off x="676275" y="1562100"/>
            <a:ext cx="4184650" cy="598488"/>
          </a:xfrm>
        </p:spPr>
        <p:txBody>
          <a:bodyPr/>
          <a:lstStyle/>
          <a:p>
            <a:pPr eaLnBrk="1" hangingPunct="1"/>
            <a:r>
              <a:rPr lang="fi-FI" altLang="fi-FI" b="1" u="sng" smtClean="0"/>
              <a:t>Oppilaat ja henkilökunta</a:t>
            </a:r>
          </a:p>
        </p:txBody>
      </p:sp>
      <p:sp>
        <p:nvSpPr>
          <p:cNvPr id="7172" name="Sisällön paikkamerkki 3"/>
          <p:cNvSpPr>
            <a:spLocks noGrp="1"/>
          </p:cNvSpPr>
          <p:nvPr>
            <p:ph sz="half" idx="2"/>
          </p:nvPr>
        </p:nvSpPr>
        <p:spPr>
          <a:xfrm>
            <a:off x="676275" y="2160588"/>
            <a:ext cx="4184650" cy="4494212"/>
          </a:xfrm>
        </p:spPr>
        <p:txBody>
          <a:bodyPr/>
          <a:lstStyle/>
          <a:p>
            <a:pPr eaLnBrk="1" hangingPunct="1"/>
            <a:r>
              <a:rPr lang="fi-FI" altLang="fi-FI" sz="2400" dirty="0" smtClean="0"/>
              <a:t>E-6 		157 oppilasta</a:t>
            </a:r>
          </a:p>
          <a:p>
            <a:pPr eaLnBrk="1" hangingPunct="1"/>
            <a:r>
              <a:rPr lang="fi-FI" altLang="fi-FI" sz="2400" dirty="0" smtClean="0"/>
              <a:t>7-9		122 oppilasta</a:t>
            </a:r>
          </a:p>
          <a:p>
            <a:pPr eaLnBrk="1" hangingPunct="1"/>
            <a:r>
              <a:rPr lang="fi-FI" altLang="fi-FI" sz="2400" dirty="0" smtClean="0"/>
              <a:t>Oppilaita yhteensä		279</a:t>
            </a:r>
          </a:p>
          <a:p>
            <a:pPr eaLnBrk="1" hangingPunct="1">
              <a:buClr>
                <a:srgbClr val="90C226"/>
              </a:buClr>
            </a:pPr>
            <a:r>
              <a:rPr lang="fi-FI" altLang="fi-FI" sz="2400" dirty="0" smtClean="0"/>
              <a:t>Päätoimisia opettajia	25</a:t>
            </a:r>
          </a:p>
          <a:p>
            <a:pPr eaLnBrk="1" hangingPunct="1">
              <a:buClr>
                <a:srgbClr val="90C226"/>
              </a:buClr>
            </a:pPr>
            <a:r>
              <a:rPr lang="fi-FI" altLang="fi-FI" sz="2400" dirty="0" smtClean="0"/>
              <a:t>Sivutoimisia opettajia	</a:t>
            </a:r>
            <a:r>
              <a:rPr lang="fi-FI" altLang="fi-FI" sz="2400" dirty="0" smtClean="0"/>
              <a:t>3</a:t>
            </a:r>
            <a:endParaRPr lang="fi-FI" altLang="fi-FI" sz="2400" dirty="0" smtClean="0"/>
          </a:p>
          <a:p>
            <a:pPr eaLnBrk="1" hangingPunct="1">
              <a:buClr>
                <a:srgbClr val="90C226"/>
              </a:buClr>
            </a:pPr>
            <a:r>
              <a:rPr lang="fi-FI" altLang="fi-FI" sz="2400" dirty="0" smtClean="0"/>
              <a:t>Koulunkäynninohjaajia	6</a:t>
            </a:r>
          </a:p>
          <a:p>
            <a:pPr eaLnBrk="1" hangingPunct="1">
              <a:buClr>
                <a:srgbClr val="90C226"/>
              </a:buClr>
            </a:pPr>
            <a:r>
              <a:rPr lang="fi-FI" altLang="fi-FI" sz="2400" dirty="0" smtClean="0"/>
              <a:t>Koulusihteeri Anita Pajarinen (ma, ke, to)</a:t>
            </a:r>
          </a:p>
          <a:p>
            <a:pPr eaLnBrk="1" hangingPunct="1"/>
            <a:endParaRPr lang="fi-FI" altLang="fi-FI" dirty="0" smtClean="0"/>
          </a:p>
        </p:txBody>
      </p:sp>
      <p:sp>
        <p:nvSpPr>
          <p:cNvPr id="7173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87938" y="1663700"/>
            <a:ext cx="4186237" cy="496888"/>
          </a:xfrm>
        </p:spPr>
        <p:txBody>
          <a:bodyPr/>
          <a:lstStyle/>
          <a:p>
            <a:pPr eaLnBrk="1" hangingPunct="1"/>
            <a:r>
              <a:rPr lang="fi-FI" altLang="fi-FI" b="1" u="sng" smtClean="0"/>
              <a:t>Oppilashuollon henkilöstö</a:t>
            </a:r>
          </a:p>
        </p:txBody>
      </p:sp>
      <p:sp>
        <p:nvSpPr>
          <p:cNvPr id="7174" name="Sisällön paikkamerkki 5"/>
          <p:cNvSpPr>
            <a:spLocks noGrp="1"/>
          </p:cNvSpPr>
          <p:nvPr>
            <p:ph sz="quarter" idx="4"/>
          </p:nvPr>
        </p:nvSpPr>
        <p:spPr>
          <a:xfrm>
            <a:off x="5087938" y="2298700"/>
            <a:ext cx="4186237" cy="37433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 smtClean="0"/>
              <a:t>Kouluterveydenhoitaja Marja Lehikoinen (ma, ke, pe)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 smtClean="0"/>
              <a:t>Kuraattori Mikko Kinnunen (ti 9-15, to 12-15 ja pe 11.30-14)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fi-FI" altLang="fi-FI" sz="2400" smtClean="0"/>
              <a:t>Psykologi Iiris Kuosmanen (ma)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538" y="0"/>
            <a:ext cx="7767637" cy="12446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4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Heinävaaran koulu</a:t>
            </a:r>
            <a:r>
              <a:rPr lang="fi-FI" sz="4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/>
            </a:r>
            <a:br>
              <a:rPr lang="fi-FI" sz="4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</a:br>
            <a:r>
              <a:rPr lang="fi-FI" sz="32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279 oppilasta </a:t>
            </a:r>
            <a:r>
              <a:rPr lang="fi-FI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(alak.157, yläk.122)</a:t>
            </a:r>
            <a:endParaRPr lang="fi-FI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57200" y="1244600"/>
            <a:ext cx="11366500" cy="54483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fi-FI" sz="2800" b="1" u="sng" dirty="0" smtClean="0">
                <a:solidFill>
                  <a:schemeClr val="tx1"/>
                </a:solidFill>
              </a:rPr>
              <a:t>Kaikille yhteinen koulu –kokeilut:</a:t>
            </a:r>
          </a:p>
          <a:p>
            <a:pPr marL="285750" indent="-285750" algn="l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i-FI" sz="2800" u="sng" dirty="0" smtClean="0">
                <a:solidFill>
                  <a:schemeClr val="tx1"/>
                </a:solidFill>
              </a:rPr>
              <a:t>Yhteinen työntekijä koulun ja iltapäiväkerhon kanssa</a:t>
            </a:r>
            <a:r>
              <a:rPr lang="fi-FI" sz="2800" dirty="0" smtClean="0">
                <a:solidFill>
                  <a:schemeClr val="tx1"/>
                </a:solidFill>
              </a:rPr>
              <a:t>; koulunkäynninohjaajana koulussa klo 9-12/13, jonka jälkeen siirtyy ohjaajaksi koulussa toimivaan iltapäiväkerhoon</a:t>
            </a:r>
          </a:p>
          <a:p>
            <a:pPr marL="285750" indent="-285750" algn="l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i-FI" sz="2800" u="sng" dirty="0" smtClean="0">
                <a:solidFill>
                  <a:schemeClr val="tx1"/>
                </a:solidFill>
              </a:rPr>
              <a:t>Yhteinen työntekijä koulun ja nuorisopalveluiden kanssa</a:t>
            </a:r>
            <a:r>
              <a:rPr lang="fi-FI" sz="2800" dirty="0" smtClean="0">
                <a:solidFill>
                  <a:schemeClr val="tx1"/>
                </a:solidFill>
              </a:rPr>
              <a:t>; koulussa päivisin koulunkäynninohjaajana (vastuualue yläkouluikäiset + 5-6 </a:t>
            </a:r>
            <a:r>
              <a:rPr lang="fi-FI" sz="2800" dirty="0" err="1" smtClean="0">
                <a:solidFill>
                  <a:schemeClr val="tx1"/>
                </a:solidFill>
              </a:rPr>
              <a:t>lk</a:t>
            </a:r>
            <a:r>
              <a:rPr lang="fi-FI" sz="2800" dirty="0" smtClean="0">
                <a:solidFill>
                  <a:schemeClr val="tx1"/>
                </a:solidFill>
              </a:rPr>
              <a:t>) ja vastaa alueen nuorisotilan (koulun tiloissa) toiminnan ohjauksesta nuorisotyöntekijänä kahtena iltapäivänä/iltana viikossa</a:t>
            </a:r>
          </a:p>
          <a:p>
            <a:pPr marL="285750" indent="-285750" algn="l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i-FI" sz="2800" u="sng" dirty="0" smtClean="0">
                <a:solidFill>
                  <a:schemeClr val="tx1"/>
                </a:solidFill>
              </a:rPr>
              <a:t>Kaikki oppilaat tulevat yhtä aikaa kouluun</a:t>
            </a:r>
            <a:r>
              <a:rPr lang="fi-FI" sz="2800" dirty="0" smtClean="0">
                <a:solidFill>
                  <a:schemeClr val="tx1"/>
                </a:solidFill>
              </a:rPr>
              <a:t>. Jakotuntien sijaan on enemmän yhteisopettajuutta (kuljetuskustannuksissa iso säästö).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fi-FI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5400" smtClean="0">
                <a:solidFill>
                  <a:srgbClr val="7030A0"/>
                </a:solidFill>
              </a:rPr>
              <a:t>Kerhotoiminta lv.18-19</a:t>
            </a:r>
          </a:p>
        </p:txBody>
      </p:sp>
      <p:sp>
        <p:nvSpPr>
          <p:cNvPr id="921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z="3600" dirty="0" smtClean="0"/>
              <a:t>Kulttuuripalveluiden kautta järjestettävä Sanaratas –kerhotoiminta</a:t>
            </a:r>
          </a:p>
          <a:p>
            <a:pPr eaLnBrk="1" hangingPunct="1"/>
            <a:r>
              <a:rPr lang="fi-FI" altLang="fi-FI" sz="3600" dirty="0" smtClean="0"/>
              <a:t>Koulutuspalveluiden hankerahoituksella järjestettävä koulun kerhotoiminta</a:t>
            </a:r>
          </a:p>
          <a:p>
            <a:pPr eaLnBrk="1" hangingPunct="1"/>
            <a:endParaRPr lang="fi-FI" altLang="fi-FI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677863" y="355600"/>
            <a:ext cx="8596312" cy="1574800"/>
          </a:xfrm>
        </p:spPr>
        <p:txBody>
          <a:bodyPr/>
          <a:lstStyle/>
          <a:p>
            <a:pPr eaLnBrk="1" hangingPunct="1"/>
            <a:r>
              <a:rPr lang="fi-FI" altLang="fi-FI" b="1" smtClean="0">
                <a:solidFill>
                  <a:srgbClr val="7030A0"/>
                </a:solidFill>
              </a:rPr>
              <a:t>Opintoretkien ja leirikoulujen rahoitus</a:t>
            </a:r>
            <a:r>
              <a:rPr lang="fi-FI" altLang="fi-FI" smtClean="0"/>
              <a:t/>
            </a:r>
            <a:br>
              <a:rPr lang="fi-FI" altLang="fi-FI" smtClean="0"/>
            </a:br>
            <a:endParaRPr lang="fi-FI" altLang="fi-FI" smtClean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863" y="952500"/>
            <a:ext cx="10256837" cy="5626100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fi-FI" b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Rahoituksen </a:t>
            </a:r>
            <a:r>
              <a:rPr lang="fi-FI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periaatteet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Koulu vastaa rahoituksesta oman budjettinsa puitteissa.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Oppilaat/huoltajat voivat tukea rahoitusta.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Vanhempainillassa sovitaan pelisäännöt ennen suunnittelun aloitusta.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Pelisäännöt kirjataan ja varmennetaan huoltajien, oppilaiden ja koulun edustajien allekirjoituksilla.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Vanhemmat/oppilaat voivat kartuttaa luokan retkikassaa ainoastaan toiminnan kautta (”talkootöillä”, myös kotona sekä järjestämällä myyjäisiä, myymällä WC-paperia, painattamalla lasten tekemiä postikortteja yms.) Vastikkeetta huoltaja ei voi siis antaa rahaa.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Vanhempainyhdistys tai vastaava avaa ryhmälle oman pankkitilin, jota hallinnoi huoltaja (koulun opettaja ei saa hallinnoida tiliä).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Kaikki huoltajien/oppilaiden keräämät rahat talletetaan ryhmän tilille.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Vanhempainyhdistys tai vastaava nimeää kaksi huoltajaa tilin käytön tarkastajiksi. Tilin käyttö tarkistetaan tositteista vuosittain ja raportoidaan vanhempainillassa.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Huoltajat maksavat tukensa koulun tilille vanhempainillassa sovittuina aikoina. Tukisumma eritellään tunnisteella (esim. 2A-luokan opintomatka)</a:t>
            </a: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Tili lopetetaan tarpeettomana heti opintoretken / leirikoulun jälkeen.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inävaaran koulu-diat [Yhteensopivuustila]" id="{A49F2FFD-24CC-4076-9B41-6FF22C9F4F5F}" vid="{9B50A2ED-A089-4915-BA2E-A77D907FA1A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Heinävaaran koulu-diat</Template>
  <TotalTime>1</TotalTime>
  <Words>152</Words>
  <Application>Microsoft Office PowerPoint</Application>
  <PresentationFormat>Laajakuva</PresentationFormat>
  <Paragraphs>41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Comic Sans MS</vt:lpstr>
      <vt:lpstr>Trebuchet MS</vt:lpstr>
      <vt:lpstr>Wingdings</vt:lpstr>
      <vt:lpstr>Wingdings 3</vt:lpstr>
      <vt:lpstr>Pinta</vt:lpstr>
      <vt:lpstr>Heinävaaran koulun vanhempainilta (E-6 lk:t)</vt:lpstr>
      <vt:lpstr>Ohjelma</vt:lpstr>
      <vt:lpstr>Heinävaaran koulu lv.2018-19</vt:lpstr>
      <vt:lpstr>Heinävaaran koulu 279 oppilasta (alak.157, yläk.122)</vt:lpstr>
      <vt:lpstr>Kerhotoiminta lv.18-19</vt:lpstr>
      <vt:lpstr>Opintoretkien ja leirikoulujen rahoitus 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Heinävaaran koulun vanhempainilta (E-6 lk:t)</dc:title>
  <dc:creator>Huovinen Tuija</dc:creator>
  <cp:lastModifiedBy>Huovinen Tuija</cp:lastModifiedBy>
  <cp:revision>2</cp:revision>
  <cp:lastPrinted>2018-08-29T10:35:29Z</cp:lastPrinted>
  <dcterms:created xsi:type="dcterms:W3CDTF">2018-09-04T10:41:46Z</dcterms:created>
  <dcterms:modified xsi:type="dcterms:W3CDTF">2018-09-05T06:12:27Z</dcterms:modified>
</cp:coreProperties>
</file>