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72" r:id="rId5"/>
    <p:sldId id="269" r:id="rId6"/>
    <p:sldId id="270" r:id="rId7"/>
    <p:sldId id="271" r:id="rId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74"/>
  </p:normalViewPr>
  <p:slideViewPr>
    <p:cSldViewPr>
      <p:cViewPr varScale="1">
        <p:scale>
          <a:sx n="154" d="100"/>
          <a:sy n="154" d="100"/>
        </p:scale>
        <p:origin x="127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6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65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698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37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32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991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07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52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74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244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09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ECDC-CA82-419C-B66C-70AF779EE76D}" type="datetimeFigureOut">
              <a:rPr lang="fi-FI" smtClean="0"/>
              <a:t>2.11.2021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25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734144F-027D-4F0B-A07A-0E3F4A061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786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4500" b="1">
                <a:solidFill>
                  <a:srgbClr val="FFFFFF"/>
                </a:solidFill>
              </a:rPr>
              <a:t>Terve 2: Ihminen, ympäristö ja terveys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</a:rPr>
              <a:t>Luku 9: Mielenterveyttä suojaavia ja vahvistavia tekijöitä</a:t>
            </a:r>
          </a:p>
        </p:txBody>
      </p:sp>
    </p:spTree>
    <p:extLst>
      <p:ext uri="{BB962C8B-B14F-4D97-AF65-F5344CB8AC3E}">
        <p14:creationId xmlns:p14="http://schemas.microsoft.com/office/powerpoint/2010/main" val="12759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698171"/>
            <a:ext cx="2971546" cy="4516360"/>
          </a:xfrm>
        </p:spPr>
        <p:txBody>
          <a:bodyPr anchor="t">
            <a:normAutofit/>
          </a:bodyPr>
          <a:lstStyle/>
          <a:p>
            <a:r>
              <a:rPr lang="fi-FI" sz="3100" b="1"/>
              <a:t>Mielenterveys käsitteenä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515" y="1698170"/>
            <a:ext cx="4858884" cy="4516361"/>
          </a:xfrm>
        </p:spPr>
        <p:txBody>
          <a:bodyPr>
            <a:normAutofit/>
          </a:bodyPr>
          <a:lstStyle/>
          <a:p>
            <a:pPr marL="343260">
              <a:lnSpc>
                <a:spcPct val="90000"/>
              </a:lnSpc>
              <a:buClr>
                <a:srgbClr val="000000"/>
              </a:buClr>
            </a:pPr>
            <a:r>
              <a:rPr lang="fi-FI" sz="1300" u="sng"/>
              <a:t>hyvinvoinnin tila</a:t>
            </a:r>
            <a:r>
              <a:rPr lang="fi-FI" sz="1300"/>
              <a:t>, jossa ihminen pystyy näkemään omat kykynsä ja selviytymään elämään kuuluvissa haasteissa sekä työskentelemään ja ottamaan osaa yhteisönsä toimintaan (WHO)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ei ole staattinen tila, vaan vaihtelee elämänkulun aikana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tärkeä terveyden osa-alue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voi vahvistaa ja suojata läpi elämän 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koostuu erilaisista psykososiaalisista kyvyistä ja taidoista</a:t>
            </a:r>
          </a:p>
          <a:p>
            <a:pPr marL="343260">
              <a:lnSpc>
                <a:spcPct val="90000"/>
              </a:lnSpc>
              <a:buClr>
                <a:srgbClr val="000000"/>
              </a:buClr>
            </a:pPr>
            <a:r>
              <a:rPr lang="fi-FI" sz="1300" u="sng"/>
              <a:t>positiiviset mielenterveyden määritelmät</a:t>
            </a:r>
            <a:r>
              <a:rPr lang="fi-FI" sz="1300"/>
              <a:t> = korostavat mielenterveyttä keskeisenä </a:t>
            </a:r>
            <a:r>
              <a:rPr lang="fi-FI" sz="1300" b="1"/>
              <a:t>voimavarana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mahdollisuudet vaikuttaa omaan elämäänsä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sosiaalisten vuorovaikutussuhteiden tärkeys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myönteinen käsitys itsestä ja muista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toiveikkuus ja usko tulevaisuuteen</a:t>
            </a:r>
          </a:p>
          <a:p>
            <a:pPr marL="743310" lvl="1">
              <a:lnSpc>
                <a:spcPct val="90000"/>
              </a:lnSpc>
              <a:buClr>
                <a:srgbClr val="000000"/>
              </a:buClr>
            </a:pPr>
            <a:r>
              <a:rPr lang="fi-FI" sz="1300"/>
              <a:t>henkilöllä, jolla on mielenterveyden häiriö, on myös usein positiivista mielenterveyttä ja voimavaroja</a:t>
            </a:r>
          </a:p>
          <a:p>
            <a:pPr>
              <a:lnSpc>
                <a:spcPct val="90000"/>
              </a:lnSpc>
            </a:pPr>
            <a:r>
              <a:rPr lang="fi-FI" sz="1300" u="sng"/>
              <a:t>positiivinen psykologia </a:t>
            </a:r>
            <a:r>
              <a:rPr lang="fi-FI" sz="1300"/>
              <a:t>= psykologian osa-alue, joka keskittyy ihmisen hyvinvointiin, vahvuuksiin ja voimavaroihin sekä niiden edistämiseen</a:t>
            </a:r>
          </a:p>
          <a:p>
            <a:pPr marL="343260">
              <a:lnSpc>
                <a:spcPct val="90000"/>
              </a:lnSpc>
              <a:buClr>
                <a:srgbClr val="000000"/>
              </a:buClr>
            </a:pPr>
            <a:endParaRPr lang="fi-FI" sz="130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8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fi-FI" sz="3100" b="1"/>
              <a:t>Mielenterveyden kehittyminen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82981"/>
            <a:ext cx="8178799" cy="4393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rakentuu vuorovaikutuksessa läheisten ja ympäristön kanssa koko elämän ajan</a:t>
            </a:r>
          </a:p>
          <a:p>
            <a:pPr>
              <a:lnSpc>
                <a:spcPct val="90000"/>
              </a:lnSpc>
            </a:pPr>
            <a:r>
              <a:rPr lang="fi-FI" sz="1400"/>
              <a:t>elämänkulun kehityshaasteilla tärkeä mielenterveyttä tukeva tehtävä</a:t>
            </a:r>
          </a:p>
          <a:p>
            <a:pPr>
              <a:lnSpc>
                <a:spcPct val="90000"/>
              </a:lnSpc>
            </a:pPr>
            <a:r>
              <a:rPr lang="fi-FI" sz="1400"/>
              <a:t>lapsuudessa ja nuoruudessa turvallisen kasvun ja kehityksen takaaminen sekä vuorovaikutus- ja ongelmanratkaisutaitojen opettelu luovat pohjaa minäkäsityksen ja itsetunnon sekä mielenterveyden vahvistumiselle</a:t>
            </a:r>
          </a:p>
          <a:p>
            <a:pPr>
              <a:lnSpc>
                <a:spcPct val="90000"/>
              </a:lnSpc>
            </a:pPr>
            <a:r>
              <a:rPr lang="fi-FI" sz="1400" b="1"/>
              <a:t>minäkäsitys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ihmisen havainnot itsestään suhteessa muihin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tavoitteet, arvot ja ihanteet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kehittyy läpi elämän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sisältää suppeampia </a:t>
            </a:r>
            <a:r>
              <a:rPr lang="fi-FI" sz="1400" u="sng"/>
              <a:t>minäkuvia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ydintä kutsutaan </a:t>
            </a:r>
            <a:r>
              <a:rPr lang="fi-FI" sz="1400" b="1"/>
              <a:t>identiteetiksi</a:t>
            </a:r>
          </a:p>
          <a:p>
            <a:pPr lvl="2">
              <a:lnSpc>
                <a:spcPct val="90000"/>
              </a:lnSpc>
            </a:pPr>
            <a:r>
              <a:rPr lang="fi-FI" sz="1400"/>
              <a:t>käsitys itsestä ja itselle ominaisista piirteistä</a:t>
            </a:r>
          </a:p>
          <a:p>
            <a:pPr lvl="2">
              <a:lnSpc>
                <a:spcPct val="90000"/>
              </a:lnSpc>
            </a:pPr>
            <a:r>
              <a:rPr lang="fi-FI" sz="1400"/>
              <a:t>yksilöllisyys sekä yhteenkuuluvuuden tunne (tietty ryhmä tai yhteisö)</a:t>
            </a:r>
          </a:p>
          <a:p>
            <a:pPr lvl="2">
              <a:lnSpc>
                <a:spcPct val="90000"/>
              </a:lnSpc>
            </a:pPr>
            <a:r>
              <a:rPr lang="fi-FI" sz="1400"/>
              <a:t>voi muuttua iän myötä</a:t>
            </a:r>
          </a:p>
          <a:p>
            <a:pPr>
              <a:lnSpc>
                <a:spcPct val="90000"/>
              </a:lnSpc>
            </a:pPr>
            <a:r>
              <a:rPr lang="fi-FI" sz="1400" b="1"/>
              <a:t>itsetunto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yksilön käsitys omasta arvostaan ja kehittymismahdollisuuksistaan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itsensä hyväksyminen ja kokemus siitä, että on arvokas juuri sellaisena kuin on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kehittymiseen vaikuttavat perinnöllinen alttius ja ympäristötekijät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7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fi-FI" sz="3100" b="1"/>
              <a:t>Hyvä mielenterveys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82981"/>
            <a:ext cx="8178799" cy="4393982"/>
          </a:xfrm>
        </p:spPr>
        <p:txBody>
          <a:bodyPr>
            <a:normAutofit/>
          </a:bodyPr>
          <a:lstStyle/>
          <a:p>
            <a:r>
              <a:rPr lang="fi-FI" sz="1700"/>
              <a:t>tyytyväisyys omaan elämään ja elämän kokeminen mielekkääksi</a:t>
            </a:r>
          </a:p>
          <a:p>
            <a:r>
              <a:rPr lang="fi-FI" sz="1700"/>
              <a:t>myönteisyys, optimismi, kyky ilmaista tunteita sosiaalisesti hyväksyttävällä tavalla, kyky vuorovaikutukseen</a:t>
            </a:r>
          </a:p>
          <a:p>
            <a:r>
              <a:rPr lang="fi-FI" sz="1700"/>
              <a:t>joustavuus ja kyky suojautua haitallisilta tekijöiltä sekä kyky selvitä vaikeuksista ahdistumatta liikaa</a:t>
            </a:r>
          </a:p>
          <a:p>
            <a:r>
              <a:rPr lang="fi-FI" sz="1700"/>
              <a:t>voi saavuttaa monella eri tapaa</a:t>
            </a:r>
          </a:p>
          <a:p>
            <a:endParaRPr lang="fi-FI" sz="1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6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Mielenterveyttä suojaavat tekijät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mielenterveyteen vaikuttavat monet yksilölliset, sosiaaliset, yhteiskunnalliset ja kulttuuriset tekijät </a:t>
            </a:r>
            <a:br>
              <a:rPr lang="fi-FI" dirty="0"/>
            </a:b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u="sng" dirty="0"/>
              <a:t>suojaavat ja kuormittavat tekijät </a:t>
            </a:r>
            <a:br>
              <a:rPr lang="fi-FI" dirty="0"/>
            </a:br>
            <a:r>
              <a:rPr lang="fi-FI" dirty="0"/>
              <a:t>(jokaisella elämässään molempia tekijöitä)</a:t>
            </a:r>
          </a:p>
          <a:p>
            <a:endParaRPr lang="fi-FI" b="1" dirty="0"/>
          </a:p>
          <a:p>
            <a:r>
              <a:rPr lang="fi-FI" b="1" dirty="0"/>
              <a:t>suojaavat tekijät </a:t>
            </a:r>
          </a:p>
          <a:p>
            <a:pPr lvl="1"/>
            <a:r>
              <a:rPr lang="fi-FI" dirty="0"/>
              <a:t>sisäisiä ja ulkoisia</a:t>
            </a:r>
          </a:p>
          <a:p>
            <a:pPr lvl="1"/>
            <a:r>
              <a:rPr lang="fi-FI" dirty="0"/>
              <a:t>ylläpitävät ja edistävät mielenterveyttä</a:t>
            </a:r>
          </a:p>
          <a:p>
            <a:pPr lvl="1"/>
            <a:r>
              <a:rPr lang="fi-FI" dirty="0"/>
              <a:t>vähentävät kuormittavien tekijöiden vaikutusta</a:t>
            </a:r>
          </a:p>
          <a:p>
            <a:pPr lvl="1"/>
            <a:r>
              <a:rPr lang="fi-FI" dirty="0"/>
              <a:t>esim. sosiaaliset suhteet, opiskelu/työ, harrastukset, fyysinen kunto, riittävä uni ja lepo, säännöllinen arjen rytmi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211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fi-FI" sz="3100" b="1"/>
              <a:t>Resilienssi ja koherenssi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82981"/>
            <a:ext cx="8178799" cy="4393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600" b="1"/>
              <a:t>resilienssi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yksilön tai yhteisön joustamiskyky, vaikeuksien kohtaamisen ja selviytymisen kyky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toisilla luonnostaan enemmän kuin toisilla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kehittyy elämänkokemuksen myötä, jokainen voi itsessään vahvistaa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joustavuus ja muutokseen sopeutuminen tärkeitä ominaisuuksia kohdatessa vastoinkäymisiä</a:t>
            </a:r>
          </a:p>
          <a:p>
            <a:pPr>
              <a:lnSpc>
                <a:spcPct val="90000"/>
              </a:lnSpc>
            </a:pPr>
            <a:endParaRPr lang="fi-FI" sz="1600" b="1"/>
          </a:p>
          <a:p>
            <a:pPr>
              <a:lnSpc>
                <a:spcPct val="90000"/>
              </a:lnSpc>
            </a:pPr>
            <a:r>
              <a:rPr lang="fi-FI" sz="1600" b="1"/>
              <a:t>koherenssi eli elämänhallinnan tunne 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vahvistaa itsetuntoa, optimismia, toiveikkuutta, sinnikkyyttä ja hyvää oloa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lievittää haitallista stressiä, ahdistuneisuutta, toivottomuutta ja masennusta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alkaa kehittyä lapsuuden ja nuoruuden kokemusten myötä 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elämää ei voi täysin hallita, mutta elämänkulun aikana tapahtuvat toistuvat myönteiset elämänkokemukset vahvistavat elämänhallinnan tunnetta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fi-FI" sz="1600" b="1"/>
              <a:t>ymmärrettävyys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fi-FI" sz="1600" b="1"/>
              <a:t>hallittavuus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fi-FI" sz="1600" b="1"/>
              <a:t>mielekkyys</a:t>
            </a:r>
          </a:p>
          <a:p>
            <a:pPr lvl="1">
              <a:lnSpc>
                <a:spcPct val="90000"/>
              </a:lnSpc>
            </a:pPr>
            <a:endParaRPr lang="fi-FI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fi-FI" sz="3100" b="1"/>
              <a:t>Mielenterveyden edistäminen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82981"/>
            <a:ext cx="8178799" cy="4393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600" b="1"/>
              <a:t>yksilötaso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psyykkisen hyvinvoinnin lisääminen, mielenterveyden häiriöitä koskevan haavoittuvuuden vähentäminen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henkilön mielenterveystaitojen kehittäminen </a:t>
            </a:r>
            <a:br>
              <a:rPr lang="fi-FI" sz="1600"/>
            </a:br>
            <a:r>
              <a:rPr lang="fi-FI" sz="1600"/>
              <a:t>(esim. tunteiden tunnistaminen, itsetunnon vahvistaminen, itsensä auttaminen ja ongelmanratkaisutaidot) 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mielenterveyden ammattilaisten apu</a:t>
            </a:r>
          </a:p>
          <a:p>
            <a:pPr>
              <a:lnSpc>
                <a:spcPct val="90000"/>
              </a:lnSpc>
            </a:pPr>
            <a:r>
              <a:rPr lang="fi-FI" sz="1600" b="1"/>
              <a:t>yhteisötaso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ympäristöt ja yhteisöt keskeisessä asemassa 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koti, koulu ja harrastukset tarjoavat yhteisöjä, joissa lapset tai nuoret voivat kohdata luotettavia ja kannustavia aikuisia ja vertaisiaan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esim. Mielenterveys kouluissa -ohjelma</a:t>
            </a:r>
          </a:p>
          <a:p>
            <a:pPr>
              <a:lnSpc>
                <a:spcPct val="90000"/>
              </a:lnSpc>
            </a:pPr>
            <a:r>
              <a:rPr lang="fi-FI" sz="1600" b="1"/>
              <a:t>yhteiskunnan taso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mielenterveyttä edistävien arvojen tulisi ohjata poliittista päätöksentekoa 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turvallinen ympäristö, tyydyttävien asuinolojen järjestäminen, koulutusmahdollisuudet, työllisyyden vahvistaminen, kulttuurin arvostaminen, toimivat poliittiset rakenteet ym.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80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505</Words>
  <Application>Microsoft Office PowerPoint</Application>
  <PresentationFormat>Näytössä katseltava diaesitys (4:3)</PresentationFormat>
  <Paragraphs>72</Paragraphs>
  <Slides>7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Terve 2: Ihminen, ympäristö ja terveys</vt:lpstr>
      <vt:lpstr>Mielenterveys käsitteenä</vt:lpstr>
      <vt:lpstr>Mielenterveyden kehittyminen</vt:lpstr>
      <vt:lpstr>Hyvä mielenterveys</vt:lpstr>
      <vt:lpstr>Mielenterveyttä suojaavat tekijät</vt:lpstr>
      <vt:lpstr>Resilienssi ja koherenssi</vt:lpstr>
      <vt:lpstr>Mielenterveyden edistäminen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 1: Terveyden perusteet</dc:title>
  <dc:creator>Hämäläinen Elina</dc:creator>
  <cp:lastModifiedBy>Timo Ryhtä</cp:lastModifiedBy>
  <cp:revision>645</cp:revision>
  <dcterms:created xsi:type="dcterms:W3CDTF">2017-06-09T06:02:13Z</dcterms:created>
  <dcterms:modified xsi:type="dcterms:W3CDTF">2021-11-02T18:54:59Z</dcterms:modified>
</cp:coreProperties>
</file>