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93" r:id="rId3"/>
    <p:sldId id="272" r:id="rId4"/>
    <p:sldId id="288" r:id="rId5"/>
    <p:sldId id="262" r:id="rId6"/>
    <p:sldId id="290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87" d="100"/>
          <a:sy n="87" d="100"/>
        </p:scale>
        <p:origin x="9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0A941A90-A706-41A4-B97B-FC9E3BB0B0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="" xmlns:a16="http://schemas.microsoft.com/office/drawing/2014/main" id="{39BC5ED4-CCBE-4E08-AD0C-0AF44F567E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="" xmlns:a16="http://schemas.microsoft.com/office/drawing/2014/main" id="{7F13F985-F03F-4809-A13D-45A66AA8A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B4BD-E55D-433B-8A19-7014E29E434F}" type="datetimeFigureOut">
              <a:rPr lang="fi-FI" smtClean="0"/>
              <a:t>7.8.2018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="" xmlns:a16="http://schemas.microsoft.com/office/drawing/2014/main" id="{626CBE92-18E3-4F95-A8D3-3D0D56CD6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="" xmlns:a16="http://schemas.microsoft.com/office/drawing/2014/main" id="{34EC848C-86FF-4463-B1AE-ED5AB6A3A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8CC7-3513-4ED9-A778-C1D211890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1732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8AD13BCC-D007-4310-83B7-FBAA7AA56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="" xmlns:a16="http://schemas.microsoft.com/office/drawing/2014/main" id="{7DA54B56-9DE5-4903-BC15-233B0429E2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="" xmlns:a16="http://schemas.microsoft.com/office/drawing/2014/main" id="{DEC6F527-B0A7-4E18-941B-1A06BB364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B4BD-E55D-433B-8A19-7014E29E434F}" type="datetimeFigureOut">
              <a:rPr lang="fi-FI" smtClean="0"/>
              <a:t>7.8.2018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="" xmlns:a16="http://schemas.microsoft.com/office/drawing/2014/main" id="{6DDC472D-24CA-4238-9621-AEF4074AE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="" xmlns:a16="http://schemas.microsoft.com/office/drawing/2014/main" id="{1B5CA426-5F14-4487-ADD9-2C1F30E34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8CC7-3513-4ED9-A778-C1D211890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442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="" xmlns:a16="http://schemas.microsoft.com/office/drawing/2014/main" id="{CA0B83A4-B47B-4777-8818-D8AE36EA3B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="" xmlns:a16="http://schemas.microsoft.com/office/drawing/2014/main" id="{5E32EF47-5172-410A-8354-E954EE5223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="" xmlns:a16="http://schemas.microsoft.com/office/drawing/2014/main" id="{1DEA4D0B-6612-45A3-AC46-EAF154354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B4BD-E55D-433B-8A19-7014E29E434F}" type="datetimeFigureOut">
              <a:rPr lang="fi-FI" smtClean="0"/>
              <a:t>7.8.2018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="" xmlns:a16="http://schemas.microsoft.com/office/drawing/2014/main" id="{9BB44F28-2850-4606-85D9-360F73A3F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="" xmlns:a16="http://schemas.microsoft.com/office/drawing/2014/main" id="{6432A8C8-9B04-4F1A-91B8-E44F6F2D5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8CC7-3513-4ED9-A778-C1D211890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7887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7ED4B11E-25F5-4FA0-AD22-78D1BBD4B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="" xmlns:a16="http://schemas.microsoft.com/office/drawing/2014/main" id="{41F09680-266F-4219-A6C7-27749C446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="" xmlns:a16="http://schemas.microsoft.com/office/drawing/2014/main" id="{CC9F61F5-2B59-4806-AB96-493633D15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B4BD-E55D-433B-8A19-7014E29E434F}" type="datetimeFigureOut">
              <a:rPr lang="fi-FI" smtClean="0"/>
              <a:t>7.8.2018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="" xmlns:a16="http://schemas.microsoft.com/office/drawing/2014/main" id="{E0DA337C-A151-4C94-B967-C5A94C49C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="" xmlns:a16="http://schemas.microsoft.com/office/drawing/2014/main" id="{7222286F-9A4B-4D31-8A25-37589BA60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8CC7-3513-4ED9-A778-C1D211890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5990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2D0FB32D-E529-4914-A216-93E59B4F1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="" xmlns:a16="http://schemas.microsoft.com/office/drawing/2014/main" id="{72D10C84-A557-47FB-BC5F-62ACDC7F4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="" xmlns:a16="http://schemas.microsoft.com/office/drawing/2014/main" id="{A0EA6CA4-B704-43EE-8D20-4E007F374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B4BD-E55D-433B-8A19-7014E29E434F}" type="datetimeFigureOut">
              <a:rPr lang="fi-FI" smtClean="0"/>
              <a:t>7.8.2018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="" xmlns:a16="http://schemas.microsoft.com/office/drawing/2014/main" id="{D96349E6-D7D4-4335-ABF1-94DC8EF11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="" xmlns:a16="http://schemas.microsoft.com/office/drawing/2014/main" id="{751C3C0A-EF6A-4054-9952-FAA0E4B14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8CC7-3513-4ED9-A778-C1D211890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0288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4115C4D4-CFBC-4B9C-9035-97F6B78FF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="" xmlns:a16="http://schemas.microsoft.com/office/drawing/2014/main" id="{05B4EBD5-90EE-40BD-8DD0-46CD023CB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="" xmlns:a16="http://schemas.microsoft.com/office/drawing/2014/main" id="{F40D6C9E-0B3D-462E-A221-3D01AFB1DA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="" xmlns:a16="http://schemas.microsoft.com/office/drawing/2014/main" id="{FA97F500-755E-47E8-AD3E-BF4452C5F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B4BD-E55D-433B-8A19-7014E29E434F}" type="datetimeFigureOut">
              <a:rPr lang="fi-FI" smtClean="0"/>
              <a:t>7.8.2018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="" xmlns:a16="http://schemas.microsoft.com/office/drawing/2014/main" id="{54ACCD26-E225-482D-A936-ACA896AE4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="" xmlns:a16="http://schemas.microsoft.com/office/drawing/2014/main" id="{6CC8B6A6-7BD9-4ABE-869B-6C2BBFC8F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8CC7-3513-4ED9-A778-C1D211890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1703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106ABDF4-E508-4EB9-AC54-9B7E87D23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="" xmlns:a16="http://schemas.microsoft.com/office/drawing/2014/main" id="{4826B6EA-A1D2-431B-848D-63A2576C2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="" xmlns:a16="http://schemas.microsoft.com/office/drawing/2014/main" id="{E6BBA63D-3C0B-4302-AF7D-6BCB9CD4CB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="" xmlns:a16="http://schemas.microsoft.com/office/drawing/2014/main" id="{D9F6AAE7-B919-492C-917D-B50913F2FA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="" xmlns:a16="http://schemas.microsoft.com/office/drawing/2014/main" id="{E90D3804-CAF3-4C06-8397-4CC63949D9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="" xmlns:a16="http://schemas.microsoft.com/office/drawing/2014/main" id="{2CB40E59-7774-49F8-BB01-1500EF6F6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B4BD-E55D-433B-8A19-7014E29E434F}" type="datetimeFigureOut">
              <a:rPr lang="fi-FI" smtClean="0"/>
              <a:t>7.8.2018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="" xmlns:a16="http://schemas.microsoft.com/office/drawing/2014/main" id="{8C772AB4-C278-4416-AC1F-85CD3EC2C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="" xmlns:a16="http://schemas.microsoft.com/office/drawing/2014/main" id="{D6DD9622-62CB-4FB7-9652-192B03160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8CC7-3513-4ED9-A778-C1D211890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6981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701D1272-6BD6-42A3-8599-FADC9601B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="" xmlns:a16="http://schemas.microsoft.com/office/drawing/2014/main" id="{2608B015-49AF-4255-9E24-FAAB00EA2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B4BD-E55D-433B-8A19-7014E29E434F}" type="datetimeFigureOut">
              <a:rPr lang="fi-FI" smtClean="0"/>
              <a:t>7.8.2018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="" xmlns:a16="http://schemas.microsoft.com/office/drawing/2014/main" id="{B2DE5B38-29AB-4095-B03D-D62C8223F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="" xmlns:a16="http://schemas.microsoft.com/office/drawing/2014/main" id="{1806D3F7-DD89-4E21-AE85-4AE0DE332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8CC7-3513-4ED9-A778-C1D211890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5626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="" xmlns:a16="http://schemas.microsoft.com/office/drawing/2014/main" id="{5DD0E375-C02A-464A-B592-008D3BB49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B4BD-E55D-433B-8A19-7014E29E434F}" type="datetimeFigureOut">
              <a:rPr lang="fi-FI" smtClean="0"/>
              <a:t>7.8.2018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="" xmlns:a16="http://schemas.microsoft.com/office/drawing/2014/main" id="{771AEC2F-9354-4A4E-BFC0-7AE7F7133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="" xmlns:a16="http://schemas.microsoft.com/office/drawing/2014/main" id="{2F788909-FA7A-4C4A-A117-4E179C7B1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8CC7-3513-4ED9-A778-C1D211890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9592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BA2547B1-A7AB-4B82-A9F7-93F3FBCE1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="" xmlns:a16="http://schemas.microsoft.com/office/drawing/2014/main" id="{3B565227-34A5-4CC9-9655-B6453500E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="" xmlns:a16="http://schemas.microsoft.com/office/drawing/2014/main" id="{8098A783-AF2E-46A1-A4DF-45589EFB5A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="" xmlns:a16="http://schemas.microsoft.com/office/drawing/2014/main" id="{0A8E013D-58D4-4896-92E5-6520AD110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B4BD-E55D-433B-8A19-7014E29E434F}" type="datetimeFigureOut">
              <a:rPr lang="fi-FI" smtClean="0"/>
              <a:t>7.8.2018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="" xmlns:a16="http://schemas.microsoft.com/office/drawing/2014/main" id="{31589D1A-DFBA-4259-9FCF-979ED3E0C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="" xmlns:a16="http://schemas.microsoft.com/office/drawing/2014/main" id="{922CC6D1-FE61-46F9-B7EB-1D29937D1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8CC7-3513-4ED9-A778-C1D211890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3845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75CFD910-B8DE-4097-8DBE-53FE0CEF0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="" xmlns:a16="http://schemas.microsoft.com/office/drawing/2014/main" id="{45F9F290-EEC6-4495-B813-C47856D0C1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="" xmlns:a16="http://schemas.microsoft.com/office/drawing/2014/main" id="{57BFBB83-FF84-4761-BA5E-37239D4DF4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="" xmlns:a16="http://schemas.microsoft.com/office/drawing/2014/main" id="{45CDAE9D-F0FD-4DFA-A915-8DAE35D12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B4BD-E55D-433B-8A19-7014E29E434F}" type="datetimeFigureOut">
              <a:rPr lang="fi-FI" smtClean="0"/>
              <a:t>7.8.2018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="" xmlns:a16="http://schemas.microsoft.com/office/drawing/2014/main" id="{C89A6672-9A7C-4AED-AC59-9F80EC489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="" xmlns:a16="http://schemas.microsoft.com/office/drawing/2014/main" id="{148B9799-9A87-4A29-B06C-5DA27D35F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8CC7-3513-4ED9-A778-C1D211890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7096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="" xmlns:a16="http://schemas.microsoft.com/office/drawing/2014/main" id="{3805F58A-CB08-45C6-BA09-08FA194BA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="" xmlns:a16="http://schemas.microsoft.com/office/drawing/2014/main" id="{E23F3AD6-F037-4CEB-A0F9-50FC2B31FB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="" xmlns:a16="http://schemas.microsoft.com/office/drawing/2014/main" id="{5A223030-8C67-4C3D-9CED-E09941DBD5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2B4BD-E55D-433B-8A19-7014E29E434F}" type="datetimeFigureOut">
              <a:rPr lang="fi-FI" smtClean="0"/>
              <a:t>7.8.2018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="" xmlns:a16="http://schemas.microsoft.com/office/drawing/2014/main" id="{3F77BA23-2D45-41C7-994F-A9B447F0B2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="" xmlns:a16="http://schemas.microsoft.com/office/drawing/2014/main" id="{A25FF638-04FD-4216-BC1D-46EFD29F91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E8CC7-3513-4ED9-A778-C1D211890E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195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="" xmlns:a16="http://schemas.microsoft.com/office/drawing/2014/main" id="{40ED74D5-7640-492D-BCA5-1B3DC02F4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055171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fi-FI" sz="2000" b="1" dirty="0">
                <a:latin typeface="+mn-lt"/>
              </a:rPr>
              <a:t>Tutkimuksen tieteellinen luotettavuus s. 22-24</a:t>
            </a:r>
            <a:br>
              <a:rPr lang="fi-FI" sz="2000" b="1" dirty="0">
                <a:latin typeface="+mn-lt"/>
              </a:rPr>
            </a:br>
            <a:r>
              <a:rPr lang="fi-FI" sz="2000" dirty="0">
                <a:latin typeface="+mn-lt"/>
              </a:rPr>
              <a:t>…raportoinnin tarkkuus, avoimuus, kato, sekoittavat tekijät, harha, sattuma?</a:t>
            </a:r>
            <a:r>
              <a:rPr lang="fi-FI" sz="4800" b="1" dirty="0"/>
              <a:t/>
            </a:r>
            <a:br>
              <a:rPr lang="fi-FI" sz="4800" b="1" dirty="0"/>
            </a:br>
            <a:r>
              <a:rPr lang="fi-FI" sz="3100" b="1" dirty="0">
                <a:latin typeface="+mn-lt"/>
              </a:rPr>
              <a:t>Määrällisen tutkimuksen luotettavuus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="" xmlns:a16="http://schemas.microsoft.com/office/drawing/2014/main" id="{52F74F55-6A65-45E8-A471-3023F680B8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1" y="1073426"/>
            <a:ext cx="6172198" cy="578457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fi-FI" b="1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b="1" dirty="0">
                <a:sym typeface="Wingdings" panose="05000000000000000000" pitchFamily="2" charset="2"/>
              </a:rPr>
              <a:t>Reliabiliteetti; luotettavuus; toistettavuus</a:t>
            </a:r>
          </a:p>
          <a:p>
            <a:pPr>
              <a:buFontTx/>
              <a:buChar char="-"/>
            </a:pPr>
            <a:r>
              <a:rPr lang="fi-FI" dirty="0">
                <a:sym typeface="Wingdings" panose="05000000000000000000" pitchFamily="2" charset="2"/>
              </a:rPr>
              <a:t>Menetelmien ja tulosten luotettavuus + mittarin käyttö- ja toimintavarmuus</a:t>
            </a:r>
          </a:p>
          <a:p>
            <a:pPr>
              <a:buFont typeface="Wingdings"/>
              <a:buChar char="Ø"/>
            </a:pPr>
            <a:r>
              <a:rPr lang="fi-FI" dirty="0">
                <a:sym typeface="Wingdings" panose="05000000000000000000" pitchFamily="2" charset="2"/>
              </a:rPr>
              <a:t>Mittarin kunto ja laatu, tarkkuus, pysyvyys, toistettavuus </a:t>
            </a:r>
          </a:p>
          <a:p>
            <a:pPr>
              <a:buFont typeface="Wingdings"/>
              <a:buChar char="Ø"/>
            </a:pPr>
            <a:r>
              <a:rPr lang="fi-FI" dirty="0">
                <a:sym typeface="Wingdings" panose="05000000000000000000" pitchFamily="2" charset="2"/>
              </a:rPr>
              <a:t>Tutkimuksen käyttö- ja toimintavarmuus</a:t>
            </a:r>
          </a:p>
          <a:p>
            <a:pPr>
              <a:buFontTx/>
              <a:buChar char="-"/>
            </a:pPr>
            <a:r>
              <a:rPr lang="fi-FI" dirty="0">
                <a:sym typeface="Wingdings" panose="05000000000000000000" pitchFamily="2" charset="2"/>
              </a:rPr>
              <a:t>Sattuma, satunnaisvirheet tai olosuhteet eivät vaikuta </a:t>
            </a:r>
          </a:p>
          <a:p>
            <a:pPr>
              <a:buFontTx/>
              <a:buChar char="-"/>
            </a:pPr>
            <a:r>
              <a:rPr lang="fi-FI" dirty="0">
                <a:sym typeface="Wingdings" panose="05000000000000000000" pitchFamily="2" charset="2"/>
              </a:rPr>
              <a:t>Ulkopuolinen taho voi toistaa tutkimuksen ja saada vastaavat tulokset</a:t>
            </a:r>
          </a:p>
          <a:p>
            <a:pPr marL="0" indent="0">
              <a:buNone/>
            </a:pPr>
            <a:r>
              <a:rPr lang="fi-FI" sz="2400" i="1" dirty="0">
                <a:sym typeface="Wingdings" panose="05000000000000000000" pitchFamily="2" charset="2"/>
              </a:rPr>
              <a:t>”Kyselyllä saatu liikunta-aktiivisuuden arviointi vastaa askelmittarilla saatuja tuloksia”</a:t>
            </a:r>
          </a:p>
          <a:p>
            <a:pPr marL="0" indent="0">
              <a:buNone/>
            </a:pPr>
            <a:r>
              <a:rPr lang="fi-FI" sz="2400" i="1" dirty="0">
                <a:sym typeface="Wingdings" panose="05000000000000000000" pitchFamily="2" charset="2"/>
              </a:rPr>
              <a:t>”Vastaan peräkkäisinä päivinä tehtyyn, samaan kyselyyn samalla tavalla”</a:t>
            </a:r>
          </a:p>
          <a:p>
            <a:pPr>
              <a:buFontTx/>
              <a:buChar char="-"/>
            </a:pPr>
            <a:r>
              <a:rPr lang="fi-FI" dirty="0"/>
              <a:t>Jos reliabiliteetti on alhainen, myös validiteetti on alhainen</a:t>
            </a:r>
          </a:p>
          <a:p>
            <a:endParaRPr lang="fi-FI" dirty="0"/>
          </a:p>
        </p:txBody>
      </p:sp>
      <p:sp>
        <p:nvSpPr>
          <p:cNvPr id="6" name="Sisällön paikkamerkki 5">
            <a:extLst>
              <a:ext uri="{FF2B5EF4-FFF2-40B4-BE49-F238E27FC236}">
                <a16:creationId xmlns="" xmlns:a16="http://schemas.microsoft.com/office/drawing/2014/main" id="{9A35C492-9DDE-4C01-9238-8F2E5564E9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073426"/>
            <a:ext cx="6019800" cy="576631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fi-FI" b="1" dirty="0"/>
          </a:p>
          <a:p>
            <a:pPr marL="0" indent="0">
              <a:buNone/>
            </a:pPr>
            <a:r>
              <a:rPr lang="fi-FI" b="1" dirty="0"/>
              <a:t>Validiteetti; pätevyys</a:t>
            </a:r>
          </a:p>
          <a:p>
            <a:pPr>
              <a:buFontTx/>
              <a:buChar char="-"/>
            </a:pPr>
            <a:r>
              <a:rPr lang="fi-FI" dirty="0"/>
              <a:t>Sisältö vastaa ongelmaa: asetelma, otanta, aineisto, menetelmä, tulokset…</a:t>
            </a:r>
          </a:p>
          <a:p>
            <a:pPr>
              <a:buFontTx/>
              <a:buChar char="-"/>
            </a:pPr>
            <a:r>
              <a:rPr lang="fi-FI" dirty="0"/>
              <a:t>Oikeilla menetelmillä mitattu sitä, mitä pitikin</a:t>
            </a:r>
          </a:p>
          <a:p>
            <a:pPr marL="0" indent="0">
              <a:buNone/>
            </a:pPr>
            <a:r>
              <a:rPr lang="fi-FI" sz="2200" i="1" dirty="0"/>
              <a:t>Esim. Koululaisen liikunta-aktiivisuus </a:t>
            </a:r>
            <a:r>
              <a:rPr lang="fi-FI" sz="2200" i="1" dirty="0">
                <a:sym typeface="Wingdings" panose="05000000000000000000" pitchFamily="2" charset="2"/>
              </a:rPr>
              <a:t> mitattava sekä arkiliikuntaa, koululiikuntaa että vapaa-ajan liikuntaa – vain yhden osa-alueen mittaus antaisi väärän tuloksen</a:t>
            </a:r>
          </a:p>
          <a:p>
            <a:pPr>
              <a:buFontTx/>
              <a:buChar char="-"/>
            </a:pPr>
            <a:r>
              <a:rPr lang="fi-FI" dirty="0">
                <a:sym typeface="Wingdings" panose="05000000000000000000" pitchFamily="2" charset="2"/>
              </a:rPr>
              <a:t>Moniselitteiset käsitteet  ja niitä mittaavat kysymykset määriteltävä, </a:t>
            </a:r>
          </a:p>
          <a:p>
            <a:pPr marL="0" indent="0">
              <a:buNone/>
            </a:pPr>
            <a:r>
              <a:rPr lang="fi-FI" sz="2200" i="1" dirty="0">
                <a:sym typeface="Wingdings" panose="05000000000000000000" pitchFamily="2" charset="2"/>
              </a:rPr>
              <a:t>esim. ”lukiolaisen demokratiakäsitys”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315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>
            <a:extLst>
              <a:ext uri="{FF2B5EF4-FFF2-40B4-BE49-F238E27FC236}">
                <a16:creationId xmlns="" xmlns:a16="http://schemas.microsoft.com/office/drawing/2014/main" id="{9D4AD719-EE51-4CFA-9BDE-59B0BCAE22CB}"/>
              </a:ext>
            </a:extLst>
          </p:cNvPr>
          <p:cNvSpPr/>
          <p:nvPr/>
        </p:nvSpPr>
        <p:spPr>
          <a:xfrm>
            <a:off x="0" y="0"/>
            <a:ext cx="12192000" cy="10772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i-FI" b="1" dirty="0"/>
              <a:t>Tutkimuksen tieteellinen luotettavuus s. 22-24</a:t>
            </a:r>
            <a:br>
              <a:rPr lang="fi-FI" b="1" dirty="0"/>
            </a:br>
            <a:r>
              <a:rPr lang="fi-FI" dirty="0"/>
              <a:t>…raportoinnin tarkkuus, avoimuus, kato, sekoittavat tekijät, harha, sattuma?</a:t>
            </a:r>
            <a:r>
              <a:rPr lang="fi-FI" sz="4400" b="1" dirty="0"/>
              <a:t/>
            </a:r>
            <a:br>
              <a:rPr lang="fi-FI" sz="4400" b="1" dirty="0"/>
            </a:br>
            <a:r>
              <a:rPr lang="fi-FI" sz="2800" b="1" dirty="0"/>
              <a:t>Laadullisen tutkimuksen luotettavuus</a:t>
            </a:r>
            <a:endParaRPr lang="fi-FI" dirty="0"/>
          </a:p>
        </p:txBody>
      </p:sp>
      <p:sp>
        <p:nvSpPr>
          <p:cNvPr id="3" name="Suorakulmio 2">
            <a:extLst>
              <a:ext uri="{FF2B5EF4-FFF2-40B4-BE49-F238E27FC236}">
                <a16:creationId xmlns="" xmlns:a16="http://schemas.microsoft.com/office/drawing/2014/main" id="{52027183-2D5E-44EC-BB7D-5D3E8F250CF6}"/>
              </a:ext>
            </a:extLst>
          </p:cNvPr>
          <p:cNvSpPr/>
          <p:nvPr/>
        </p:nvSpPr>
        <p:spPr>
          <a:xfrm>
            <a:off x="0" y="1077218"/>
            <a:ext cx="12192000" cy="59400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fi-FI" sz="2000" b="1" dirty="0">
                <a:solidFill>
                  <a:prstClr val="black"/>
                </a:solidFill>
              </a:rPr>
              <a:t>Siirrettävyys</a:t>
            </a:r>
          </a:p>
          <a:p>
            <a:pPr lvl="0">
              <a:buFontTx/>
              <a:buChar char="-"/>
            </a:pPr>
            <a:r>
              <a:rPr lang="fi-FI" sz="2000" dirty="0">
                <a:solidFill>
                  <a:prstClr val="black"/>
                </a:solidFill>
              </a:rPr>
              <a:t>Tulokset siirrettävissä tai sovellettavissa toiseen samanlaiseen tutkittavaan joukkoon tai tilanteeseen </a:t>
            </a:r>
          </a:p>
          <a:p>
            <a:r>
              <a:rPr lang="fi-FI" sz="2000" i="1" dirty="0">
                <a:solidFill>
                  <a:prstClr val="black"/>
                </a:solidFill>
              </a:rPr>
              <a:t>          &gt;&lt; ainutkertaiset tilanteet tai tapahtumat</a:t>
            </a:r>
          </a:p>
          <a:p>
            <a:endParaRPr lang="fi-FI" sz="2000" i="1" dirty="0">
              <a:solidFill>
                <a:prstClr val="black"/>
              </a:solidFill>
            </a:endParaRPr>
          </a:p>
          <a:p>
            <a:r>
              <a:rPr lang="fi-FI" sz="2000" b="1" dirty="0"/>
              <a:t>Totuudellisuus</a:t>
            </a:r>
          </a:p>
          <a:p>
            <a:pPr>
              <a:buFontTx/>
              <a:buChar char="-"/>
            </a:pPr>
            <a:r>
              <a:rPr lang="fi-FI" sz="2000" dirty="0"/>
              <a:t>Kuinka hyvin kuvaa ilmiön todellista tilaa tai tutkittavien kokemaa todellisuutta</a:t>
            </a:r>
          </a:p>
          <a:p>
            <a:r>
              <a:rPr lang="fi-FI" sz="2000" i="1" dirty="0"/>
              <a:t>           &gt;&lt; kaunistelu, liioittelu, väärin kirjaus</a:t>
            </a:r>
          </a:p>
          <a:p>
            <a:endParaRPr lang="fi-FI" sz="2000" b="1" dirty="0"/>
          </a:p>
          <a:p>
            <a:r>
              <a:rPr lang="fi-FI" sz="2000" b="1" dirty="0"/>
              <a:t>Vahvistettavuus</a:t>
            </a:r>
          </a:p>
          <a:p>
            <a:pPr>
              <a:buFontTx/>
              <a:buChar char="-"/>
            </a:pPr>
            <a:r>
              <a:rPr lang="fi-FI" sz="2000" dirty="0"/>
              <a:t>Tukea aikaisemmista tutkimuksista?</a:t>
            </a:r>
          </a:p>
          <a:p>
            <a:pPr>
              <a:buFontTx/>
              <a:buChar char="-"/>
            </a:pPr>
            <a:r>
              <a:rPr lang="fi-FI" sz="2000" dirty="0"/>
              <a:t>Yksityiskohtainen tutkimusprosessin kuvaus ja analyysien varmennus &gt; perusteellinen ja läpinäkyvä raportointi</a:t>
            </a:r>
          </a:p>
          <a:p>
            <a:endParaRPr lang="fi-FI" sz="2000" dirty="0"/>
          </a:p>
          <a:p>
            <a:r>
              <a:rPr lang="fi-FI" sz="2000" b="1" dirty="0"/>
              <a:t>Uskottavuus</a:t>
            </a:r>
          </a:p>
          <a:p>
            <a:pPr>
              <a:buFontTx/>
              <a:buChar char="-"/>
            </a:pPr>
            <a:r>
              <a:rPr lang="fi-FI" sz="2000" dirty="0"/>
              <a:t>Kuinka objektiivisesti on toteutettu </a:t>
            </a:r>
          </a:p>
          <a:p>
            <a:r>
              <a:rPr lang="fi-FI" sz="2000" dirty="0"/>
              <a:t>          &gt;&lt; tutkijan ennakko-odotukset ja subjektiiviset näkemykset </a:t>
            </a:r>
          </a:p>
          <a:p>
            <a:endParaRPr lang="fi-FI" sz="2000" b="1" dirty="0"/>
          </a:p>
          <a:p>
            <a:r>
              <a:rPr lang="fi-FI" sz="2000" b="1" dirty="0"/>
              <a:t>Neutraalius</a:t>
            </a:r>
          </a:p>
          <a:p>
            <a:pPr>
              <a:buFontTx/>
              <a:buChar char="-"/>
            </a:pPr>
            <a:r>
              <a:rPr lang="fi-FI" sz="2000" dirty="0"/>
              <a:t>Tulokset ja johtopäätökset aineiston ja sen analyysin perusteella </a:t>
            </a:r>
          </a:p>
          <a:p>
            <a:r>
              <a:rPr lang="fi-FI" sz="2000" i="1" dirty="0"/>
              <a:t>          &gt;&lt; tutkijan subjektiivisia kokemuksiakin sallittua raportoida </a:t>
            </a:r>
          </a:p>
        </p:txBody>
      </p:sp>
    </p:spTree>
    <p:extLst>
      <p:ext uri="{BB962C8B-B14F-4D97-AF65-F5344CB8AC3E}">
        <p14:creationId xmlns:p14="http://schemas.microsoft.com/office/powerpoint/2010/main" val="527100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0" y="-10689"/>
            <a:ext cx="12192000" cy="562074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>
            <a:normAutofit/>
          </a:bodyPr>
          <a:lstStyle/>
          <a:p>
            <a:pPr algn="ctr"/>
            <a:r>
              <a:rPr lang="fi-FI" sz="2800" b="1" dirty="0"/>
              <a:t>Hyvä tieteellinen käytäntö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" y="551385"/>
            <a:ext cx="12192000" cy="6306615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fi-FI" sz="2200" b="1" dirty="0"/>
          </a:p>
          <a:p>
            <a:pPr marL="0" indent="0">
              <a:buNone/>
            </a:pPr>
            <a:r>
              <a:rPr lang="fi-FI" sz="2200" b="1" dirty="0"/>
              <a:t>1. </a:t>
            </a:r>
            <a:r>
              <a:rPr lang="fi-FI" sz="2200" dirty="0"/>
              <a:t>Rehellisyys ja huolellisuus kaikissa vaiheissa</a:t>
            </a:r>
          </a:p>
          <a:p>
            <a:pPr marL="0" indent="0">
              <a:buNone/>
            </a:pPr>
            <a:r>
              <a:rPr lang="fi-FI" sz="2200" b="1" dirty="0"/>
              <a:t>2. </a:t>
            </a:r>
            <a:r>
              <a:rPr lang="fi-FI" sz="2200" dirty="0"/>
              <a:t>Tieteellisesti hyväksytyt ja eettisesti kestävät menettelytavat ja avoimuus</a:t>
            </a:r>
          </a:p>
          <a:p>
            <a:pPr marL="0" indent="0">
              <a:buNone/>
            </a:pPr>
            <a:r>
              <a:rPr lang="fi-FI" sz="2200" b="1" dirty="0"/>
              <a:t>3. </a:t>
            </a:r>
            <a:r>
              <a:rPr lang="fi-FI" sz="2200" dirty="0"/>
              <a:t>Muiden tutkijoiden työn kunnioittaminen</a:t>
            </a:r>
          </a:p>
          <a:p>
            <a:pPr marL="0" indent="0">
              <a:buNone/>
            </a:pPr>
            <a:r>
              <a:rPr lang="fi-FI" sz="2200" b="1" dirty="0"/>
              <a:t>4. </a:t>
            </a:r>
            <a:r>
              <a:rPr lang="fi-FI" sz="2200" dirty="0"/>
              <a:t>Suunnittelu, toteutus ja raportointi tieteellisen tiedon kriteerein</a:t>
            </a:r>
          </a:p>
          <a:p>
            <a:pPr marL="0" indent="0">
              <a:buNone/>
            </a:pPr>
            <a:r>
              <a:rPr lang="fi-FI" sz="2200" b="1" dirty="0"/>
              <a:t>5. </a:t>
            </a:r>
            <a:r>
              <a:rPr lang="fi-FI" sz="2200" dirty="0"/>
              <a:t>Tutkimusryhmän jäsenten asema, oikeudet ja osuudet kirjattu</a:t>
            </a:r>
          </a:p>
          <a:p>
            <a:pPr marL="0" indent="0">
              <a:buNone/>
            </a:pPr>
            <a:r>
              <a:rPr lang="fi-FI" sz="2200" b="1" dirty="0"/>
              <a:t>6. </a:t>
            </a:r>
            <a:r>
              <a:rPr lang="fi-FI" sz="2200" dirty="0"/>
              <a:t>Rahoituslähteet ja sidonnaisuudet raportoidaan</a:t>
            </a:r>
          </a:p>
          <a:p>
            <a:pPr marL="0" indent="0">
              <a:buNone/>
            </a:pPr>
            <a:r>
              <a:rPr lang="fi-FI" sz="2200" b="1" dirty="0"/>
              <a:t>7. </a:t>
            </a:r>
            <a:r>
              <a:rPr lang="fi-FI" sz="2200" dirty="0"/>
              <a:t>Hyvä henkilöstö- ja taloushallinto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200" dirty="0"/>
              <a:t>… ja sen loukkaukset:</a:t>
            </a:r>
          </a:p>
          <a:p>
            <a:pPr>
              <a:buAutoNum type="alphaLcParenR"/>
            </a:pPr>
            <a:r>
              <a:rPr lang="fi-FI" sz="2200" b="1" dirty="0"/>
              <a:t>Piittaamattomuus </a:t>
            </a:r>
          </a:p>
          <a:p>
            <a:pPr>
              <a:buAutoNum type="alphaLcParenR"/>
            </a:pPr>
            <a:r>
              <a:rPr lang="fi-FI" sz="2200" b="1" dirty="0"/>
              <a:t>Vilppi </a:t>
            </a:r>
            <a:r>
              <a:rPr lang="fi-FI" sz="2200" dirty="0"/>
              <a:t>– harhauttaminen ja väärät tiedot:</a:t>
            </a:r>
          </a:p>
          <a:p>
            <a:pPr marL="0" indent="0">
              <a:buNone/>
            </a:pPr>
            <a:r>
              <a:rPr lang="fi-FI" sz="2200" dirty="0"/>
              <a:t>sepittäminen – vääristely – plagiointi – anastaminen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200" b="1" dirty="0"/>
              <a:t>Syitä: </a:t>
            </a:r>
          </a:p>
          <a:p>
            <a:pPr>
              <a:buFont typeface="Arial" charset="0"/>
              <a:buChar char="•"/>
            </a:pPr>
            <a:r>
              <a:rPr lang="fi-FI" sz="2200" dirty="0"/>
              <a:t>Resurssipula, kilpailu</a:t>
            </a:r>
          </a:p>
          <a:p>
            <a:pPr>
              <a:buFont typeface="Arial" charset="0"/>
              <a:buChar char="•"/>
            </a:pPr>
            <a:r>
              <a:rPr lang="fi-FI" sz="2200" dirty="0"/>
              <a:t>Kaupalliset sidokset</a:t>
            </a:r>
          </a:p>
          <a:p>
            <a:pPr>
              <a:buFont typeface="Arial" charset="0"/>
              <a:buChar char="•"/>
            </a:pPr>
            <a:r>
              <a:rPr lang="fi-FI" sz="2200" dirty="0"/>
              <a:t>Huono johtaminen</a:t>
            </a:r>
          </a:p>
          <a:p>
            <a:pPr>
              <a:buFont typeface="Arial" charset="0"/>
              <a:buChar char="•"/>
            </a:pPr>
            <a:r>
              <a:rPr lang="fi-FI" sz="2200" dirty="0"/>
              <a:t>Vieraantuminen perusasioista – älä valehtele, älä varasta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1208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="" xmlns:a16="http://schemas.microsoft.com/office/drawing/2014/main" id="{071F5BC4-7D9B-475C-AC4A-43E51518C2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149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öristetty suorakulmio 1"/>
          <p:cNvSpPr/>
          <p:nvPr/>
        </p:nvSpPr>
        <p:spPr>
          <a:xfrm>
            <a:off x="2423592" y="2060848"/>
            <a:ext cx="7344816" cy="43204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charset="0"/>
              <a:buChar char="•"/>
            </a:pPr>
            <a:r>
              <a:rPr lang="fi-FI" sz="2400" b="1" dirty="0"/>
              <a:t>Tieteellisten seurain valtuuskunta</a:t>
            </a:r>
          </a:p>
          <a:p>
            <a:pPr marL="285750" indent="-285750" algn="ctr">
              <a:buFont typeface="Arial" charset="0"/>
              <a:buChar char="•"/>
            </a:pPr>
            <a:endParaRPr lang="fi-FI" sz="2400" b="1" dirty="0"/>
          </a:p>
          <a:p>
            <a:pPr marL="285750" indent="-285750" algn="ctr">
              <a:buFont typeface="Arial" charset="0"/>
              <a:buChar char="•"/>
            </a:pPr>
            <a:r>
              <a:rPr lang="fi-FI" sz="2400" b="1" dirty="0"/>
              <a:t>Sairaanhoitopiirien eettiset toimikunnat</a:t>
            </a:r>
          </a:p>
          <a:p>
            <a:pPr algn="ctr"/>
            <a:endParaRPr lang="fi-FI" sz="2400" b="1" dirty="0"/>
          </a:p>
          <a:p>
            <a:pPr marL="285750" indent="-285750" algn="ctr">
              <a:buFont typeface="Arial" charset="0"/>
              <a:buChar char="•"/>
            </a:pPr>
            <a:r>
              <a:rPr lang="fi-FI" sz="2400" b="1" dirty="0"/>
              <a:t>Yksikkökohtaiset eettiset toimikunnat</a:t>
            </a:r>
          </a:p>
          <a:p>
            <a:pPr algn="ctr"/>
            <a:endParaRPr lang="fi-FI" sz="2400" b="1" dirty="0"/>
          </a:p>
          <a:p>
            <a:pPr marL="285750" indent="-285750" algn="ctr">
              <a:buFont typeface="Arial" charset="0"/>
              <a:buChar char="•"/>
            </a:pPr>
            <a:r>
              <a:rPr lang="fi-FI" sz="2400" b="1" dirty="0"/>
              <a:t>Tietosuojavaltuutettu</a:t>
            </a:r>
          </a:p>
          <a:p>
            <a:pPr marL="285750" indent="-285750" algn="ctr">
              <a:buFont typeface="Arial" charset="0"/>
              <a:buChar char="•"/>
            </a:pPr>
            <a:endParaRPr lang="fi-FI" dirty="0"/>
          </a:p>
        </p:txBody>
      </p:sp>
      <p:sp>
        <p:nvSpPr>
          <p:cNvPr id="3" name="Pyöristetty suorakulmio 2"/>
          <p:cNvSpPr/>
          <p:nvPr/>
        </p:nvSpPr>
        <p:spPr>
          <a:xfrm>
            <a:off x="2423592" y="620688"/>
            <a:ext cx="7344816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4000" b="1" dirty="0"/>
              <a:t>Näiden lisäksi…</a:t>
            </a:r>
          </a:p>
        </p:txBody>
      </p:sp>
    </p:spTree>
    <p:extLst>
      <p:ext uri="{BB962C8B-B14F-4D97-AF65-F5344CB8AC3E}">
        <p14:creationId xmlns:p14="http://schemas.microsoft.com/office/powerpoint/2010/main" val="390464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="" xmlns:a16="http://schemas.microsoft.com/office/drawing/2014/main" id="{00C3312F-622A-4AC5-BB88-7AE37638B8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28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333</Words>
  <Application>Microsoft Office PowerPoint</Application>
  <PresentationFormat>Laajakuva</PresentationFormat>
  <Paragraphs>66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Office-teema</vt:lpstr>
      <vt:lpstr>Tutkimuksen tieteellinen luotettavuus s. 22-24 …raportoinnin tarkkuus, avoimuus, kato, sekoittavat tekijät, harha, sattuma? Määrällisen tutkimuksen luotettavuus</vt:lpstr>
      <vt:lpstr>PowerPoint-esitys</vt:lpstr>
      <vt:lpstr>Hyvä tieteellinen käytäntö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Sannaleena Sirola</dc:creator>
  <cp:lastModifiedBy>oppilas lukio</cp:lastModifiedBy>
  <cp:revision>4</cp:revision>
  <dcterms:created xsi:type="dcterms:W3CDTF">2018-04-13T14:07:24Z</dcterms:created>
  <dcterms:modified xsi:type="dcterms:W3CDTF">2018-08-07T12:21:28Z</dcterms:modified>
</cp:coreProperties>
</file>