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70" r:id="rId4"/>
    <p:sldId id="271" r:id="rId5"/>
    <p:sldId id="272" r:id="rId6"/>
    <p:sldId id="278" r:id="rId7"/>
    <p:sldId id="274" r:id="rId8"/>
    <p:sldId id="273" r:id="rId9"/>
    <p:sldId id="280" r:id="rId10"/>
    <p:sldId id="276" r:id="rId11"/>
    <p:sldId id="279" r:id="rId12"/>
    <p:sldId id="275" r:id="rId13"/>
    <p:sldId id="277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Degerman" initials="PD" lastIdx="0" clrIdx="0">
    <p:extLst/>
  </p:cmAuthor>
  <p:cmAuthor id="2" name="Paula Degerman" initials="PD [2]" lastIdx="0" clrIdx="1">
    <p:extLst/>
  </p:cmAuthor>
  <p:cmAuthor id="3" name="Paula Degerman" initials="PD [3]" lastIdx="0" clrIdx="2">
    <p:extLst/>
  </p:cmAuthor>
  <p:cmAuthor id="4" name="Paula Degerman" initials="PD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6" autoAdjust="0"/>
    <p:restoredTop sz="94729"/>
  </p:normalViewPr>
  <p:slideViewPr>
    <p:cSldViewPr snapToGrid="0" snapToObjects="1">
      <p:cViewPr varScale="1">
        <p:scale>
          <a:sx n="101" d="100"/>
          <a:sy n="101" d="100"/>
        </p:scale>
        <p:origin x="-96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3100F-4AE9-44C9-A45A-5A42D617BB1A}" type="datetimeFigureOut">
              <a:rPr lang="fi-FI" smtClean="0"/>
              <a:pPr/>
              <a:t>4.8.2019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71D01-C223-4CC0-B1D1-0AE7B3B983B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95143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4.8.2019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99005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4.8.2019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3954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4.8.2019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982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4.8.2019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62365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4.8.2019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04278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4.8.2019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22422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4.8.2019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5974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4.8.2019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66476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4.8.2019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5196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4.8.2019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64099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BDBB-990C-4640-A20A-F8C20DA46A46}" type="datetimeFigureOut">
              <a:rPr lang="fi-FI" smtClean="0"/>
              <a:pPr/>
              <a:t>4.8.2019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36732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BDBB-990C-4640-A20A-F8C20DA46A46}" type="datetimeFigureOut">
              <a:rPr lang="fi-FI" smtClean="0"/>
              <a:pPr/>
              <a:t>4.8.2019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318A-CFEA-3849-B541-CE375CF5767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6323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1. Mitä persoonallisuus on?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(s. 8-19)</a:t>
            </a:r>
          </a:p>
        </p:txBody>
      </p:sp>
    </p:spTree>
    <p:extLst>
      <p:ext uri="{BB962C8B-B14F-4D97-AF65-F5344CB8AC3E}">
        <p14:creationId xmlns="" xmlns:p14="http://schemas.microsoft.com/office/powerpoint/2010/main" val="37558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McAdamsin</a:t>
            </a:r>
            <a:r>
              <a:rPr lang="fi-FI" b="1" dirty="0"/>
              <a:t> malli persoonallisuudesta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Dan P. </a:t>
            </a:r>
            <a:r>
              <a:rPr lang="fi-FI" dirty="0" err="1"/>
              <a:t>McAdams</a:t>
            </a:r>
            <a:r>
              <a:rPr lang="fi-FI" dirty="0"/>
              <a:t> on esittänyt mallin ihmisen psykologisesta yksilöllisyydestä</a:t>
            </a:r>
          </a:p>
          <a:p>
            <a:pPr lvl="0"/>
            <a:r>
              <a:rPr lang="fi-FI" dirty="0"/>
              <a:t>mallissa kolme tasoa </a:t>
            </a:r>
          </a:p>
          <a:p>
            <a:pPr lvl="1"/>
            <a:r>
              <a:rPr lang="fi-FI" dirty="0"/>
              <a:t>I taso: taipumukselliset piirteet</a:t>
            </a:r>
          </a:p>
          <a:p>
            <a:pPr lvl="1"/>
            <a:r>
              <a:rPr lang="fi-FI" dirty="0"/>
              <a:t>II taso: tyypilliset sopeutumistavat</a:t>
            </a:r>
          </a:p>
          <a:p>
            <a:pPr lvl="1"/>
            <a:r>
              <a:rPr lang="fi-FI" dirty="0"/>
              <a:t>III taso: tarinamuotoinen identiteetti</a:t>
            </a:r>
          </a:p>
          <a:p>
            <a:pPr lvl="0"/>
            <a:r>
              <a:rPr lang="fi-FI" dirty="0"/>
              <a:t>persoonallisuus on näiden kolmen tason muodostama ainutlaatuinen kokonaisuus</a:t>
            </a:r>
          </a:p>
        </p:txBody>
      </p:sp>
    </p:spTree>
    <p:extLst>
      <p:ext uri="{BB962C8B-B14F-4D97-AF65-F5344CB8AC3E}">
        <p14:creationId xmlns=""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McAdamsin</a:t>
            </a:r>
            <a:r>
              <a:rPr lang="fi-FI" b="1" dirty="0"/>
              <a:t> mallin tasot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i-FI" b="1" dirty="0"/>
              <a:t>Taipumukselliset piirteet </a:t>
            </a:r>
            <a:r>
              <a:rPr lang="fi-FI" dirty="0"/>
              <a:t>= perustavanlaatuisia, suhteellisen pysyviä ominaisuuksia</a:t>
            </a:r>
          </a:p>
          <a:p>
            <a:pPr lvl="1"/>
            <a:r>
              <a:rPr lang="fi-FI" dirty="0"/>
              <a:t>temperamentti = jokaisen yksilöllinen ja synnynnäinen toimintatyyli ja reagointitapa</a:t>
            </a:r>
          </a:p>
          <a:p>
            <a:pPr lvl="1"/>
            <a:r>
              <a:rPr lang="fi-FI" dirty="0"/>
              <a:t>persoonallisuuden piirteet = melko pysyviä tapoja ajatella, tuntea ja käyttäytyä</a:t>
            </a:r>
          </a:p>
          <a:p>
            <a:pPr lvl="1"/>
            <a:r>
              <a:rPr lang="fi-FI" dirty="0"/>
              <a:t>melko pysyviä tilanteesta toiseen</a:t>
            </a:r>
          </a:p>
          <a:p>
            <a:r>
              <a:rPr lang="fi-FI" b="1" dirty="0"/>
              <a:t>Tyypilliset sopeutumistavat </a:t>
            </a:r>
            <a:r>
              <a:rPr lang="fi-FI" dirty="0"/>
              <a:t>= aikaan, paikkaan ja rooleihin sidoksissa olevia sopeutumistapoja</a:t>
            </a:r>
          </a:p>
          <a:p>
            <a:pPr lvl="1"/>
            <a:r>
              <a:rPr lang="fi-FI" dirty="0"/>
              <a:t>esim. eri kehitysvaiheille tyypilliset tavoitteet, henkilökohtaiset suunnitelmat, motiivit, arvot, toiminta- ja tulkintatavat, selviytymis- ja säätelykeinot sekä skeemat</a:t>
            </a:r>
          </a:p>
          <a:p>
            <a:pPr lvl="1"/>
            <a:r>
              <a:rPr lang="fi-FI" dirty="0"/>
              <a:t>voivat olla hetkellisiä ja tilannesidonnaisia sekä muuttua elämänkulun aikana</a:t>
            </a:r>
          </a:p>
          <a:p>
            <a:pPr lvl="0"/>
            <a:r>
              <a:rPr lang="fi-FI" b="1" dirty="0"/>
              <a:t>Tarinamuotoinen identiteetti </a:t>
            </a:r>
            <a:r>
              <a:rPr lang="fi-FI" dirty="0"/>
              <a:t>= yksilön itsestään ja elämästään tuottama ja sisäistämä jatkuvasti kehittyvä tarina</a:t>
            </a:r>
          </a:p>
          <a:p>
            <a:pPr lvl="1"/>
            <a:r>
              <a:rPr lang="fi-FI" dirty="0"/>
              <a:t>tekee elämästä ymmärrettävän, yhtenäisen ja luo jatkuvuuden tunnetta</a:t>
            </a:r>
          </a:p>
          <a:p>
            <a:pPr lvl="1"/>
            <a:r>
              <a:rPr lang="fi-FI" dirty="0"/>
              <a:t>ajatellaan liittyvän erityisesti aikuisen persoonallisuuteen ja alkavan rakentua aikuisuuden kynnyksellä</a:t>
            </a:r>
          </a:p>
        </p:txBody>
      </p:sp>
    </p:spTree>
    <p:extLst>
      <p:ext uri="{BB962C8B-B14F-4D97-AF65-F5344CB8AC3E}">
        <p14:creationId xmlns=""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42FBB91-DE8D-B441-9DED-0DC57F58445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942491" y="911223"/>
            <a:ext cx="6166887" cy="5852991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CCD6648-438C-3B40-9071-EEAE7711A26D}"/>
              </a:ext>
            </a:extLst>
          </p:cNvPr>
          <p:cNvSpPr/>
          <p:nvPr/>
        </p:nvSpPr>
        <p:spPr>
          <a:xfrm>
            <a:off x="3442834" y="211015"/>
            <a:ext cx="566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err="1"/>
              <a:t>McAdamsin</a:t>
            </a:r>
            <a:r>
              <a:rPr lang="fi-FI" sz="2400" b="1" dirty="0"/>
              <a:t> malli persoonallisuudesta</a:t>
            </a:r>
            <a:endParaRPr lang="fi-FI" sz="2400" dirty="0"/>
          </a:p>
        </p:txBody>
      </p:sp>
    </p:spTree>
    <p:extLst>
      <p:ext uri="{BB962C8B-B14F-4D97-AF65-F5344CB8AC3E}">
        <p14:creationId xmlns=""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McAdamsin</a:t>
            </a:r>
            <a:r>
              <a:rPr lang="fi-FI" b="1" dirty="0"/>
              <a:t> mallin arviointia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vahvuuksia:</a:t>
            </a:r>
          </a:p>
          <a:p>
            <a:pPr lvl="1"/>
            <a:r>
              <a:rPr lang="fi-FI" dirty="0"/>
              <a:t>malli kokoaa yhteen valtaosan persoonallisuuspsykologian nykytutkimuksen kannalta keskeisiä käsitteitä ja niihin liittyvää tutkimusta</a:t>
            </a:r>
          </a:p>
          <a:p>
            <a:pPr lvl="1"/>
            <a:r>
              <a:rPr lang="fi-FI" dirty="0"/>
              <a:t>teoria sopii yhteen nykykäsityksen kanssa perimän ja ympäristön välisestä vuorovaikutuksesta</a:t>
            </a:r>
          </a:p>
          <a:p>
            <a:pPr lvl="1"/>
            <a:r>
              <a:rPr lang="fi-FI" dirty="0"/>
              <a:t>perimän ja ympäristön vuorovaikutus mukana kaikissa persoonallisuuden osatekijöissä biologisina ja </a:t>
            </a:r>
            <a:r>
              <a:rPr lang="fi-FI" dirty="0" err="1"/>
              <a:t>sosiokulttuurisina</a:t>
            </a:r>
            <a:r>
              <a:rPr lang="fi-FI" dirty="0"/>
              <a:t> taustatekijöinä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malli on laajasti hyväksytty ja sitä on kritisoitu varsin vähän</a:t>
            </a:r>
          </a:p>
        </p:txBody>
      </p:sp>
    </p:spTree>
    <p:extLst>
      <p:ext uri="{BB962C8B-B14F-4D97-AF65-F5344CB8AC3E}">
        <p14:creationId xmlns=""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Yksilöiden väliset erot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jokainen yksilö on ainutlaatuinen kokonaisuus mm.</a:t>
            </a:r>
          </a:p>
          <a:p>
            <a:pPr lvl="1"/>
            <a:r>
              <a:rPr lang="fi-FI" dirty="0"/>
              <a:t>yksilölle ominaisia piirteitä, jotka muovaavat hänelle tyypillistä toimintaa</a:t>
            </a:r>
          </a:p>
          <a:p>
            <a:pPr lvl="1"/>
            <a:r>
              <a:rPr lang="fi-FI" dirty="0"/>
              <a:t>elämänkulun aikana muotoutuneita asenteita, motivaatioita, arvoja ja uskomuksia </a:t>
            </a:r>
          </a:p>
          <a:p>
            <a:pPr lvl="1"/>
            <a:r>
              <a:rPr lang="fi-FI" dirty="0"/>
              <a:t>kykyjä, taitoja ja vahvuuksia</a:t>
            </a:r>
          </a:p>
          <a:p>
            <a:pPr lvl="0"/>
            <a:r>
              <a:rPr lang="fi-FI" dirty="0"/>
              <a:t>yhteisö on jatkuvassa vuorovaikutuksessa yksilön kanssa</a:t>
            </a:r>
          </a:p>
          <a:p>
            <a:pPr lvl="1"/>
            <a:r>
              <a:rPr lang="fi-FI" dirty="0"/>
              <a:t>kulttuurin ja yhteisön säännöt, tavat ja odotukset vaikuttavat myös toimintaan</a:t>
            </a:r>
          </a:p>
          <a:p>
            <a:r>
              <a:rPr lang="fi-FI" dirty="0"/>
              <a:t>kaikki yksilöiden väliset erot tekevät jokaisesta ainutlaatuisen</a:t>
            </a:r>
          </a:p>
        </p:txBody>
      </p:sp>
    </p:spTree>
    <p:extLst>
      <p:ext uri="{BB962C8B-B14F-4D97-AF65-F5344CB8AC3E}">
        <p14:creationId xmlns=""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Persoonallisuuden määritelmä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b="1" dirty="0"/>
              <a:t>persoonallisuus</a:t>
            </a:r>
            <a:r>
              <a:rPr lang="fi-FI" dirty="0"/>
              <a:t> = ajatusten, tunteiden ja käyttäytymisen yksilöllinen ja melko pysyvä kokonaisuus</a:t>
            </a:r>
          </a:p>
          <a:p>
            <a:pPr lvl="1"/>
            <a:r>
              <a:rPr lang="fi-FI" dirty="0"/>
              <a:t>ei ainoa määritelmä persoonallisuudelle </a:t>
            </a:r>
          </a:p>
          <a:p>
            <a:pPr lvl="0"/>
            <a:r>
              <a:rPr lang="fi-FI" dirty="0"/>
              <a:t>persoonallisuuden määritelmillä usein tiettyjä toistuvia piirteitä:</a:t>
            </a:r>
          </a:p>
          <a:p>
            <a:pPr lvl="1"/>
            <a:r>
              <a:rPr lang="fi-FI" dirty="0"/>
              <a:t>liittyy melko pysyviin taipumuksiin ajatella, tuntea ja käyttäytyä</a:t>
            </a:r>
          </a:p>
          <a:p>
            <a:pPr lvl="1"/>
            <a:r>
              <a:rPr lang="fi-FI" dirty="0"/>
              <a:t>kyse sisäisestä kokemusmaailmasta ja ulkoisesta toiminnasta</a:t>
            </a:r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Persoonallisuuden pysyvyys ja muuttuvuus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pysyvyys = ajan kuluessa samana pysyminen ja toistuvuus </a:t>
            </a:r>
          </a:p>
          <a:p>
            <a:pPr lvl="1"/>
            <a:r>
              <a:rPr lang="fi-FI" dirty="0"/>
              <a:t>pysyvyys ja jatkuvuus ihmisten taipumuksissa ja toiminnassa auttaa ennakoimaan ja ymmärtämään omaa ja muiden toimintaa</a:t>
            </a:r>
          </a:p>
          <a:p>
            <a:pPr lvl="0"/>
            <a:endParaRPr lang="fi-FI" dirty="0"/>
          </a:p>
          <a:p>
            <a:pPr lvl="0"/>
            <a:r>
              <a:rPr lang="fi-FI" dirty="0"/>
              <a:t>muuttuvuus = ajan kuluessa tapahtuva muuttuminen</a:t>
            </a:r>
          </a:p>
          <a:p>
            <a:pPr lvl="1"/>
            <a:r>
              <a:rPr lang="fi-FI" dirty="0"/>
              <a:t>koko elämän ajan jatkuva muuttuvuus liittyy perimän ja ympäristön vuorovaikutukseen</a:t>
            </a:r>
          </a:p>
        </p:txBody>
      </p:sp>
    </p:spTree>
    <p:extLst>
      <p:ext uri="{BB962C8B-B14F-4D97-AF65-F5344CB8AC3E}">
        <p14:creationId xmlns=""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Persoonallisuuspsykologia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i-FI" b="1" dirty="0"/>
              <a:t>persoonallisuuspsykologia</a:t>
            </a:r>
            <a:r>
              <a:rPr lang="fi-FI" dirty="0"/>
              <a:t> = psykologian osa-alue, jossa tarkastellaan ihmisen psykologisia ominaisuuksia eli tapoja ajatella, tuntea ja käyttäytyä</a:t>
            </a:r>
          </a:p>
          <a:p>
            <a:pPr lvl="0"/>
            <a:r>
              <a:rPr lang="fi-FI" dirty="0"/>
              <a:t>Tutkimuskysymyksiä: </a:t>
            </a:r>
          </a:p>
          <a:p>
            <a:pPr lvl="1"/>
            <a:r>
              <a:rPr lang="fi-FI" dirty="0"/>
              <a:t>Mikä on kaikissa ihmisissä samanlaista ja jaettua? </a:t>
            </a:r>
          </a:p>
          <a:p>
            <a:pPr lvl="1"/>
            <a:r>
              <a:rPr lang="fi-FI" dirty="0"/>
              <a:t>Mitkä tekijät eroavat ihmisten välillä, ja mikä näitä eroja tuottaa? </a:t>
            </a:r>
          </a:p>
          <a:p>
            <a:pPr lvl="1"/>
            <a:r>
              <a:rPr lang="fi-FI" dirty="0"/>
              <a:t>Miten eri ominaisuudet muotoutuvat, kehittyvät ja muuttuvat elämän aikana?</a:t>
            </a:r>
          </a:p>
          <a:p>
            <a:pPr lvl="0"/>
            <a:r>
              <a:rPr lang="fi-FI" dirty="0"/>
              <a:t>hyödynnetään ja kootaan yhteen tutkimustietoa monilta eri psykologian aloilta</a:t>
            </a:r>
          </a:p>
          <a:p>
            <a:pPr lvl="1"/>
            <a:r>
              <a:rPr lang="fi-FI" dirty="0"/>
              <a:t>mm. kehityspsykologia, kliininen psykologia, kognitiivinen psykologia ja neurotieteet, sosiaalipsykologia </a:t>
            </a:r>
          </a:p>
        </p:txBody>
      </p:sp>
    </p:spTree>
    <p:extLst>
      <p:ext uri="{BB962C8B-B14F-4D97-AF65-F5344CB8AC3E}">
        <p14:creationId xmlns=""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Persoonallisuuspsykologia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persoonallisuuspsykologiassa tarkastellaan ihmisen toiminnan eri puolia</a:t>
            </a:r>
          </a:p>
          <a:p>
            <a:pPr lvl="0"/>
            <a:r>
              <a:rPr lang="fi-FI" b="1" dirty="0"/>
              <a:t>biologinen toiminta</a:t>
            </a:r>
          </a:p>
          <a:p>
            <a:pPr lvl="1"/>
            <a:r>
              <a:rPr lang="fi-FI" dirty="0"/>
              <a:t>esim. persoonallisuuden piirteiden geneettinen perusta (perimä) ja hermostollinen perusta (esim. aivojen toiminta)</a:t>
            </a:r>
          </a:p>
          <a:p>
            <a:pPr lvl="0"/>
            <a:r>
              <a:rPr lang="fi-FI" b="1" dirty="0"/>
              <a:t>psyykkinen toiminta</a:t>
            </a:r>
          </a:p>
          <a:p>
            <a:pPr lvl="1"/>
            <a:r>
              <a:rPr lang="fi-FI" dirty="0"/>
              <a:t>yksilölliset tavat tuntea ja ajatella sekä motivaatiot </a:t>
            </a:r>
          </a:p>
          <a:p>
            <a:pPr lvl="0"/>
            <a:r>
              <a:rPr lang="fi-FI" b="1" dirty="0"/>
              <a:t>sosiaalinen toiminta</a:t>
            </a:r>
          </a:p>
          <a:p>
            <a:pPr lvl="1"/>
            <a:r>
              <a:rPr lang="fi-FI" dirty="0"/>
              <a:t>sosiaaliset ja kulttuuriset tekijät, jotka yhdessä biologisten tekijöiden kanssa muovaavat ihmisen psyykkisiä ominaisuuksia</a:t>
            </a:r>
          </a:p>
        </p:txBody>
      </p:sp>
    </p:spTree>
    <p:extLst>
      <p:ext uri="{BB962C8B-B14F-4D97-AF65-F5344CB8AC3E}">
        <p14:creationId xmlns=""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BD65A9F-45DF-AF46-8BFD-0F2668B0810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40524" y="262670"/>
            <a:ext cx="7463070" cy="6384315"/>
          </a:xfrm>
        </p:spPr>
      </p:pic>
    </p:spTree>
    <p:extLst>
      <p:ext uri="{BB962C8B-B14F-4D97-AF65-F5344CB8AC3E}">
        <p14:creationId xmlns=""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Persoonallisuuspsykologian kehitys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i-FI" dirty="0"/>
              <a:t>nykytieto persoonallisuudesta ja yksilöiden välisistä eroista muodostunut kahden kehityslinjan ansiosta: </a:t>
            </a:r>
          </a:p>
          <a:p>
            <a:pPr marL="514350" lvl="0" indent="-514350">
              <a:buFont typeface="+mj-lt"/>
              <a:buAutoNum type="arabicParenR"/>
            </a:pPr>
            <a:r>
              <a:rPr lang="fi-FI" dirty="0"/>
              <a:t>Psykologien tekemä käytännön mielenterveystyö</a:t>
            </a:r>
          </a:p>
          <a:p>
            <a:pPr lvl="1"/>
            <a:r>
              <a:rPr lang="fi-FI" dirty="0"/>
              <a:t>muodostaneet malleja ja teorioita siitä, miten ihmisen psyykkisten oireiden kehittymistä ja vähenemistä voitaisiin ymmärtää ja miten siihen voitaisiin vaikuttaa</a:t>
            </a:r>
          </a:p>
          <a:p>
            <a:pPr lvl="1"/>
            <a:r>
              <a:rPr lang="fi-FI" dirty="0"/>
              <a:t>vahvuus: ihmisen yksilöllisyyden ja kokonaisvaltaisuuden huomioiminen</a:t>
            </a:r>
          </a:p>
          <a:p>
            <a:pPr lvl="1"/>
            <a:r>
              <a:rPr lang="fi-FI" dirty="0"/>
              <a:t>heikkous: huono yleistettävyys kaikkiin ihmisiin </a:t>
            </a:r>
          </a:p>
          <a:p>
            <a:pPr marL="514350" lvl="0" indent="-514350">
              <a:buFont typeface="+mj-lt"/>
              <a:buAutoNum type="arabicParenR"/>
            </a:pPr>
            <a:r>
              <a:rPr lang="fi-FI" dirty="0"/>
              <a:t>Tieteellinen tutkimus</a:t>
            </a:r>
          </a:p>
          <a:p>
            <a:pPr lvl="1"/>
            <a:r>
              <a:rPr lang="fi-FI" dirty="0"/>
              <a:t>tutkitaan suuria ihmisjoukkoja; mikä ihmisiä yhdistää ja erottaa</a:t>
            </a:r>
          </a:p>
          <a:p>
            <a:pPr lvl="1"/>
            <a:r>
              <a:rPr lang="fi-FI" dirty="0"/>
              <a:t>differentiaalipsykologia</a:t>
            </a:r>
          </a:p>
          <a:p>
            <a:pPr lvl="2"/>
            <a:r>
              <a:rPr lang="fi-FI" dirty="0"/>
              <a:t>persoonallisuuspsykologian osa-alue</a:t>
            </a:r>
          </a:p>
          <a:p>
            <a:pPr lvl="2"/>
            <a:r>
              <a:rPr lang="fi-FI" dirty="0"/>
              <a:t>kiinnostuksen kohteena yksilöiden väliset erot sekä niiden taustalla olevat tekijät</a:t>
            </a:r>
          </a:p>
        </p:txBody>
      </p:sp>
    </p:spTree>
    <p:extLst>
      <p:ext uri="{BB962C8B-B14F-4D97-AF65-F5344CB8AC3E}">
        <p14:creationId xmlns=""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Persoonallisuusmallit ja -teoriat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kehitetty erilaisia persoonallisuuden osia yhdistäviä malleja</a:t>
            </a:r>
          </a:p>
          <a:p>
            <a:pPr lvl="0"/>
            <a:r>
              <a:rPr lang="fi-FI" dirty="0"/>
              <a:t>mallien ja teorioiden avulla pyritään selittämään, miten persoonallisuuden eri ominaisuudet sekä erilaiset biologiset ja sosiokulttuuriset taustatekijät suhteutuvat toisiinsa</a:t>
            </a:r>
          </a:p>
          <a:p>
            <a:r>
              <a:rPr lang="fi-FI" dirty="0"/>
              <a:t>yksi tämän hetken käytetyimpiä teorioita on </a:t>
            </a:r>
            <a:r>
              <a:rPr lang="fi-FI" dirty="0" err="1"/>
              <a:t>McAdamsin</a:t>
            </a:r>
            <a:r>
              <a:rPr lang="fi-FI" dirty="0"/>
              <a:t> malli persoonallisuudesta</a:t>
            </a:r>
          </a:p>
          <a:p>
            <a:pPr lvl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7264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591</Words>
  <Application>Microsoft Office PowerPoint</Application>
  <PresentationFormat>Mukautettu</PresentationFormat>
  <Paragraphs>79</Paragraphs>
  <Slides>13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Office-teema</vt:lpstr>
      <vt:lpstr>1. Mitä persoonallisuus on?</vt:lpstr>
      <vt:lpstr>Yksilöiden väliset erot</vt:lpstr>
      <vt:lpstr>Persoonallisuuden määritelmä</vt:lpstr>
      <vt:lpstr>Persoonallisuuden pysyvyys ja muuttuvuus</vt:lpstr>
      <vt:lpstr>Persoonallisuuspsykologia</vt:lpstr>
      <vt:lpstr>Persoonallisuuspsykologia</vt:lpstr>
      <vt:lpstr>Dia 7</vt:lpstr>
      <vt:lpstr>Persoonallisuuspsykologian kehitys</vt:lpstr>
      <vt:lpstr>Persoonallisuusmallit ja -teoriat</vt:lpstr>
      <vt:lpstr>McAdamsin malli persoonallisuudesta</vt:lpstr>
      <vt:lpstr>McAdamsin mallin tasot</vt:lpstr>
      <vt:lpstr>Dia 12</vt:lpstr>
      <vt:lpstr>McAdamsin mallin arviointia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Kotikone</dc:creator>
  <cp:lastModifiedBy>Kotikone</cp:lastModifiedBy>
  <cp:revision>105</cp:revision>
  <dcterms:created xsi:type="dcterms:W3CDTF">2016-04-22T12:08:07Z</dcterms:created>
  <dcterms:modified xsi:type="dcterms:W3CDTF">2019-08-04T10:40:43Z</dcterms:modified>
</cp:coreProperties>
</file>