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637" r:id="rId1"/>
  </p:sldMasterIdLst>
  <p:sldIdLst>
    <p:sldId id="256" r:id="rId2"/>
    <p:sldId id="258" r:id="rId3"/>
    <p:sldId id="257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, vaihtoeh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isältökohdetta, ylä ja 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B5D05FB-F34D-034B-A8BE-82F1B59B610C}" type="datetimeFigureOut">
              <a:rPr lang="fi-FI" smtClean="0"/>
              <a:t>13.1.2015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BCED640-D815-894D-8036-0EE1EC547B74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8" r:id="rId1"/>
    <p:sldLayoutId id="2147484639" r:id="rId2"/>
    <p:sldLayoutId id="2147484640" r:id="rId3"/>
    <p:sldLayoutId id="2147484641" r:id="rId4"/>
    <p:sldLayoutId id="2147484642" r:id="rId5"/>
    <p:sldLayoutId id="2147484643" r:id="rId6"/>
    <p:sldLayoutId id="2147484644" r:id="rId7"/>
    <p:sldLayoutId id="2147484645" r:id="rId8"/>
    <p:sldLayoutId id="2147484646" r:id="rId9"/>
    <p:sldLayoutId id="2147484647" r:id="rId10"/>
    <p:sldLayoutId id="2147484648" r:id="rId11"/>
    <p:sldLayoutId id="2147484649" r:id="rId12"/>
    <p:sldLayoutId id="2147484650" r:id="rId13"/>
    <p:sldLayoutId id="2147484651" r:id="rId14"/>
    <p:sldLayoutId id="2147484652" r:id="rId15"/>
    <p:sldLayoutId id="2147484653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LIIKUNTALINJA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VOIMAHARJOITTELUN PERUSTEET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42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79462" y="377544"/>
            <a:ext cx="7581901" cy="5458480"/>
          </a:xfrm>
        </p:spPr>
        <p:txBody>
          <a:bodyPr/>
          <a:lstStyle/>
          <a:p>
            <a:pPr>
              <a:buFontTx/>
              <a:buChar char="•"/>
            </a:pPr>
            <a:r>
              <a:rPr lang="fi-FI" dirty="0" smtClean="0"/>
              <a:t>RÄJÄHTÄVÄVOIMA</a:t>
            </a:r>
          </a:p>
          <a:p>
            <a:pPr>
              <a:buFontTx/>
              <a:buChar char="-"/>
            </a:pPr>
            <a:r>
              <a:rPr lang="fi-FI" dirty="0" smtClean="0"/>
              <a:t>Suurempi tahdonalaisuus, hetkellisen maksimaalisen tehon kehittäminen lajin tarpeisiin</a:t>
            </a:r>
          </a:p>
          <a:p>
            <a:pPr>
              <a:buFontTx/>
              <a:buChar char="-"/>
            </a:pPr>
            <a:r>
              <a:rPr lang="fi-FI" dirty="0" smtClean="0"/>
              <a:t> 1-5 toistoa, lisäkuormat 30%-60%</a:t>
            </a:r>
          </a:p>
          <a:p>
            <a:pPr>
              <a:buFontTx/>
              <a:buChar char="-"/>
            </a:pPr>
            <a:r>
              <a:rPr lang="fi-FI" dirty="0" smtClean="0"/>
              <a:t>Maksimaalisen räjähtävä suorittaminen</a:t>
            </a:r>
          </a:p>
          <a:p>
            <a:pPr>
              <a:buFontTx/>
              <a:buChar char="-"/>
            </a:pPr>
            <a:r>
              <a:rPr lang="fi-FI" dirty="0" smtClean="0"/>
              <a:t>Sarjapalautus 3-5min</a:t>
            </a:r>
          </a:p>
          <a:p>
            <a:pPr>
              <a:buFontTx/>
              <a:buChar char="-"/>
            </a:pPr>
            <a:r>
              <a:rPr lang="fi-FI" dirty="0" smtClean="0"/>
              <a:t>Toistoja harjoituksessa 50-150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4548400" y="125275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554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KEHITTYMISEN ABC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859937"/>
              </p:ext>
            </p:extLst>
          </p:nvPr>
        </p:nvGraphicFramePr>
        <p:xfrm>
          <a:off x="779463" y="1828798"/>
          <a:ext cx="7583488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744"/>
                <a:gridCol w="3791744"/>
              </a:tblGrid>
              <a:tr h="2234660">
                <a:tc>
                  <a:txBody>
                    <a:bodyPr/>
                    <a:lstStyle/>
                    <a:p>
                      <a:r>
                        <a:rPr lang="fi-FI" dirty="0" smtClean="0"/>
                        <a:t>RAVINTO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dirty="0" smtClean="0"/>
                        <a:t>5-7 ruokailutapahtumaa</a:t>
                      </a:r>
                      <a:r>
                        <a:rPr lang="fi-FI" baseline="0" dirty="0" smtClean="0"/>
                        <a:t> päivässä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baseline="0" dirty="0" smtClean="0"/>
                        <a:t>Ateria 3-5h ennen harjoitusta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baseline="0" dirty="0" smtClean="0"/>
                        <a:t>Välipala 1h ennen harjoitusta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baseline="0" dirty="0" smtClean="0"/>
                        <a:t>Välipala / ateria heti harjoituksen päätyttyä (</a:t>
                      </a:r>
                      <a:r>
                        <a:rPr lang="fi-FI" baseline="0" dirty="0" err="1" smtClean="0"/>
                        <a:t>hiilarit</a:t>
                      </a:r>
                      <a:r>
                        <a:rPr lang="fi-FI" baseline="0" dirty="0" smtClean="0"/>
                        <a:t> + proteiini)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NESTE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dirty="0" smtClean="0"/>
                        <a:t>Nestettä tasaisesti</a:t>
                      </a:r>
                      <a:r>
                        <a:rPr lang="fi-FI" baseline="0" dirty="0" smtClean="0"/>
                        <a:t> pitkin päivää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baseline="0" dirty="0" smtClean="0"/>
                        <a:t>1,5l + 0,5l / harjoitustunti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dirty="0" smtClean="0"/>
                        <a:t>Nestetasapainon palauttaminen harjoituksen jälkeen -&gt; palautuminen</a:t>
                      </a:r>
                      <a:r>
                        <a:rPr lang="fi-FI" baseline="0" dirty="0" smtClean="0"/>
                        <a:t> tehostuu</a:t>
                      </a:r>
                      <a:endParaRPr lang="fi-FI" dirty="0"/>
                    </a:p>
                  </a:txBody>
                  <a:tcPr/>
                </a:tc>
              </a:tr>
              <a:tr h="2234660">
                <a:tc>
                  <a:txBody>
                    <a:bodyPr/>
                    <a:lstStyle/>
                    <a:p>
                      <a:r>
                        <a:rPr lang="fi-FI" dirty="0" smtClean="0"/>
                        <a:t>LEPO / PALAUTUMINEN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baseline="0" dirty="0" smtClean="0"/>
                        <a:t>Riittävä uni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baseline="0" dirty="0" smtClean="0"/>
                        <a:t>Palauttava harjoittelu luo edellytykset kehittymiseen  ja pitää kropan kunnossa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dirty="0" err="1" smtClean="0"/>
                        <a:t>Venytely</a:t>
                      </a:r>
                      <a:r>
                        <a:rPr lang="fi-FI" dirty="0" smtClean="0"/>
                        <a:t> +</a:t>
                      </a:r>
                      <a:r>
                        <a:rPr lang="fi-FI" baseline="0" dirty="0" smtClean="0"/>
                        <a:t> muu</a:t>
                      </a:r>
                      <a:r>
                        <a:rPr lang="fi-FI" dirty="0" smtClean="0"/>
                        <a:t> lihashuolto nopeuttaa </a:t>
                      </a:r>
                      <a:r>
                        <a:rPr lang="fi-FI" dirty="0" err="1" smtClean="0"/>
                        <a:t>palatumista</a:t>
                      </a:r>
                      <a:r>
                        <a:rPr lang="fi-FI" baseline="0" dirty="0" smtClean="0"/>
                        <a:t> ja mahdollistaa kehityksen </a:t>
                      </a:r>
                      <a:endParaRPr lang="fi-F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LAATU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dirty="0" smtClean="0"/>
                        <a:t>Sisäistä</a:t>
                      </a:r>
                      <a:r>
                        <a:rPr lang="fi-FI" baseline="0" dirty="0" smtClean="0"/>
                        <a:t> harjoituksen tavoite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baseline="0" dirty="0" smtClean="0"/>
                        <a:t>Kiinnitä huomiota suoritustekniikkaan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baseline="0" dirty="0" smtClean="0"/>
                        <a:t>Tee jokaisesta harjoituksesta oma </a:t>
                      </a:r>
                      <a:r>
                        <a:rPr lang="fi-FI" baseline="0" dirty="0" err="1" smtClean="0"/>
                        <a:t>merstariteos</a:t>
                      </a:r>
                      <a:r>
                        <a:rPr lang="fi-FI" baseline="0" dirty="0" smtClean="0"/>
                        <a:t>!</a:t>
                      </a:r>
                      <a:endParaRPr lang="fi-FI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54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HARJOITUSOHJELMA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Vuosisuunnitelma on harjoitusvuoden mittainen kalenteri, joka pitää sisällään kaiken harjoittelun isoon kuvaan liittyvän – tavoitteet, kilpailut, jaksotus, painopisteet, leirit, jne.</a:t>
            </a:r>
          </a:p>
          <a:p>
            <a:r>
              <a:rPr lang="fi-FI" dirty="0" smtClean="0"/>
              <a:t>Vuosisuunnitelma jakaantuu harjoitusjaksoihin 4-8vko, joilla on oma teemansa - liian pitkällä jaksolla fyysinen kehitys valitun painopisteen suhteen hidastuu selvästi</a:t>
            </a:r>
          </a:p>
          <a:p>
            <a:r>
              <a:rPr lang="fi-FI" dirty="0" smtClean="0"/>
              <a:t>Jaksot jaetaan viikkosuunnitelmiin, joissa viikon harjoitukset sijoitetaan järkevästi viikon sisällä</a:t>
            </a:r>
          </a:p>
          <a:p>
            <a:r>
              <a:rPr lang="fi-FI" dirty="0" smtClean="0"/>
              <a:t>Yksittäinen harjoitussuunnitelma pitää sisällään konkreettisen kuvauksen päivän harjoituksesta alkuverryttelystä loppuverryttelyyn – liikkeet, sarjat, toistot, lisäkuormat jne.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5170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OMA HARJOITUSOHJELMA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Laadi oma harjoitusohjelma ajalle 13.1. – 31.3. </a:t>
            </a:r>
          </a:p>
          <a:p>
            <a:r>
              <a:rPr lang="fi-FI" dirty="0" smtClean="0"/>
              <a:t>Jaksotus – kestovoima, perusvoima, maksimivoima, nopeusvoima, liiketekniikat?</a:t>
            </a:r>
          </a:p>
          <a:p>
            <a:r>
              <a:rPr lang="fi-FI" dirty="0" smtClean="0"/>
              <a:t>Esimerkkiliikkeitä: kyykky, yhden jalan kyykky, maastaveto, </a:t>
            </a:r>
            <a:r>
              <a:rPr lang="fi-FI" dirty="0" err="1" smtClean="0"/>
              <a:t>rinnalleveto</a:t>
            </a:r>
            <a:r>
              <a:rPr lang="fi-FI" dirty="0" smtClean="0"/>
              <a:t>, penkkipunnerrus (kapea-leveä), etunojapunnerrus, yliveto, dippi, hauiskääntö, ylätalja, alatalja, olkapäänseudun tukiliikkeet (ulkokierto, sisäkierto, loitonnus), keskivartalo monipuolisesti (vatsat, selät, kyljet – suoraan ja kiertäen), takareidet, pohkeet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0448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HERKKYYSKAUDET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12 – 16 VUOTIAAT</a:t>
            </a:r>
          </a:p>
          <a:p>
            <a:pPr>
              <a:buFontTx/>
              <a:buChar char="-"/>
            </a:pPr>
            <a:r>
              <a:rPr lang="fi-FI" dirty="0" smtClean="0"/>
              <a:t>Nopeuden, kimmoisuuden ja nopeusvoiman herkkyyskaudet ovat parhaimmillaan – valmistavaa harjoittelua on syytä tehdä jo aiemmin</a:t>
            </a:r>
            <a:endParaRPr lang="fi-FI" dirty="0"/>
          </a:p>
          <a:p>
            <a:pPr>
              <a:buFontTx/>
              <a:buChar char="-"/>
            </a:pPr>
            <a:r>
              <a:rPr lang="fi-FI" dirty="0" smtClean="0"/>
              <a:t>Voimaharjoittelun varsinainen herkkyyskausi alkaa 16 ikävuodesta, mutta valmistavaa (tekniikka) harjoittelua on hyvä tehdä jo tässä vaiheessa</a:t>
            </a:r>
          </a:p>
          <a:p>
            <a:pPr marL="0" indent="0">
              <a:buNone/>
            </a:pPr>
            <a:r>
              <a:rPr lang="fi-FI" dirty="0" err="1" smtClean="0"/>
              <a:t>Huom</a:t>
            </a:r>
            <a:r>
              <a:rPr lang="fi-FI" dirty="0" smtClean="0"/>
              <a:t>! </a:t>
            </a:r>
            <a:r>
              <a:rPr lang="fi-FI" dirty="0"/>
              <a:t> </a:t>
            </a:r>
            <a:r>
              <a:rPr lang="fi-FI" dirty="0" smtClean="0"/>
              <a:t>Ikärajat ovat yleisluontoisia, esim. voimaharjoittelua voidaan turvallisissa olosuhteissa harjoittaa jo nuorempana</a:t>
            </a:r>
          </a:p>
        </p:txBody>
      </p:sp>
    </p:spTree>
    <p:extLst>
      <p:ext uri="{BB962C8B-B14F-4D97-AF65-F5344CB8AC3E}">
        <p14:creationId xmlns:p14="http://schemas.microsoft.com/office/powerpoint/2010/main" val="3326848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HARJOITTELUN PERUSPERIAATTEITA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SUPERKOMPENSAATIO = HARJOITTELE JA PALAUDU</a:t>
            </a:r>
          </a:p>
          <a:p>
            <a:pPr>
              <a:buFontTx/>
              <a:buChar char="-"/>
            </a:pPr>
            <a:r>
              <a:rPr lang="fi-FI" dirty="0" smtClean="0"/>
              <a:t>Harjoittelun oltava säännöllistä ja rytmitettyä – vältä harjoitussisällöllisesti tasaista puurtamista</a:t>
            </a:r>
          </a:p>
          <a:p>
            <a:pPr>
              <a:buFontTx/>
              <a:buChar char="-"/>
            </a:pPr>
            <a:r>
              <a:rPr lang="fi-FI" dirty="0"/>
              <a:t> </a:t>
            </a:r>
            <a:r>
              <a:rPr lang="fi-FI" dirty="0" smtClean="0"/>
              <a:t>Perusharjoituskaudella harjoittelu on määrällisesti kovaa – tehojen noustessa määrä laskee ja laatu ratkaisee</a:t>
            </a:r>
          </a:p>
          <a:p>
            <a:pPr>
              <a:buFontTx/>
              <a:buChar char="-"/>
            </a:pPr>
            <a:r>
              <a:rPr lang="fi-FI" dirty="0" smtClean="0"/>
              <a:t>Kehittyäkseen on myös uskallettava levätä riittävästi!</a:t>
            </a:r>
          </a:p>
          <a:p>
            <a:pPr marL="0" indent="0">
              <a:buNone/>
            </a:pPr>
            <a:r>
              <a:rPr lang="fi-FI" dirty="0" err="1" smtClean="0"/>
              <a:t>Huom</a:t>
            </a:r>
            <a:r>
              <a:rPr lang="fi-FI" dirty="0" smtClean="0"/>
              <a:t>! On tärkeää, että urheilija sisäistää kyseisen harjoituskauden tavoitteet!</a:t>
            </a:r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483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LIHASVOIMAN TUOTTAMINEN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Lihassolujen määrä ei kasva, mutta niiden poikkipinta-alaa voidaan kasvattaa harjoittelemalla -&gt; lihasmassan kasvu, voimatason nousu </a:t>
            </a:r>
          </a:p>
          <a:p>
            <a:r>
              <a:rPr lang="fi-FI" dirty="0" smtClean="0"/>
              <a:t>Tärkein tekijä lihasvoiman tuottamisessa on motoristen yksikköjen aktivoiminen</a:t>
            </a:r>
          </a:p>
          <a:p>
            <a:pPr>
              <a:buFontTx/>
              <a:buChar char="-"/>
            </a:pPr>
            <a:r>
              <a:rPr lang="fi-FI" dirty="0" smtClean="0"/>
              <a:t>Hitaiden motoristen yksiköiden ärsytyskynnys on matalampi, joten ne aktivoituvat ensin</a:t>
            </a:r>
          </a:p>
          <a:p>
            <a:pPr>
              <a:buFontTx/>
              <a:buChar char="-"/>
            </a:pPr>
            <a:r>
              <a:rPr lang="fi-FI" dirty="0" smtClean="0"/>
              <a:t>Nopeus- ja voimalajeissa tarvitaan nopeiden motoristen yksiköiden aktivointia</a:t>
            </a:r>
          </a:p>
          <a:p>
            <a:pPr marL="0" indent="0">
              <a:buNone/>
            </a:pPr>
            <a:r>
              <a:rPr lang="fi-FI" dirty="0" smtClean="0"/>
              <a:t>=&gt; Voima- ja nopeusharjoittelua on harjoitettava teholla, joka aktivoi myös nopeat motoriset yksiköt toimintaan</a:t>
            </a:r>
          </a:p>
        </p:txBody>
      </p:sp>
    </p:spTree>
    <p:extLst>
      <p:ext uri="{BB962C8B-B14F-4D97-AF65-F5344CB8AC3E}">
        <p14:creationId xmlns:p14="http://schemas.microsoft.com/office/powerpoint/2010/main" val="289917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VOIMANTUOTTOTAVAT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ISOMETRINEN VOIMANTUOTTO</a:t>
            </a:r>
          </a:p>
          <a:p>
            <a:pPr>
              <a:buFontTx/>
              <a:buChar char="-"/>
            </a:pPr>
            <a:r>
              <a:rPr lang="fi-FI" dirty="0" smtClean="0"/>
              <a:t>Lihaspituus ei muutu – urheilussa vähäistä</a:t>
            </a:r>
          </a:p>
          <a:p>
            <a:r>
              <a:rPr lang="fi-FI" dirty="0" smtClean="0"/>
              <a:t>KONSENTRINEN VOIMANTUOTTO</a:t>
            </a:r>
          </a:p>
          <a:p>
            <a:pPr>
              <a:buFontTx/>
              <a:buChar char="-"/>
            </a:pPr>
            <a:r>
              <a:rPr lang="fi-FI" dirty="0" smtClean="0"/>
              <a:t>Lihaspituus lyhenee eli supistuu – tyypillistä urheilussa</a:t>
            </a:r>
          </a:p>
          <a:p>
            <a:r>
              <a:rPr lang="fi-FI" dirty="0" smtClean="0"/>
              <a:t>EKSENTRINEN VOIMANTUOTTO</a:t>
            </a:r>
          </a:p>
          <a:p>
            <a:pPr>
              <a:buFontTx/>
              <a:buChar char="-"/>
            </a:pPr>
            <a:r>
              <a:rPr lang="fi-FI" dirty="0" smtClean="0"/>
              <a:t>Lihaspituus kasvaa – usein ennen konsentrista vaihetta</a:t>
            </a:r>
          </a:p>
          <a:p>
            <a:r>
              <a:rPr lang="fi-FI" dirty="0" smtClean="0"/>
              <a:t>PLYOMETRINEN VOIMANTUOTTO</a:t>
            </a:r>
          </a:p>
          <a:p>
            <a:pPr>
              <a:buFontTx/>
              <a:buChar char="-"/>
            </a:pPr>
            <a:r>
              <a:rPr lang="fi-FI" dirty="0" smtClean="0"/>
              <a:t>Konsentrisen ja eksentrisen lihastyön yhteistoimintaa, voimantuotto kasvaa elastisuuden ansiosta – urheilussa tyypillistä</a:t>
            </a:r>
          </a:p>
          <a:p>
            <a:pPr>
              <a:buFontTx/>
              <a:buChar char="-"/>
            </a:pPr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21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VOIMAN ERI OSA-ALUEET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KESTOVOIMA</a:t>
            </a:r>
          </a:p>
          <a:p>
            <a:pPr>
              <a:buFontTx/>
              <a:buChar char="-"/>
            </a:pPr>
            <a:r>
              <a:rPr lang="fi-FI" dirty="0" smtClean="0"/>
              <a:t>Pitkäkestoiset suoritukset, matala teho</a:t>
            </a:r>
          </a:p>
          <a:p>
            <a:pPr>
              <a:buFontTx/>
              <a:buChar char="•"/>
            </a:pPr>
            <a:r>
              <a:rPr lang="fi-FI" dirty="0" smtClean="0"/>
              <a:t>Lihaskestävyysharjoittelu (aerobinen kuntopiiri, toistot &gt;20) -&gt; hitaiden lihassolujen työteho kasvaa ja taloudellisuuden edellytykset aerobisessa lihastyössä paranevat </a:t>
            </a:r>
          </a:p>
          <a:p>
            <a:pPr>
              <a:buFontTx/>
              <a:buChar char="•"/>
            </a:pPr>
            <a:r>
              <a:rPr lang="fi-FI" dirty="0" smtClean="0"/>
              <a:t>Voimakestävyysharjoittelu (anaerobinen kuntopiiri, toistot 10-20 – mahdolliset pienet lisäkuormat 20%-40%) -&gt; myös nopeiden lihassolujen työteho kasvaa ja taloudellisuuden edellytykset teholajeissa paranevat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998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79462" y="429027"/>
            <a:ext cx="7581901" cy="5406997"/>
          </a:xfrm>
        </p:spPr>
        <p:txBody>
          <a:bodyPr/>
          <a:lstStyle/>
          <a:p>
            <a:r>
              <a:rPr lang="fi-FI" dirty="0" smtClean="0"/>
              <a:t>PERUSVOIMA</a:t>
            </a:r>
          </a:p>
          <a:p>
            <a:pPr>
              <a:buFontTx/>
              <a:buChar char="-"/>
            </a:pPr>
            <a:r>
              <a:rPr lang="fi-FI" dirty="0" smtClean="0"/>
              <a:t>Lihasten poikkipinta-alan kasvattaminen, lihasten valmistaminen maksimivoimaharjoitteluun</a:t>
            </a:r>
          </a:p>
          <a:p>
            <a:pPr>
              <a:buFontTx/>
              <a:buChar char="•"/>
            </a:pPr>
            <a:r>
              <a:rPr lang="fi-FI" dirty="0" smtClean="0"/>
              <a:t>6-10 toistoa, lisäkuormat 60%-80%</a:t>
            </a:r>
          </a:p>
          <a:p>
            <a:pPr>
              <a:buFontTx/>
              <a:buChar char="•"/>
            </a:pPr>
            <a:r>
              <a:rPr lang="fi-FI" dirty="0" smtClean="0"/>
              <a:t>Huomio hyvään tekniikkaan, nopeat suoritukset</a:t>
            </a:r>
          </a:p>
          <a:p>
            <a:pPr>
              <a:buFontTx/>
              <a:buChar char="•"/>
            </a:pPr>
            <a:r>
              <a:rPr lang="fi-FI" dirty="0" smtClean="0"/>
              <a:t>Sarjapalautukset 3-5min</a:t>
            </a:r>
          </a:p>
          <a:p>
            <a:pPr>
              <a:buFontTx/>
              <a:buChar char="•"/>
            </a:pPr>
            <a:r>
              <a:rPr lang="fi-FI" dirty="0" smtClean="0"/>
              <a:t>Toistoja harjoituksessa 150-200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•"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15741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79462" y="480510"/>
            <a:ext cx="7581901" cy="5355514"/>
          </a:xfrm>
        </p:spPr>
        <p:txBody>
          <a:bodyPr/>
          <a:lstStyle/>
          <a:p>
            <a:r>
              <a:rPr lang="fi-FI" dirty="0" smtClean="0"/>
              <a:t>MAKSIMIVOIMA</a:t>
            </a:r>
          </a:p>
          <a:p>
            <a:pPr>
              <a:buFontTx/>
              <a:buChar char="-"/>
            </a:pPr>
            <a:r>
              <a:rPr lang="fi-FI" dirty="0" smtClean="0"/>
              <a:t>Tahdonalaisen hermoenergian kasvattaminen, nopean voimantuotannon kehittäminen – lihasmassan kasvu vähäistä</a:t>
            </a:r>
          </a:p>
          <a:p>
            <a:pPr>
              <a:buFontTx/>
              <a:buChar char="•"/>
            </a:pPr>
            <a:r>
              <a:rPr lang="fi-FI" dirty="0" smtClean="0"/>
              <a:t>1-5 toistoa, lisäkuormat 85%-100%</a:t>
            </a:r>
          </a:p>
          <a:p>
            <a:pPr>
              <a:buFontTx/>
              <a:buChar char="•"/>
            </a:pPr>
            <a:r>
              <a:rPr lang="fi-FI" dirty="0" smtClean="0"/>
              <a:t>Tehdään tahdonvoimaa uhkuen, suoritusnopeus mahdollisimman nopea</a:t>
            </a:r>
          </a:p>
          <a:p>
            <a:pPr>
              <a:buFontTx/>
              <a:buChar char="•"/>
            </a:pPr>
            <a:r>
              <a:rPr lang="fi-FI" dirty="0" smtClean="0"/>
              <a:t>Sarjapalautus 3-5min</a:t>
            </a:r>
          </a:p>
          <a:p>
            <a:pPr>
              <a:buFontTx/>
              <a:buChar char="•"/>
            </a:pPr>
            <a:r>
              <a:rPr lang="fi-FI" dirty="0" smtClean="0"/>
              <a:t>Toistoja harjoituksessa 20-60</a:t>
            </a:r>
          </a:p>
          <a:p>
            <a:pPr>
              <a:buFontTx/>
              <a:buChar char="•"/>
            </a:pPr>
            <a:endParaRPr lang="fi-FI" dirty="0" smtClean="0"/>
          </a:p>
          <a:p>
            <a:pPr>
              <a:buFontTx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188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79462" y="429027"/>
            <a:ext cx="7581901" cy="5406997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NOPEUSVOIMA</a:t>
            </a:r>
          </a:p>
          <a:p>
            <a:pPr>
              <a:buFontTx/>
              <a:buChar char="-"/>
            </a:pPr>
            <a:r>
              <a:rPr lang="fi-FI" dirty="0" smtClean="0"/>
              <a:t>Voiman jalostaminen lajin tarpeisiin, hetkellisen maksimaalisen suorituskyvyn ulosmittaaminen – nopea hermotus</a:t>
            </a:r>
          </a:p>
          <a:p>
            <a:pPr>
              <a:buFontTx/>
              <a:buChar char="•"/>
            </a:pPr>
            <a:r>
              <a:rPr lang="fi-FI" dirty="0" smtClean="0"/>
              <a:t>PIKAVOIMA</a:t>
            </a:r>
          </a:p>
          <a:p>
            <a:pPr>
              <a:buFontTx/>
              <a:buChar char="-"/>
            </a:pPr>
            <a:r>
              <a:rPr lang="fi-FI" dirty="0" smtClean="0"/>
              <a:t>Vähäinen tahdonalaisuus, elastisuuden parantaminen, hermotuksen parantaminen lajin edellytyksiin</a:t>
            </a:r>
          </a:p>
          <a:p>
            <a:pPr>
              <a:buFontTx/>
              <a:buChar char="-"/>
            </a:pPr>
            <a:r>
              <a:rPr lang="fi-FI" dirty="0" smtClean="0"/>
              <a:t>6-10 toistoa, lisäkuormat 30%-80%</a:t>
            </a:r>
          </a:p>
          <a:p>
            <a:pPr>
              <a:buFontTx/>
              <a:buChar char="-"/>
            </a:pPr>
            <a:r>
              <a:rPr lang="fi-FI" dirty="0" smtClean="0"/>
              <a:t>Maksimaalisen nopea suoritustempo</a:t>
            </a:r>
          </a:p>
          <a:p>
            <a:pPr>
              <a:buFontTx/>
              <a:buChar char="-"/>
            </a:pPr>
            <a:r>
              <a:rPr lang="fi-FI" dirty="0" smtClean="0"/>
              <a:t>Sarjapalautus 3-5min</a:t>
            </a:r>
          </a:p>
          <a:p>
            <a:pPr>
              <a:buFontTx/>
              <a:buChar char="-"/>
            </a:pPr>
            <a:r>
              <a:rPr lang="fi-FI" dirty="0" smtClean="0"/>
              <a:t>Toistoja harjoituksessa 50-180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622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erros">
  <a:themeElements>
    <a:clrScheme name="Kierros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Kierros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Kierros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Kierros.thmx</Template>
  <TotalTime>681</TotalTime>
  <Words>626</Words>
  <Application>Microsoft Office PowerPoint</Application>
  <PresentationFormat>Näytössä katseltava diaesitys (4:3)</PresentationFormat>
  <Paragraphs>88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Trebuchet MS</vt:lpstr>
      <vt:lpstr>Wingdings 2</vt:lpstr>
      <vt:lpstr>Kierros</vt:lpstr>
      <vt:lpstr>LIIKUNTALINJA</vt:lpstr>
      <vt:lpstr>HERKKYYSKAUDET </vt:lpstr>
      <vt:lpstr>HARJOITTELUN PERUSPERIAATTEITA</vt:lpstr>
      <vt:lpstr>LIHASVOIMAN TUOTTAMINEN</vt:lpstr>
      <vt:lpstr>VOIMANTUOTTOTAVAT</vt:lpstr>
      <vt:lpstr>VOIMAN ERI OSA-ALUEET</vt:lpstr>
      <vt:lpstr>PowerPoint-esitys</vt:lpstr>
      <vt:lpstr>PowerPoint-esitys</vt:lpstr>
      <vt:lpstr>PowerPoint-esitys</vt:lpstr>
      <vt:lpstr>PowerPoint-esitys</vt:lpstr>
      <vt:lpstr>KEHITTYMISEN ABC</vt:lpstr>
      <vt:lpstr>HARJOITUSOHJELMA</vt:lpstr>
      <vt:lpstr>OMA HARJOITUSOHJELMA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LIIKUNTALINJA</dc:title>
  <dc:creator>Jukka Salmela</dc:creator>
  <cp:lastModifiedBy>Jukka.Salmela</cp:lastModifiedBy>
  <cp:revision>25</cp:revision>
  <dcterms:created xsi:type="dcterms:W3CDTF">2015-01-11T09:35:01Z</dcterms:created>
  <dcterms:modified xsi:type="dcterms:W3CDTF">2015-01-13T08:34:55Z</dcterms:modified>
</cp:coreProperties>
</file>