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fi-FI"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fi-FI"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fi-FI"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fi-FI"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fi-FI"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fi-FI"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fi-FI"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fi-FI"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fi-FI" sz="6000" spc="-1" strike="noStrike">
                <a:solidFill>
                  <a:srgbClr val="000000"/>
                </a:solidFill>
                <a:latin typeface="Calibri Light"/>
              </a:rPr>
              <a:t>Click to edit Master title style</a:t>
            </a:r>
            <a:endParaRPr b="0" lang="fi-FI" sz="6000" spc="-1" strike="noStrike">
              <a:solidFill>
                <a:srgbClr val="000000"/>
              </a:solidFill>
              <a:latin typeface="Calibri"/>
            </a:endParaRPr>
          </a:p>
        </p:txBody>
      </p:sp>
      <p:sp>
        <p:nvSpPr>
          <p:cNvPr id="1" name="PlaceHolder 2"/>
          <p:cNvSpPr>
            <a:spLocks noGrp="1"/>
          </p:cNvSpPr>
          <p:nvPr>
            <p:ph type="dt"/>
          </p:nvPr>
        </p:nvSpPr>
        <p:spPr>
          <a:xfrm>
            <a:off x="838080" y="6356520"/>
            <a:ext cx="2742840" cy="364680"/>
          </a:xfrm>
          <a:prstGeom prst="rect">
            <a:avLst/>
          </a:prstGeom>
        </p:spPr>
        <p:txBody>
          <a:bodyPr anchor="ctr">
            <a:noAutofit/>
          </a:bodyPr>
          <a:p>
            <a:pPr>
              <a:lnSpc>
                <a:spcPct val="100000"/>
              </a:lnSpc>
            </a:pPr>
            <a:fld id="{1C36AFBB-0DFC-4FC9-9ECC-973754F48549}" type="datetime">
              <a:rPr b="0" lang="fi-FI" sz="1200" spc="-1" strike="noStrike">
                <a:solidFill>
                  <a:srgbClr val="8b8b8b"/>
                </a:solidFill>
                <a:latin typeface="Calibri"/>
              </a:rPr>
              <a:t>24.9.2021</a:t>
            </a:fld>
            <a:endParaRPr b="0" lang="fi-FI" sz="1200" spc="-1" strike="noStrike">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p>
            <a:endParaRPr b="0" lang="fi-FI" sz="2400" spc="-1" strike="noStrike">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C104F5BE-E7EC-47C2-BF12-1CA62121D008}" type="slidenum">
              <a:rPr b="0" lang="fi-FI" sz="1200" spc="-1" strike="noStrike">
                <a:solidFill>
                  <a:srgbClr val="8b8b8b"/>
                </a:solidFill>
                <a:latin typeface="Calibri"/>
              </a:rPr>
              <a:t>&lt;numero&gt;</a:t>
            </a:fld>
            <a:endParaRPr b="0" lang="fi-FI" sz="12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fi-FI" sz="2800" spc="-1" strike="noStrike">
                <a:solidFill>
                  <a:srgbClr val="000000"/>
                </a:solidFill>
                <a:latin typeface="Calibri"/>
              </a:rPr>
              <a:t>Muokkaa jäsennyksen tekstimuotoa napsauttamalla</a:t>
            </a:r>
            <a:endParaRPr b="0" lang="fi-FI"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fi-FI" sz="2000" spc="-1" strike="noStrike">
                <a:solidFill>
                  <a:srgbClr val="000000"/>
                </a:solidFill>
                <a:latin typeface="Calibri"/>
              </a:rPr>
              <a:t>Toinen jäsennystaso</a:t>
            </a:r>
            <a:endParaRPr b="0" lang="fi-FI"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fi-FI" sz="1800" spc="-1" strike="noStrike">
                <a:solidFill>
                  <a:srgbClr val="000000"/>
                </a:solidFill>
                <a:latin typeface="Calibri"/>
              </a:rPr>
              <a:t>Kolmas jäsennystaso</a:t>
            </a:r>
            <a:endParaRPr b="0" lang="fi-FI"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fi-FI" sz="1800" spc="-1" strike="noStrike">
                <a:solidFill>
                  <a:srgbClr val="000000"/>
                </a:solidFill>
                <a:latin typeface="Calibri"/>
              </a:rPr>
              <a:t>Neljäs jäsennystaso</a:t>
            </a:r>
            <a:endParaRPr b="0" lang="fi-FI"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fi-FI" sz="2000" spc="-1" strike="noStrike">
                <a:solidFill>
                  <a:srgbClr val="000000"/>
                </a:solidFill>
                <a:latin typeface="Calibri"/>
              </a:rPr>
              <a:t>Viides jäsennystaso</a:t>
            </a:r>
            <a:endParaRPr b="0" lang="fi-FI"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fi-FI" sz="2000" spc="-1" strike="noStrike">
                <a:solidFill>
                  <a:srgbClr val="000000"/>
                </a:solidFill>
                <a:latin typeface="Calibri"/>
              </a:rPr>
              <a:t>Kuudes jäsennystaso</a:t>
            </a:r>
            <a:endParaRPr b="0" lang="fi-FI"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fi-FI" sz="2000" spc="-1" strike="noStrike">
                <a:solidFill>
                  <a:srgbClr val="000000"/>
                </a:solidFill>
                <a:latin typeface="Calibri"/>
              </a:rPr>
              <a:t>Seitsemäs jäsennystaso</a:t>
            </a:r>
            <a:endParaRPr b="0" lang="fi-FI"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fi-FI" sz="4400" spc="-1" strike="noStrike">
                <a:solidFill>
                  <a:srgbClr val="000000"/>
                </a:solidFill>
                <a:latin typeface="Calibri Light"/>
              </a:rPr>
              <a:t>Click to edit Master title style</a:t>
            </a:r>
            <a:endParaRPr b="0" lang="fi-FI"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Click to edit Master text styles</a:t>
            </a:r>
            <a:endParaRPr b="0" lang="fi-FI"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fi-FI" sz="2400" spc="-1" strike="noStrike">
                <a:solidFill>
                  <a:srgbClr val="000000"/>
                </a:solidFill>
                <a:latin typeface="Calibri"/>
              </a:rPr>
              <a:t>Second level</a:t>
            </a:r>
            <a:endParaRPr b="0" lang="fi-FI"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fi-FI" sz="2000" spc="-1" strike="noStrike">
                <a:solidFill>
                  <a:srgbClr val="000000"/>
                </a:solidFill>
                <a:latin typeface="Calibri"/>
              </a:rPr>
              <a:t>Third level</a:t>
            </a:r>
            <a:endParaRPr b="0" lang="fi-FI"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fi-FI" sz="1800" spc="-1" strike="noStrike">
                <a:solidFill>
                  <a:srgbClr val="000000"/>
                </a:solidFill>
                <a:latin typeface="Calibri"/>
              </a:rPr>
              <a:t>Fourth level</a:t>
            </a:r>
            <a:endParaRPr b="0" lang="fi-FI"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fi-FI" sz="1800" spc="-1" strike="noStrike">
                <a:solidFill>
                  <a:srgbClr val="000000"/>
                </a:solidFill>
                <a:latin typeface="Calibri"/>
              </a:rPr>
              <a:t>Fifth level</a:t>
            </a:r>
            <a:endParaRPr b="0" lang="fi-FI" sz="1800" spc="-1" strike="noStrike">
              <a:solidFill>
                <a:srgbClr val="000000"/>
              </a:solidFill>
              <a:latin typeface="Calibri"/>
            </a:endParaRPr>
          </a:p>
        </p:txBody>
      </p:sp>
      <p:sp>
        <p:nvSpPr>
          <p:cNvPr id="43"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2CDF8039-0C8D-4014-AB4A-835AC60D52A6}" type="datetime">
              <a:rPr b="0" lang="fi-FI" sz="1200" spc="-1" strike="noStrike">
                <a:solidFill>
                  <a:srgbClr val="8b8b8b"/>
                </a:solidFill>
                <a:latin typeface="Calibri"/>
              </a:rPr>
              <a:t>24.9.2021</a:t>
            </a:fld>
            <a:endParaRPr b="0" lang="fi-FI" sz="1200" spc="-1" strike="noStrike">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p>
            <a:endParaRPr b="0" lang="fi-FI" sz="2400" spc="-1" strike="noStrike">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88842D96-C30F-4EF2-BE66-552760807560}" type="slidenum">
              <a:rPr b="0" lang="fi-FI" sz="1200" spc="-1" strike="noStrike">
                <a:solidFill>
                  <a:srgbClr val="8b8b8b"/>
                </a:solidFill>
                <a:latin typeface="Calibri"/>
              </a:rPr>
              <a:t>&lt;numero&gt;</a:t>
            </a:fld>
            <a:endParaRPr b="0" lang="fi-FI"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hyperlink" Target="https://fi.wikipedia.org/wiki/Brexit#cite_note-oed-1" TargetMode="External"/><Relationship Id="rId2" Type="http://schemas.openxmlformats.org/officeDocument/2006/relationships/hyperlink" Target="https://fi.wikipedia.org/wiki/Brexit#cite_note-5" TargetMode="External"/><Relationship Id="rId3"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noAutofit/>
          </a:bodyPr>
          <a:p>
            <a:pPr algn="ctr">
              <a:lnSpc>
                <a:spcPct val="90000"/>
              </a:lnSpc>
            </a:pPr>
            <a:r>
              <a:rPr b="0" lang="fi-FI" sz="6000" spc="-1" strike="noStrike" u="sng">
                <a:solidFill>
                  <a:srgbClr val="000000"/>
                </a:solidFill>
                <a:uFillTx/>
                <a:latin typeface="Calibri Light"/>
              </a:rPr>
              <a:t>Perustietoa Brexitistä</a:t>
            </a:r>
            <a:endParaRPr b="0" lang="fi-FI" sz="6000" spc="-1" strike="noStrike">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noAutofit/>
          </a:bodyPr>
          <a:p>
            <a:pPr algn="ctr"/>
            <a:endParaRPr b="0" lang="fi-FI"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fi-FI" sz="4400" spc="-1" strike="noStrike" u="sng">
                <a:solidFill>
                  <a:srgbClr val="000000"/>
                </a:solidFill>
                <a:uFillTx/>
                <a:latin typeface="Calibri Light"/>
              </a:rPr>
              <a:t>Tausta</a:t>
            </a:r>
            <a:endParaRPr b="0" lang="fi-FI" sz="4400" spc="-1" strike="noStrike">
              <a:solidFill>
                <a:srgbClr val="000000"/>
              </a:solidFill>
              <a:latin typeface="Calibri"/>
            </a:endParaRPr>
          </a:p>
        </p:txBody>
      </p:sp>
      <p:sp>
        <p:nvSpPr>
          <p:cNvPr id="85" name="TextShape 2"/>
          <p:cNvSpPr txBox="1"/>
          <p:nvPr/>
        </p:nvSpPr>
        <p:spPr>
          <a:xfrm>
            <a:off x="838080" y="1411920"/>
            <a:ext cx="10515240" cy="5082480"/>
          </a:xfrm>
          <a:prstGeom prst="rect">
            <a:avLst/>
          </a:prstGeom>
          <a:noFill/>
          <a:ln>
            <a:noFill/>
          </a:ln>
        </p:spPr>
        <p:txBody>
          <a:bodyPr>
            <a:normAutofit/>
          </a:bodyPr>
          <a:p>
            <a:pPr marL="228600" indent="-228240">
              <a:lnSpc>
                <a:spcPct val="90000"/>
              </a:lnSpc>
              <a:spcBef>
                <a:spcPts val="1001"/>
              </a:spcBef>
              <a:buClr>
                <a:srgbClr val="000000"/>
              </a:buClr>
              <a:buFont typeface="Arial"/>
              <a:buChar char="•"/>
            </a:pPr>
            <a:r>
              <a:rPr b="1" lang="fi-FI" sz="2800" spc="-1" strike="noStrike">
                <a:solidFill>
                  <a:srgbClr val="000000"/>
                </a:solidFill>
                <a:latin typeface="Calibri"/>
              </a:rPr>
              <a:t>Brexit</a:t>
            </a:r>
            <a:r>
              <a:rPr b="0" lang="fi-FI" sz="2800" spc="-1" strike="noStrike">
                <a:solidFill>
                  <a:srgbClr val="000000"/>
                </a:solidFill>
                <a:latin typeface="Calibri"/>
              </a:rPr>
              <a:t> (yhdistelmä engl. sanoista </a:t>
            </a:r>
            <a:r>
              <a:rPr b="0" i="1" lang="fi-FI" sz="2800" spc="-1" strike="noStrike">
                <a:solidFill>
                  <a:srgbClr val="000000"/>
                </a:solidFill>
                <a:latin typeface="Calibri"/>
              </a:rPr>
              <a:t>British exit</a:t>
            </a:r>
            <a:r>
              <a:rPr b="0" lang="fi-FI" sz="2800" spc="-1" strike="noStrike">
                <a:solidFill>
                  <a:srgbClr val="000000"/>
                </a:solidFill>
                <a:latin typeface="Calibri"/>
              </a:rPr>
              <a:t>,</a:t>
            </a:r>
            <a:r>
              <a:rPr b="0" lang="fi-FI" sz="2800" spc="-1" strike="noStrike" u="sng" baseline="30000">
                <a:solidFill>
                  <a:srgbClr val="0563c1"/>
                </a:solidFill>
                <a:uFillTx/>
                <a:latin typeface="Calibri"/>
                <a:hlinkClick r:id="rId1"/>
              </a:rPr>
              <a:t>[1]</a:t>
            </a:r>
            <a:r>
              <a:rPr b="0" lang="fi-FI" sz="2800" spc="-1" strike="noStrike">
                <a:solidFill>
                  <a:srgbClr val="000000"/>
                </a:solidFill>
                <a:latin typeface="Calibri"/>
              </a:rPr>
              <a:t> ’Britannian lähtö’) eroaminen Euroopan unionista</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23. kesäkuuta 2016 Britannia järjesti kansanäänestyksen Euroopan unionin jäsenyydestä ja äänestyksen tuloksena enemmistö äänestäneistä briteistä, 51,89% kannatti eroamista</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Britannian konservatiivinen pääministeri David Cameron lupasi briteille kansanäänestyksen unionin jäsenyydestä vuonna 2013</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Cameron uskoi, että hän pystyisi eroamisella uhkaamalla neuvottelemaan Britannialle paremman aseman Euroopan unionissa. Voitettuaan parlamenttivaalit 2015 Cameron toteutti lupauksensa ja sopi kansanäänestyksen järjestämisestä. Samalla hän  neuvotteli Britannialle tiettyjä erityisoikeuksia, joiden toivottiin pitävän maan edelleen EU:n jäsenenä.</a:t>
            </a:r>
            <a:r>
              <a:rPr b="0" lang="fi-FI" sz="2800" spc="-1" strike="noStrike" u="sng" baseline="30000">
                <a:solidFill>
                  <a:srgbClr val="0563c1"/>
                </a:solidFill>
                <a:uFillTx/>
                <a:latin typeface="Calibri"/>
                <a:hlinkClick r:id="rId2"/>
              </a:rPr>
              <a:t>[5]</a:t>
            </a:r>
            <a:endParaRPr b="0" lang="fi-FI" sz="28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nodeType="clickEffect" fill="hold" presetClass="entr" presetID="1">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nodeType="clickEffect" fill="hold" presetClass="entr" presetID="1">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1">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fi-FI" sz="4400" spc="-1" strike="noStrike" u="sng">
                <a:solidFill>
                  <a:srgbClr val="000000"/>
                </a:solidFill>
                <a:uFillTx/>
                <a:latin typeface="Calibri Light"/>
              </a:rPr>
              <a:t>Miksi Britannia äänesti eron puolesta?</a:t>
            </a:r>
            <a:endParaRPr b="0" lang="fi-FI" sz="4400" spc="-1" strike="noStrike">
              <a:solidFill>
                <a:srgbClr val="000000"/>
              </a:solidFill>
              <a:latin typeface="Calibri"/>
            </a:endParaRPr>
          </a:p>
        </p:txBody>
      </p:sp>
      <p:sp>
        <p:nvSpPr>
          <p:cNvPr id="87" name="TextShape 2"/>
          <p:cNvSpPr txBox="1"/>
          <p:nvPr/>
        </p:nvSpPr>
        <p:spPr>
          <a:xfrm>
            <a:off x="838080" y="1438920"/>
            <a:ext cx="10515240" cy="5418720"/>
          </a:xfrm>
          <a:prstGeom prst="rect">
            <a:avLst/>
          </a:prstGeom>
          <a:noFill/>
          <a:ln>
            <a:noFill/>
          </a:ln>
        </p:spPr>
        <p:txBody>
          <a:bodyPr>
            <a:normAutofit fontScale="84000"/>
          </a:bodyPr>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Britanniassa on aina vallinnut vahva unionijäsenyyden kyseenalaistava ilmapiiri, se ei mennyt mukaan rahaliittonkaan</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Unionin tiivistyvä yhteistyö on siellä nähty negatiivisena, koska se kaventaa yksittäisten jäsenmaiden päätösvaltaa. He suhtautuvat unioniin enemmän taloudellisen yhteistyön näkökulmasta.</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Britannia oli itälaajentumisen tukija, koska se uskoi, että se estää yhteistyön tiivistymisen. Itälaajentuminen kuitenkin nosti jäsenmaksuja ja maahan tuli paljon siirtolaisia Itä-Euroopan maista. Tämä lisäsi tyytymättömyyttä, koska britit pelkäsivät työpaikkojensa puolesta ja kokivat, että siirtolaiset vievät liikaa terveydenhuollon resursseja.</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Lisäksi vahvana mielipidemuokkaajana toimi eroa kannattava UKIP-puolue (Yhdistyneen kuningaskunnan itsenäisyyspuolue) puheenjohtajansa Nigel Faragen johdolla</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Oikeistopopulistinen ja euroskeptinen UKIP ajoi eroa voimakkaalla propagandalla, joka ei läheskään aina perustunut faktoihin. Useimmat brittien ongelmat esitettiin poistuvan euroeron myötä. </a:t>
            </a:r>
            <a:endParaRPr b="0" lang="fi-FI" sz="2800" spc="-1" strike="noStrike">
              <a:solidFill>
                <a:srgbClr val="000000"/>
              </a:solidFill>
              <a:latin typeface="Calibri"/>
            </a:endParaRPr>
          </a:p>
          <a:p>
            <a:pPr>
              <a:lnSpc>
                <a:spcPct val="90000"/>
              </a:lnSpc>
              <a:spcBef>
                <a:spcPts val="1001"/>
              </a:spcBef>
            </a:pPr>
            <a:endParaRPr b="0" lang="fi-FI" sz="28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19" dur="indefinite" restart="never" nodeType="tmRoot">
          <p:childTnLst>
            <p:seq>
              <p:cTn id="20" dur="indefinite" nodeType="mainSeq">
                <p:childTnLst>
                  <p:par>
                    <p:cTn id="21" fill="hold">
                      <p:stCondLst>
                        <p:cond delay="indefinite"/>
                      </p:stCondLst>
                      <p:childTnLst>
                        <p:par>
                          <p:cTn id="22" fill="hold">
                            <p:stCondLst>
                              <p:cond delay="0"/>
                            </p:stCondLst>
                            <p:childTnLst>
                              <p:par>
                                <p:cTn id="23" nodeType="clickEffect" fill="hold" presetClass="entr" presetID="1">
                                  <p:stCondLst>
                                    <p:cond delay="0"/>
                                  </p:stCondLst>
                                  <p:childTnLst>
                                    <p:set>
                                      <p:cBhvr>
                                        <p:cTn id="24" dur="1" fill="hold">
                                          <p:stCondLst>
                                            <p:cond delay="0"/>
                                          </p:stCondLst>
                                        </p:cTn>
                                        <p:tgtEl>
                                          <p:spTgt spid="87">
                                            <p:txEl>
                                              <p:pRg st="0" end="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nodeType="clickEffect" fill="hold" presetClass="entr" presetID="1">
                                  <p:stCondLst>
                                    <p:cond delay="0"/>
                                  </p:stCondLst>
                                  <p:childTnLst>
                                    <p:set>
                                      <p:cBhvr>
                                        <p:cTn id="28" dur="1" fill="hold">
                                          <p:stCondLst>
                                            <p:cond delay="0"/>
                                          </p:stCondLst>
                                        </p:cTn>
                                        <p:tgtEl>
                                          <p:spTgt spid="87">
                                            <p:txEl>
                                              <p:pRg st="1" end="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nodeType="clickEffect" fill="hold" presetClass="entr" presetID="1">
                                  <p:stCondLst>
                                    <p:cond delay="0"/>
                                  </p:stCondLst>
                                  <p:childTnLst>
                                    <p:set>
                                      <p:cBhvr>
                                        <p:cTn id="32" dur="1" fill="hold">
                                          <p:stCondLst>
                                            <p:cond delay="0"/>
                                          </p:stCondLst>
                                        </p:cTn>
                                        <p:tgtEl>
                                          <p:spTgt spid="87">
                                            <p:txEl>
                                              <p:pRg st="2" end="2"/>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nodeType="clickEffect" fill="hold" presetClass="entr" presetID="1">
                                  <p:stCondLst>
                                    <p:cond delay="0"/>
                                  </p:stCondLst>
                                  <p:childTnLst>
                                    <p:set>
                                      <p:cBhvr>
                                        <p:cTn id="36" dur="1" fill="hold">
                                          <p:stCondLst>
                                            <p:cond delay="0"/>
                                          </p:stCondLst>
                                        </p:cTn>
                                        <p:tgtEl>
                                          <p:spTgt spid="87">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nodeType="clickEffect" fill="hold" presetClass="entr" presetID="1">
                                  <p:stCondLst>
                                    <p:cond delay="0"/>
                                  </p:stCondLst>
                                  <p:childTnLst>
                                    <p:set>
                                      <p:cBhvr>
                                        <p:cTn id="40" dur="1" fill="hold">
                                          <p:stCondLst>
                                            <p:cond delay="0"/>
                                          </p:stCondLst>
                                        </p:cTn>
                                        <p:tgtEl>
                                          <p:spTgt spid="87">
                                            <p:txEl>
                                              <p:pRg st="4" end="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fi-FI" sz="4400" spc="-1" strike="noStrike" u="sng">
                <a:solidFill>
                  <a:srgbClr val="000000"/>
                </a:solidFill>
                <a:uFillTx/>
                <a:latin typeface="Calibri Light"/>
              </a:rPr>
              <a:t>Eroprosessin toimeenpano</a:t>
            </a:r>
            <a:endParaRPr b="0" lang="fi-FI" sz="4400" spc="-1" strike="noStrike">
              <a:solidFill>
                <a:srgbClr val="000000"/>
              </a:solidFill>
              <a:latin typeface="Calibri"/>
            </a:endParaRPr>
          </a:p>
        </p:txBody>
      </p:sp>
      <p:sp>
        <p:nvSpPr>
          <p:cNvPr id="89" name="TextShape 2"/>
          <p:cNvSpPr txBox="1"/>
          <p:nvPr/>
        </p:nvSpPr>
        <p:spPr>
          <a:xfrm>
            <a:off x="838080" y="1465560"/>
            <a:ext cx="10515240" cy="4961520"/>
          </a:xfrm>
          <a:prstGeom prst="rect">
            <a:avLst/>
          </a:prstGeom>
          <a:noFill/>
          <a:ln>
            <a:noFill/>
          </a:ln>
        </p:spPr>
        <p:txBody>
          <a:bodyPr>
            <a:normAutofit fontScale="52000"/>
          </a:bodyPr>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Maaliskuussa 2017 Britannian parlamentti hyväksyi lain, joka valtuutti maan hallituksen aloittamaan toimet eron toteuttamiseksi. Kuningatar Elisabet II allekirjoitti lain 16. maaliskuuta 2017.</a:t>
            </a:r>
            <a:r>
              <a:rPr b="0" lang="fi-FI" sz="2800" spc="-1" strike="noStrike" baseline="30000">
                <a:solidFill>
                  <a:srgbClr val="000000"/>
                </a:solidFill>
                <a:latin typeface="Calibri"/>
              </a:rPr>
              <a:t> </a:t>
            </a:r>
            <a:r>
              <a:rPr b="0" lang="fi-FI" sz="2800" spc="-1" strike="noStrike">
                <a:solidFill>
                  <a:srgbClr val="000000"/>
                </a:solidFill>
                <a:latin typeface="Calibri"/>
              </a:rPr>
              <a:t> </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Eroneuvottelut käynnistyivät virallisesti 29. maaliskuuta 2017, kun pääministeri Theresa Mayn johtama hallitus aktivoi Euroopan unionista tehdyn sopimuksen artiklan 50, mistä lähetetyn ilmoituksen vastaanotti Eurooppa-neuvoston puheenjohtaja Donald Tusk. Tämä Lissabonin sopimuksessa 2009 hyväksytty artikla tekee mahdolliseksi eroamisen unionista, mikäli tämä ei ole ristiriidassa jäsenvaltion omien perustuslakien kanssa.</a:t>
            </a:r>
            <a:r>
              <a:rPr b="0" lang="fi-FI" sz="2800" spc="-1" strike="noStrike" baseline="30000">
                <a:solidFill>
                  <a:srgbClr val="000000"/>
                </a:solidFill>
                <a:latin typeface="Calibri"/>
              </a:rPr>
              <a:t> </a:t>
            </a:r>
            <a:r>
              <a:rPr b="0" lang="fi-FI" sz="2800" spc="-1" strike="noStrike">
                <a:solidFill>
                  <a:srgbClr val="000000"/>
                </a:solidFill>
                <a:latin typeface="Calibri"/>
              </a:rPr>
              <a:t>Neuvottelujen odotettiin kestävän noin kaksi vuotta.</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Britannian parlamentti hylkäsi neuvotellun sopimuksen 15. tammikuuta 2019 äänestyksessä luvuin 432–202. Britannian pääministeri Theresa May ilmoitti 29. tammikuuta 2019 että britit aikovat hakea EU:lta joitakin muutoksia jo neuvottelemaansa brexit-sopimukseen. Suurimmat ongelmat eroprosessissa liittyvät kaupan vapauteen ja tullittomuuteen ja Pohjois-Irlannin asemaan.</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Erosopimuksesta järjestettiin toinen äänestys 12. maaliskuuta 2019, jolloin se hylättiin jälleen äänin 391–242. Tämän jälkeen sopimuksesta järjestettiin vielä kolmas äänestys 29. maaliskuuta, joka sekin kaatui äänin 344–286.</a:t>
            </a:r>
            <a:endParaRPr b="0" lang="fi-FI" sz="28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41" dur="indefinite" restart="never" nodeType="tmRoot">
          <p:childTnLst>
            <p:seq>
              <p:cTn id="42" dur="indefinite" nodeType="mainSeq">
                <p:childTnLst>
                  <p:par>
                    <p:cTn id="43" fill="hold">
                      <p:stCondLst>
                        <p:cond delay="indefinite"/>
                      </p:stCondLst>
                      <p:childTnLst>
                        <p:par>
                          <p:cTn id="44" fill="hold">
                            <p:stCondLst>
                              <p:cond delay="0"/>
                            </p:stCondLst>
                            <p:childTnLst>
                              <p:par>
                                <p:cTn id="45" nodeType="clickEffect" fill="hold" presetClass="entr" presetID="1">
                                  <p:stCondLst>
                                    <p:cond delay="0"/>
                                  </p:stCondLst>
                                  <p:childTnLst>
                                    <p:set>
                                      <p:cBhvr>
                                        <p:cTn id="46" dur="1" fill="hold">
                                          <p:stCondLst>
                                            <p:cond delay="0"/>
                                          </p:stCondLst>
                                        </p:cTn>
                                        <p:tgtEl>
                                          <p:spTgt spid="89">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nodeType="clickEffect" fill="hold" presetClass="entr" presetID="1">
                                  <p:stCondLst>
                                    <p:cond delay="0"/>
                                  </p:stCondLst>
                                  <p:childTnLst>
                                    <p:set>
                                      <p:cBhvr>
                                        <p:cTn id="50" dur="1" fill="hold">
                                          <p:stCondLst>
                                            <p:cond delay="0"/>
                                          </p:stCondLst>
                                        </p:cTn>
                                        <p:tgtEl>
                                          <p:spTgt spid="89">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nodeType="clickEffect" fill="hold" presetClass="entr" presetID="1">
                                  <p:stCondLst>
                                    <p:cond delay="0"/>
                                  </p:stCondLst>
                                  <p:childTnLst>
                                    <p:set>
                                      <p:cBhvr>
                                        <p:cTn id="54" dur="1" fill="hold">
                                          <p:stCondLst>
                                            <p:cond delay="0"/>
                                          </p:stCondLst>
                                        </p:cTn>
                                        <p:tgtEl>
                                          <p:spTgt spid="89">
                                            <p:txEl>
                                              <p:pRg st="2" end="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nodeType="clickEffect" fill="hold" presetClass="entr" presetID="1">
                                  <p:stCondLst>
                                    <p:cond delay="0"/>
                                  </p:stCondLst>
                                  <p:childTnLst>
                                    <p:set>
                                      <p:cBhvr>
                                        <p:cTn id="58" dur="1" fill="hold">
                                          <p:stCondLst>
                                            <p:cond delay="0"/>
                                          </p:stCondLst>
                                        </p:cTn>
                                        <p:tgtEl>
                                          <p:spTgt spid="89">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fi-FI" sz="4400" spc="-1" strike="noStrike" u="sng">
                <a:solidFill>
                  <a:srgbClr val="000000"/>
                </a:solidFill>
                <a:uFillTx/>
                <a:latin typeface="Calibri Light"/>
              </a:rPr>
              <a:t>Nykyinen tilanne</a:t>
            </a:r>
            <a:endParaRPr b="0" lang="fi-FI" sz="4400" spc="-1" strike="noStrike">
              <a:solidFill>
                <a:srgbClr val="000000"/>
              </a:solidFill>
              <a:latin typeface="Calibri"/>
            </a:endParaRPr>
          </a:p>
        </p:txBody>
      </p:sp>
      <p:sp>
        <p:nvSpPr>
          <p:cNvPr id="91" name="TextShape 2"/>
          <p:cNvSpPr txBox="1"/>
          <p:nvPr/>
        </p:nvSpPr>
        <p:spPr>
          <a:xfrm>
            <a:off x="838080" y="1506240"/>
            <a:ext cx="10515240" cy="4670640"/>
          </a:xfrm>
          <a:prstGeom prst="rect">
            <a:avLst/>
          </a:prstGeom>
          <a:noFill/>
          <a:ln>
            <a:noFill/>
          </a:ln>
        </p:spPr>
        <p:txBody>
          <a:bodyPr>
            <a:normAutofit fontScale="52000"/>
          </a:bodyPr>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Pääministeri Teresa May erosi tehtävästään ja konservatiivipuolueen johdosta 7. kesäkuuta 2019, koska hänen ajamansa erosopimusta ei hyväksytty parlamentissa kolmannenkaan yrityksen jälkeen. May oli sitoutunut ajamaan erosopimuksen päätökseen eikä kannattanut sopimuksetonta eroa unionista.</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Pääministeriksi ja puolueen johtoon nousi heinäkuussa 2019 Boris Johnson. Johnson on taustaltaan hyvin yläluokkainen ja hyvin värikäs persoona ja on ajanut euroeroa voimakkaasti. Hän hyväksyisi jopa sopimuksettoman eron, ainakin puheissaan.</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Neuvottelut etenivät hitaasti, sillä Britannia olisi halunnut mahdollisimman laajan vapaakaupan unionin kanssa, vaikka oli sen ulkopuolella. Unioni taas pyrki antamaan mahdollisimman vähän etuja ilman jäsenyyttä, jotta Brittien esimerkki ei rohkaisisi muita eroa harkitsevia. Keskeinen ongelma oli myös Pohjois-Irlannin ja Irlannin välisen rajankäynnin järjestäminen, kun toinen kuuluu unioniin ja toinen ei. Alueiden välillä esim. vilkas työmatkaliikenne.</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Euroeron takaraja oli 31.lokakuuta 2019, mutta tämäkään takaraja ei pitänyt, vaan EU antoi erolle jälleen lisäaikaa tammikuun loppuun vuoteen 2020.</a:t>
            </a:r>
            <a:endParaRPr b="0" lang="fi-FI" sz="2800" spc="-1" strike="noStrike">
              <a:solidFill>
                <a:srgbClr val="000000"/>
              </a:solidFill>
              <a:latin typeface="Calibri"/>
            </a:endParaRPr>
          </a:p>
          <a:p>
            <a:pPr marL="228600" indent="-228240">
              <a:lnSpc>
                <a:spcPct val="90000"/>
              </a:lnSpc>
              <a:spcBef>
                <a:spcPts val="1001"/>
              </a:spcBef>
              <a:buClr>
                <a:srgbClr val="000000"/>
              </a:buClr>
              <a:buFont typeface="Arial"/>
              <a:buChar char="•"/>
            </a:pPr>
            <a:r>
              <a:rPr b="0" lang="fi-FI" sz="2800" spc="-1" strike="noStrike">
                <a:solidFill>
                  <a:srgbClr val="000000"/>
                </a:solidFill>
                <a:latin typeface="Calibri"/>
              </a:rPr>
              <a:t>Lopullisesti Britannia erosi unionista vuoden 20</a:t>
            </a:r>
            <a:endParaRPr b="0" lang="fi-FI" sz="2800" spc="-1" strike="noStrike">
              <a:solidFill>
                <a:srgbClr val="000000"/>
              </a:solidFill>
              <a:latin typeface="Calibri"/>
            </a:endParaRPr>
          </a:p>
        </p:txBody>
      </p:sp>
    </p:spTree>
  </p:cSld>
  <mc:AlternateContent>
    <mc:Choice Requires="p14">
      <p:transition spd="slow" p14:dur="2000"/>
    </mc:Choice>
    <mc:Fallback>
      <p:transition spd="slow"/>
    </mc:Fallback>
  </mc:AlternateContent>
  <p:timing>
    <p:tnLst>
      <p:par>
        <p:cTn id="59" dur="indefinite" restart="never" nodeType="tmRoot">
          <p:childTnLst>
            <p:seq>
              <p:cTn id="60" dur="indefinite" nodeType="mainSeq">
                <p:childTnLst>
                  <p:par>
                    <p:cTn id="61" fill="hold">
                      <p:stCondLst>
                        <p:cond delay="indefinite"/>
                      </p:stCondLst>
                      <p:childTnLst>
                        <p:par>
                          <p:cTn id="62" fill="hold">
                            <p:stCondLst>
                              <p:cond delay="0"/>
                            </p:stCondLst>
                            <p:childTnLst>
                              <p:par>
                                <p:cTn id="63" nodeType="clickEffect" fill="hold" presetClass="entr" presetID="1">
                                  <p:stCondLst>
                                    <p:cond delay="0"/>
                                  </p:stCondLst>
                                  <p:childTnLst>
                                    <p:set>
                                      <p:cBhvr>
                                        <p:cTn id="64"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nodeType="clickEffect" fill="hold" presetClass="entr" presetID="1">
                                  <p:stCondLst>
                                    <p:cond delay="0"/>
                                  </p:stCondLst>
                                  <p:childTnLst>
                                    <p:set>
                                      <p:cBhvr>
                                        <p:cTn id="68"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nodeType="clickEffect" fill="hold" presetClass="entr" presetID="1">
                                  <p:stCondLst>
                                    <p:cond delay="0"/>
                                  </p:stCondLst>
                                  <p:childTnLst>
                                    <p:set>
                                      <p:cBhvr>
                                        <p:cTn id="72"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86</TotalTime>
  <Application>LibreOffice/6.3.5.2$Windows_X86_64 LibreOffice_project/dd0751754f11728f69b42ee2af66670068624673</Application>
  <Words>234</Words>
  <Paragraphs>23</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2019-08-17T08:05:33Z</dcterms:created>
  <dc:creator>Minna</dc:creator>
  <dc:description/>
  <dc:language>fi-FI</dc:language>
  <cp:lastModifiedBy/>
  <dcterms:modified xsi:type="dcterms:W3CDTF">2021-09-24T11:35:08Z</dcterms:modified>
  <cp:revision>29</cp:revision>
  <dc:subject/>
  <dc:title>Perustietoa Brexitistä</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0</vt:bool>
  </property>
  <property fmtid="{D5CDD505-2E9C-101B-9397-08002B2CF9AE}" pid="10" name="ShareDoc">
    <vt:bool>0</vt:bool>
  </property>
  <property fmtid="{D5CDD505-2E9C-101B-9397-08002B2CF9AE}" pid="11" name="Slides">
    <vt:i4>5</vt:i4>
  </property>
</Properties>
</file>