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57" r:id="rId4"/>
    <p:sldId id="260" r:id="rId5"/>
    <p:sldId id="262" r:id="rId6"/>
    <p:sldId id="265" r:id="rId7"/>
    <p:sldId id="261" r:id="rId8"/>
    <p:sldId id="263" r:id="rId9"/>
    <p:sldId id="264" r:id="rId10"/>
  </p:sldIdLst>
  <p:sldSz cx="9144000" cy="6858000" type="screen4x3"/>
  <p:notesSz cx="6810375" cy="99425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/>
    <p:restoredTop sz="94214"/>
  </p:normalViewPr>
  <p:slideViewPr>
    <p:cSldViewPr>
      <p:cViewPr varScale="1">
        <p:scale>
          <a:sx n="93" d="100"/>
          <a:sy n="93" d="100"/>
        </p:scale>
        <p:origin x="165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33B2-1590-4249-8BB0-9703D7E638DF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96599-225F-4175-AED1-C55D11161E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600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2947C-4344-4BE8-9B17-A612922A11A0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81FE9-83D5-4A78-B6BE-8097C227DDA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3688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81FE9-83D5-4A78-B6BE-8097C227DDA0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945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5B1CCD4-BD3B-4610-A1F5-FD233BBC2A9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67F1AB0-C937-4130-98AB-F749058A659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Kansantaudit ja tartuntataudit-ryhmätyön ohjeistus</a:t>
            </a:r>
          </a:p>
        </p:txBody>
      </p:sp>
      <p:sp>
        <p:nvSpPr>
          <p:cNvPr id="7" name="Alaotsikk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19B</a:t>
            </a:r>
          </a:p>
        </p:txBody>
      </p:sp>
    </p:spTree>
    <p:extLst>
      <p:ext uri="{BB962C8B-B14F-4D97-AF65-F5344CB8AC3E}">
        <p14:creationId xmlns:p14="http://schemas.microsoft.com/office/powerpoint/2010/main" val="3296699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latin typeface="Comic Sans MS" pitchFamily="66" charset="0"/>
              </a:rPr>
              <a:t>Kurssin arviointi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dirty="0">
                <a:latin typeface="Comic Sans MS" pitchFamily="66" charset="0"/>
              </a:rPr>
              <a:t>Kurssikoe ______klo ____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dirty="0">
                <a:latin typeface="Comic Sans MS" pitchFamily="66" charset="0"/>
              </a:rPr>
              <a:t>~ lukualue (s.6-147) kirjasta + muistiinpanot (40%)</a:t>
            </a:r>
          </a:p>
          <a:p>
            <a:pPr eaLnBrk="1" hangingPunct="1">
              <a:lnSpc>
                <a:spcPct val="90000"/>
              </a:lnSpc>
            </a:pPr>
            <a:r>
              <a:rPr lang="fi-FI" dirty="0">
                <a:latin typeface="Comic Sans MS" pitchFamily="66" charset="0"/>
              </a:rPr>
              <a:t>Essee  (40%)</a:t>
            </a:r>
          </a:p>
          <a:p>
            <a:pPr eaLnBrk="1" hangingPunct="1">
              <a:lnSpc>
                <a:spcPct val="90000"/>
              </a:lnSpc>
            </a:pPr>
            <a:r>
              <a:rPr lang="fi-FI" dirty="0">
                <a:latin typeface="Comic Sans MS" pitchFamily="66" charset="0"/>
              </a:rPr>
              <a:t>Ryhmätyö (20%)</a:t>
            </a:r>
          </a:p>
          <a:p>
            <a:pPr eaLnBrk="1" hangingPunct="1">
              <a:lnSpc>
                <a:spcPct val="90000"/>
              </a:lnSpc>
            </a:pPr>
            <a:r>
              <a:rPr lang="fi-FI" dirty="0">
                <a:latin typeface="Comic Sans MS" pitchFamily="66" charset="0"/>
              </a:rPr>
              <a:t>Osallistuva tuntityöskentely voi korottaa arvosanaa (+1)</a:t>
            </a:r>
          </a:p>
          <a:p>
            <a:pPr eaLnBrk="1" hangingPunct="1">
              <a:lnSpc>
                <a:spcPct val="90000"/>
              </a:lnSpc>
            </a:pPr>
            <a:r>
              <a:rPr lang="fi-FI" dirty="0">
                <a:latin typeface="Comic Sans MS" pitchFamily="66" charset="0"/>
              </a:rPr>
              <a:t>Passiivinen ja/tai muiden työskentelyä häiritsevä tuntityöskentely -1 (-2)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i-FI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987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Tarttuvat taudit ja kansantaudit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Jakson tavoitteena on</a:t>
            </a:r>
          </a:p>
          <a:p>
            <a:pPr>
              <a:buFontTx/>
              <a:buChar char="-"/>
            </a:pPr>
            <a:r>
              <a:rPr lang="fi-FI" dirty="0"/>
              <a:t>Ymmärtää sairauksien kehittymisestä, ehkäisystä ja hoidosta</a:t>
            </a:r>
          </a:p>
          <a:p>
            <a:pPr>
              <a:buFontTx/>
              <a:buChar char="-"/>
            </a:pPr>
            <a:r>
              <a:rPr lang="fi-FI" dirty="0"/>
              <a:t>Pohtia niiden yksilöllistä, yhteisöllistä ja yhteiskunnallista merkitystä</a:t>
            </a:r>
          </a:p>
        </p:txBody>
      </p:sp>
    </p:spTree>
    <p:extLst>
      <p:ext uri="{BB962C8B-B14F-4D97-AF65-F5344CB8AC3E}">
        <p14:creationId xmlns:p14="http://schemas.microsoft.com/office/powerpoint/2010/main" val="2284288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Ryhmätyö (7 x 3-4 h r)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2800" dirty="0"/>
              <a:t>Etsi tietoa oppikirjan lisäksi Internetistä, tietokirjoista, tietokannoista, lehdistä… Tilastotietoa löytyy esim. </a:t>
            </a:r>
            <a:r>
              <a:rPr lang="fi-FI" sz="2800" dirty="0" err="1"/>
              <a:t>Findikaattorista</a:t>
            </a:r>
            <a:r>
              <a:rPr lang="fi-FI" sz="2800" dirty="0"/>
              <a:t>. Liitä lähteet näkyviin!</a:t>
            </a:r>
          </a:p>
          <a:p>
            <a:r>
              <a:rPr lang="fi-FI" sz="2800" dirty="0"/>
              <a:t>Sovi TYÖNJAOSTA!</a:t>
            </a:r>
          </a:p>
          <a:p>
            <a:r>
              <a:rPr lang="fi-FI" sz="2800" dirty="0"/>
              <a:t>Tuotos on diaesitys, josta selviää perustiedot kyseessä olevasta kansantaudista; määritelmä, yleisyys, syyt/riskitekijät, oireet, hoito, ennaltaehkäisy. (+ seuraukset niin yksilön, yhteisön kuin yhteiskunnankin kannalta).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629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/>
              <a:t>Ryhmäsi tuotos tallennetaan </a:t>
            </a:r>
            <a:r>
              <a:rPr lang="fi-FI" dirty="0" err="1"/>
              <a:t>Pedanettiin</a:t>
            </a:r>
            <a:r>
              <a:rPr lang="fi-FI" dirty="0"/>
              <a:t> kaikkien luettavaksi ja työ esitellään (min.15 min-maks.30 min) koko ryhmälle. Esitystä </a:t>
            </a:r>
            <a:r>
              <a:rPr lang="fi-FI" dirty="0">
                <a:solidFill>
                  <a:srgbClr val="FF0000"/>
                </a:solidFill>
              </a:rPr>
              <a:t>havainnollistetaan</a:t>
            </a:r>
            <a:r>
              <a:rPr lang="fi-FI" dirty="0"/>
              <a:t> esim. </a:t>
            </a:r>
            <a:r>
              <a:rPr lang="fi-FI" dirty="0" err="1"/>
              <a:t>videoclipein</a:t>
            </a:r>
            <a:r>
              <a:rPr lang="fi-FI" dirty="0"/>
              <a:t> ja kuulijoita pyritään </a:t>
            </a:r>
            <a:r>
              <a:rPr lang="fi-FI" dirty="0">
                <a:solidFill>
                  <a:srgbClr val="FF0000"/>
                </a:solidFill>
              </a:rPr>
              <a:t>aktivoimaan</a:t>
            </a:r>
            <a:r>
              <a:rPr lang="fi-FI" dirty="0"/>
              <a:t> esim. keskustelukysymyksin tai vaikkapa tietokilpailulla tai lautapelillä</a:t>
            </a:r>
          </a:p>
          <a:p>
            <a:r>
              <a:rPr lang="fi-FI" dirty="0"/>
              <a:t>Aikaa työn tekemiseen on to 29.8 </a:t>
            </a:r>
            <a:r>
              <a:rPr lang="mr-IN" dirty="0"/>
              <a:t>–</a:t>
            </a:r>
            <a:r>
              <a:rPr lang="fi-FI" dirty="0"/>
              <a:t>tunnin loppu ja pe 30.8 -tunti ja esitykset seuraavien tuntien aikana </a:t>
            </a:r>
          </a:p>
          <a:p>
            <a:pPr marL="0" indent="0">
              <a:buNone/>
            </a:pPr>
            <a:r>
              <a:rPr lang="fi-FI" dirty="0"/>
              <a:t>ARVIOINTI: </a:t>
            </a:r>
            <a:r>
              <a:rPr lang="fi-FI" dirty="0" err="1"/>
              <a:t>itsearviointi</a:t>
            </a:r>
            <a:r>
              <a:rPr lang="fi-FI" dirty="0"/>
              <a:t>, vertaisarviointi, open arviointi</a:t>
            </a:r>
          </a:p>
          <a:p>
            <a:r>
              <a:rPr lang="fi-FI" dirty="0"/>
              <a:t>Kurssin aikana kirjoitettavan esseen aihe pohjautuu tähän ryhmätyöprosessiin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836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1AFD25-743A-0C42-A96A-8C049FD1F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Arvioinnissa kiinnitetään huomiota mm. seuraaviin asioihin…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C44476-053E-6742-8B57-0C1DAE279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/>
              <a:t>Ulkoinen esiintyminen </a:t>
            </a:r>
            <a:r>
              <a:rPr lang="fi-FI" dirty="0"/>
              <a:t>(kontakti yleisöön, äänenkäyttö, luonnollisuus…)</a:t>
            </a:r>
          </a:p>
          <a:p>
            <a:r>
              <a:rPr lang="fi-FI" b="1" dirty="0"/>
              <a:t>Sisältö</a:t>
            </a:r>
            <a:r>
              <a:rPr lang="fi-FI" dirty="0"/>
              <a:t> (Onko ainesta riittävästi? Käsitteiden tarkoituksenmukaisuus? Ovatko kaikki vaaditut palaset mukana?)</a:t>
            </a:r>
          </a:p>
          <a:p>
            <a:r>
              <a:rPr lang="fi-FI" b="1" dirty="0"/>
              <a:t>Rakenne</a:t>
            </a:r>
            <a:r>
              <a:rPr lang="fi-FI" dirty="0"/>
              <a:t> (Onko esitys selkeä? Onko esitystä helppo seurata?)</a:t>
            </a:r>
          </a:p>
          <a:p>
            <a:r>
              <a:rPr lang="fi-FI" b="1" dirty="0"/>
              <a:t>Lähteiden käyttö </a:t>
            </a:r>
            <a:r>
              <a:rPr lang="fi-FI" dirty="0"/>
              <a:t>(niiden </a:t>
            </a:r>
            <a:r>
              <a:rPr lang="fi-FI" dirty="0" err="1"/>
              <a:t>moipuolisuus</a:t>
            </a:r>
            <a:r>
              <a:rPr lang="fi-FI" dirty="0"/>
              <a:t>)</a:t>
            </a:r>
          </a:p>
          <a:p>
            <a:r>
              <a:rPr lang="fi-FI" b="1" dirty="0"/>
              <a:t>Luovuus</a:t>
            </a:r>
            <a:r>
              <a:rPr lang="fi-FI" dirty="0"/>
              <a:t> (Kuinka paljon omaa esityksessä on?)</a:t>
            </a:r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15993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MUISTA NÄMÄ: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Yksilön, yhteisön ja yhteiskunnan näkökulma</a:t>
            </a:r>
          </a:p>
          <a:p>
            <a:r>
              <a:rPr lang="fi-FI" dirty="0"/>
              <a:t>Fyysinen, psyykkinen ja sosiaalinen näkökulma</a:t>
            </a:r>
          </a:p>
        </p:txBody>
      </p:sp>
    </p:spTree>
    <p:extLst>
      <p:ext uri="{BB962C8B-B14F-4D97-AF65-F5344CB8AC3E}">
        <p14:creationId xmlns:p14="http://schemas.microsoft.com/office/powerpoint/2010/main" val="1892789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Aiheet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i-FI" dirty="0"/>
              <a:t>Tartuntataudit ()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i-FI" dirty="0"/>
              <a:t>Sydän- ja verisuonisairaudet ()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i-FI" dirty="0"/>
              <a:t>Diabetes ()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i-FI" dirty="0"/>
              <a:t>Syöpätaudit  ()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i-FI" dirty="0"/>
              <a:t>Allergia ja astma  ()</a:t>
            </a:r>
            <a:endParaRPr lang="fi-FI" dirty="0">
              <a:solidFill>
                <a:srgbClr val="92D050"/>
              </a:solidFill>
            </a:endParaRPr>
          </a:p>
          <a:p>
            <a:pPr marL="457200" lvl="0" indent="-457200">
              <a:spcBef>
                <a:spcPts val="0"/>
              </a:spcBef>
              <a:buClrTx/>
              <a:buSzTx/>
              <a:buFontTx/>
              <a:buAutoNum type="arabicPeriod"/>
              <a:defRPr/>
            </a:pPr>
            <a:r>
              <a:rPr lang="fi-FI" dirty="0"/>
              <a:t>Mielenterveyden häiriöt ()</a:t>
            </a:r>
            <a:endParaRPr lang="fi-FI" dirty="0">
              <a:solidFill>
                <a:srgbClr val="92D050"/>
              </a:solidFill>
            </a:endParaRP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i-FI" dirty="0"/>
              <a:t>Tuki- ja liikuntaelinten sairaudet ()</a:t>
            </a:r>
            <a:endParaRPr lang="fi-FI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286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VERTAISARVIOINTI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Asiasisältö</a:t>
            </a:r>
          </a:p>
          <a:p>
            <a:r>
              <a:rPr lang="fi-FI" dirty="0"/>
              <a:t>Esityksen havainnollisuus</a:t>
            </a:r>
          </a:p>
          <a:p>
            <a:r>
              <a:rPr lang="fi-FI" dirty="0"/>
              <a:t>Kuulijoiden aktivointi</a:t>
            </a:r>
          </a:p>
          <a:p>
            <a:r>
              <a:rPr lang="fi-FI" dirty="0"/>
              <a:t>Esittäminen</a:t>
            </a:r>
          </a:p>
          <a:p>
            <a:r>
              <a:rPr lang="fi-FI" dirty="0"/>
              <a:t>Yleisarvosana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499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511</TotalTime>
  <Words>322</Words>
  <Application>Microsoft Macintosh PowerPoint</Application>
  <PresentationFormat>Näytössä katseltava diaesitys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Calibri</vt:lpstr>
      <vt:lpstr>Century Gothic</vt:lpstr>
      <vt:lpstr>Comic Sans MS</vt:lpstr>
      <vt:lpstr>Wingdings</vt:lpstr>
      <vt:lpstr>Wingdings 2</vt:lpstr>
      <vt:lpstr>Austin</vt:lpstr>
      <vt:lpstr>Kansantaudit ja tartuntataudit-ryhmätyön ohjeistus</vt:lpstr>
      <vt:lpstr>Kurssin arviointi</vt:lpstr>
      <vt:lpstr>Tarttuvat taudit ja kansantaudit</vt:lpstr>
      <vt:lpstr>Ryhmätyö (7 x 3-4 h r)</vt:lpstr>
      <vt:lpstr>PowerPoint-esitys</vt:lpstr>
      <vt:lpstr>Arvioinnissa kiinnitetään huomiota mm. seuraaviin asioihin…</vt:lpstr>
      <vt:lpstr>MUISTA NÄMÄ:</vt:lpstr>
      <vt:lpstr>Aiheet</vt:lpstr>
      <vt:lpstr>VERTAISARVIOINTI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Lumiaho Päivi</dc:creator>
  <cp:lastModifiedBy>Microsoft Office -käyttäjä</cp:lastModifiedBy>
  <cp:revision>57</cp:revision>
  <cp:lastPrinted>2015-09-02T07:12:08Z</cp:lastPrinted>
  <dcterms:created xsi:type="dcterms:W3CDTF">2014-08-29T05:17:39Z</dcterms:created>
  <dcterms:modified xsi:type="dcterms:W3CDTF">2019-08-29T05:02:02Z</dcterms:modified>
</cp:coreProperties>
</file>