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AFAED8-D80C-465A-A839-C861DACD3621}" v="7" dt="2024-04-15T09:34:52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8D78F0-2189-B67D-6255-7C1A8F10A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35D0FB9-F64F-C857-2CA4-9DBDADFAE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B015EC-78F3-8670-0F0A-5F342C4CB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F9D-70EA-4143-ADCB-C0513BEB8D11}" type="datetimeFigureOut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8EE05-AC09-4617-88E7-4DD57CDC6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D18B9A-BAA7-8B37-8389-DB2AE272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DBF-0674-4D46-8E34-D2A34A01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872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52D920-005C-70AA-F620-C9A7B950A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8E7CA23-7305-8B46-A57F-CB4FD9692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B07CED-5155-9EBF-7EE9-688F02590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F9D-70EA-4143-ADCB-C0513BEB8D11}" type="datetimeFigureOut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5CE12C-7C0E-E7B1-9CBC-16C60270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F6E75E-982A-4DA3-A7C4-B3CE8624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DBF-0674-4D46-8E34-D2A34A01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969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8FE8163-2388-A8F8-B818-B8A08E10D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7517C64-7428-F6AD-44E7-B229A2858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DCBD9F-CAC8-D535-DFB5-08B27AFE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F9D-70EA-4143-ADCB-C0513BEB8D11}" type="datetimeFigureOut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D45398-01C8-109D-4F3C-91E0009F0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A00600-D5DA-5BF0-13F2-B4FAFE39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DBF-0674-4D46-8E34-D2A34A01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03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BD631C-0D55-89F6-8CC6-54597961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D7FC0C-29AB-59C6-72B7-6BF1F2D79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F883C3-8AC1-91B2-B725-51A5705E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F9D-70EA-4143-ADCB-C0513BEB8D11}" type="datetimeFigureOut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03DF8C-F2C2-5E20-71AB-A595E8A1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EB01A58-74E0-A021-7B47-D80E6C89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DBF-0674-4D46-8E34-D2A34A01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673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C94F1E-B157-DAEE-9541-EBF060F13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6D9C02-3784-12E8-F66E-0B0356A0E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3B0EB0-4217-C47B-0E72-BD54A2B1A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F9D-70EA-4143-ADCB-C0513BEB8D11}" type="datetimeFigureOut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FBF837-C573-B8AC-C52B-5B6EB25B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1A014BC-2B76-6803-064B-B51FF25D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DBF-0674-4D46-8E34-D2A34A01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210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D80757-A32A-0D6E-F404-0C3285F6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A465B9-4E57-9357-2EEB-4621D44CF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23459F-AA73-C954-AF3F-292642DC8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F5C38D-274F-14DE-7F8D-676A0420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F9D-70EA-4143-ADCB-C0513BEB8D11}" type="datetimeFigureOut">
              <a:rPr lang="fi-FI" smtClean="0"/>
              <a:t>15.4.2024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03E56F6-D94F-2C6C-4911-635E87C4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6630AFD-71FB-BCFE-B2F7-1F130355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DBF-0674-4D46-8E34-D2A34A01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735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95AA86-4DA7-8B90-D671-F65B55F0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C0E361-663C-8F6F-F0D4-E28D233AE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B4EC49-DFA0-C111-D708-88621C7C2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B7841C5-D4E4-C34A-245E-92C2960B4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4A10321-998B-D450-8EBC-713CF56F8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456820D-766D-D8AB-F8FD-B00D3E430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F9D-70EA-4143-ADCB-C0513BEB8D11}" type="datetimeFigureOut">
              <a:rPr lang="fi-FI" smtClean="0"/>
              <a:t>15.4.2024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4D84D20-7032-A699-369B-F9E50C672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A58E6B-AD78-B736-B232-7AFDCC53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DBF-0674-4D46-8E34-D2A34A01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42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312E87-CBA7-7D73-1FBE-0B8576BA6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C2DC957-E95F-831B-8C44-06041664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F9D-70EA-4143-ADCB-C0513BEB8D11}" type="datetimeFigureOut">
              <a:rPr lang="fi-FI" smtClean="0"/>
              <a:t>15.4.2024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763F0E-2E3D-8270-A15A-1C5BD8B52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04FFC93-F290-A076-3043-EF625E70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DBF-0674-4D46-8E34-D2A34A01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11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E40F036-3DCA-7DD1-6323-8D716573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F9D-70EA-4143-ADCB-C0513BEB8D11}" type="datetimeFigureOut">
              <a:rPr lang="fi-FI" smtClean="0"/>
              <a:t>15.4.2024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CEB19C9-5825-61D1-4C6E-6B4A047F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E844A17-D4D4-E5F8-E022-2C34E9313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DBF-0674-4D46-8E34-D2A34A01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306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718B65-F561-95E3-E468-ABA5966D8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F5A925-6614-23E3-DE7B-1F3AD00E3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41BFF6D-235E-7A8E-0E3C-0DFD282A1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10E13D5-D545-C78F-60C3-9CB48E19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F9D-70EA-4143-ADCB-C0513BEB8D11}" type="datetimeFigureOut">
              <a:rPr lang="fi-FI" smtClean="0"/>
              <a:t>15.4.2024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59CBC0E-920A-4B7E-AB82-5E714692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7016A48-8D21-94FF-5730-926063386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DBF-0674-4D46-8E34-D2A34A01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085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0E164B-32AD-F1B3-7BF9-9F310219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4C5004C-1024-E0F9-6070-EB0BBEDD5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8AD4AE0-F7B9-B8C4-2B75-36578D8D2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B1C5CE5-175A-E1AE-2E4B-1481B969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F9D-70EA-4143-ADCB-C0513BEB8D11}" type="datetimeFigureOut">
              <a:rPr lang="fi-FI" smtClean="0"/>
              <a:t>15.4.2024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A03E0D6-83E7-564D-F2FA-436C5C52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A9C7FE6-C102-AF7C-91AC-6D237BD6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DBF-0674-4D46-8E34-D2A34A01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11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CA68E0B-EE5E-CD8E-DF0D-D6F2670A7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40FC822-E4F4-8AF3-746A-3AFE875B4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4EA896-40DF-7A44-B996-BA9D2CDB8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2F9D-70EA-4143-ADCB-C0513BEB8D11}" type="datetimeFigureOut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2D33E9-4818-564A-CC6A-86A40C53D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0DA4537-2612-98D2-E278-05A866D2D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ABDBF-0674-4D46-8E34-D2A34A010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373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aihe/a/20-10001905" TargetMode="External"/><Relationship Id="rId2" Type="http://schemas.openxmlformats.org/officeDocument/2006/relationships/hyperlink" Target="https://www.oph.fi/fi/oppimateriaali/median-maailma/tulkintojen-avaruus/mediaesitysten-tulkintaa/maino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B384104-280A-5233-076F-CAA01D84E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023754"/>
            <a:ext cx="4900144" cy="2736965"/>
          </a:xfrm>
        </p:spPr>
        <p:txBody>
          <a:bodyPr anchor="t">
            <a:normAutofit/>
          </a:bodyPr>
          <a:lstStyle/>
          <a:p>
            <a:pPr algn="l"/>
            <a:r>
              <a:rPr lang="fi-FI" sz="5400"/>
              <a:t>MAINOS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7428E55-0F74-ACF6-2348-10FCF39FC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1016076"/>
            <a:ext cx="4900143" cy="1709849"/>
          </a:xfrm>
        </p:spPr>
        <p:txBody>
          <a:bodyPr anchor="b">
            <a:normAutofit/>
          </a:bodyPr>
          <a:lstStyle/>
          <a:p>
            <a:pPr algn="l"/>
            <a:r>
              <a:rPr lang="fi-FI" sz="2000"/>
              <a:t>Paula Rahikainen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36368D7-9341-0ED2-57EE-1BD1D6022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805" y="471748"/>
            <a:ext cx="2835563" cy="255200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08B2F3B-8AC0-3401-D6A5-BDA294093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186" y="3676230"/>
            <a:ext cx="3766800" cy="25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7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7A5B755-0D9D-AD97-D77C-0E361BCE3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anchor="t">
            <a:normAutofit/>
          </a:bodyPr>
          <a:lstStyle/>
          <a:p>
            <a:r>
              <a:rPr lang="fi-FI" sz="3600">
                <a:solidFill>
                  <a:schemeClr val="bg1"/>
                </a:solidFill>
              </a:rPr>
              <a:t>Kahdenlaisia mainoksia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C22CDC-4C45-0C6D-DC7A-9FFF37E04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8993" y="1412489"/>
            <a:ext cx="2926080" cy="4363844"/>
          </a:xfrm>
        </p:spPr>
        <p:txBody>
          <a:bodyPr>
            <a:normAutofit/>
          </a:bodyPr>
          <a:lstStyle/>
          <a:p>
            <a:r>
              <a:rPr lang="fi-FI" sz="2000"/>
              <a:t>INFORMATIIVINEN MAINOS</a:t>
            </a:r>
          </a:p>
          <a:p>
            <a:pPr marL="0" indent="0">
              <a:buNone/>
            </a:pPr>
            <a:r>
              <a:rPr lang="fi-FI" sz="2000"/>
              <a:t>-pyrkii vaikuttamaan ostajan mielikuvaan tai mielipiteeseen tuotteesta </a:t>
            </a:r>
          </a:p>
          <a:p>
            <a:pPr marL="0" indent="0">
              <a:buNone/>
            </a:pPr>
            <a:r>
              <a:rPr lang="fi-FI" sz="2000"/>
              <a:t>-pyrkii vaikuttamaan yksittäisen ihmisen ostokäyttäytymiseen usein nopeasti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81546D9-E08B-D4A1-E951-C1A4DD43F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2926080" cy="4363844"/>
          </a:xfrm>
        </p:spPr>
        <p:txBody>
          <a:bodyPr>
            <a:normAutofit/>
          </a:bodyPr>
          <a:lstStyle/>
          <a:p>
            <a:r>
              <a:rPr lang="fi-FI" sz="2000"/>
              <a:t>MIELIKUVAMAINOS</a:t>
            </a:r>
          </a:p>
          <a:p>
            <a:pPr marL="0" indent="0">
              <a:buNone/>
            </a:pPr>
            <a:r>
              <a:rPr lang="fi-FI" sz="2000"/>
              <a:t>-pyrkii vaikuttamaan pidempiaikaisiin mielipiteisiin esimerkiksi tuotteesta tai yrityksestä</a:t>
            </a:r>
          </a:p>
          <a:p>
            <a:pPr marL="0" indent="0">
              <a:buNone/>
            </a:pPr>
            <a:r>
              <a:rPr lang="fi-FI" sz="2000"/>
              <a:t>-pyrkii luomaan imagon, joka on pitkäaikainen</a:t>
            </a:r>
          </a:p>
          <a:p>
            <a:pPr marL="0" indent="0">
              <a:buNone/>
            </a:pPr>
            <a:r>
              <a:rPr lang="fi-FI" sz="2000"/>
              <a:t>&gt;esim. automyynti</a:t>
            </a:r>
          </a:p>
        </p:txBody>
      </p:sp>
    </p:spTree>
    <p:extLst>
      <p:ext uri="{BB962C8B-B14F-4D97-AF65-F5344CB8AC3E}">
        <p14:creationId xmlns:p14="http://schemas.microsoft.com/office/powerpoint/2010/main" val="1905435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27A968-B6D3-CF75-65E4-744E552C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Mainontaa mediassa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D23AFF-29CE-724E-C206-15859D4E60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verkossa</a:t>
            </a:r>
          </a:p>
          <a:p>
            <a:r>
              <a:rPr lang="fi-FI" dirty="0"/>
              <a:t>televisiossa</a:t>
            </a:r>
          </a:p>
          <a:p>
            <a:r>
              <a:rPr lang="fi-FI" dirty="0"/>
              <a:t>radiossa</a:t>
            </a:r>
          </a:p>
          <a:p>
            <a:r>
              <a:rPr lang="fi-FI" dirty="0"/>
              <a:t>painettuina julkaisuina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7886281-2857-62B7-B215-5D96EDB364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16892"/>
            <a:ext cx="5181600" cy="376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8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FD7F9ED-38E2-28C7-E933-4E29088B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Järki vs. tunteet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C3523-4932-FF44-E2C4-9B61934E1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dirty="0"/>
              <a:t>Mainokset vetoavat usein joko järkeen tai tunteeseen:</a:t>
            </a:r>
          </a:p>
          <a:p>
            <a:endParaRPr lang="fi-FI" dirty="0"/>
          </a:p>
          <a:p>
            <a:r>
              <a:rPr lang="fi-FI" dirty="0"/>
              <a:t>”Vähärasvaisempi vaihtoehto”</a:t>
            </a:r>
          </a:p>
          <a:p>
            <a:r>
              <a:rPr lang="fi-FI" dirty="0"/>
              <a:t>”Aina edullinen”</a:t>
            </a:r>
          </a:p>
          <a:p>
            <a:r>
              <a:rPr lang="fi-FI" dirty="0"/>
              <a:t>”Terve ja hyvinvoiva iho”</a:t>
            </a:r>
          </a:p>
          <a:p>
            <a:r>
              <a:rPr lang="fi-FI" dirty="0"/>
              <a:t>”Tehokas helpotus stressiin”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912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8589027-DDF9-3B1B-6109-9E80EE2D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fi-FI" dirty="0"/>
              <a:t>Mainonnan tehokeinot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26A5AFD-BC81-F5CB-E01B-1D8E069E9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3" y="955437"/>
            <a:ext cx="2365482" cy="299985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1E9F28-3235-6E70-1399-6C72A5C39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665" y="1627322"/>
            <a:ext cx="8285135" cy="4549641"/>
          </a:xfrm>
        </p:spPr>
        <p:txBody>
          <a:bodyPr>
            <a:norm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Värit.</a:t>
            </a:r>
            <a:r>
              <a:rPr lang="fi-FI" sz="1600" dirty="0"/>
              <a:t> Brändit pyrkivät </a:t>
            </a:r>
            <a:r>
              <a:rPr lang="fi-FI" sz="1600" dirty="0" err="1"/>
              <a:t>brändäämään</a:t>
            </a:r>
            <a:r>
              <a:rPr lang="fi-FI" sz="1600" dirty="0"/>
              <a:t> tietyn värin itselleen. Klassikkoesimerkki on Coca-Colan punainen tai vaikka Subwayn vihreä, jonka saattaa liittää mielessään terveellisyyteen.</a:t>
            </a:r>
          </a:p>
          <a:p>
            <a:r>
              <a:rPr lang="fi-FI" sz="1600" dirty="0">
                <a:solidFill>
                  <a:srgbClr val="FF0000"/>
                </a:solidFill>
              </a:rPr>
              <a:t>Mieleenpainuvat kuvat. </a:t>
            </a:r>
            <a:r>
              <a:rPr lang="fi-FI" sz="1600" dirty="0"/>
              <a:t>Esimerkiksi tienvarsimainonnassa käytetyt näyttävät kuvat jäävät helposti ihmisten mieleen.</a:t>
            </a:r>
          </a:p>
          <a:p>
            <a:r>
              <a:rPr lang="fi-FI" sz="1600" dirty="0">
                <a:solidFill>
                  <a:srgbClr val="FF0000"/>
                </a:solidFill>
              </a:rPr>
              <a:t>Iskulauseet. </a:t>
            </a:r>
            <a:r>
              <a:rPr lang="fi-FI" sz="1600" dirty="0"/>
              <a:t>Brändien hokemat voivat olla ärsyttäviäkin, jolloin ne yleensä jäävät mieleen entistä paremmin. Kuinka monta hokemaa tulee äkkiseltään mieleen?</a:t>
            </a:r>
          </a:p>
          <a:p>
            <a:r>
              <a:rPr lang="fi-FI" sz="1600" dirty="0">
                <a:solidFill>
                  <a:srgbClr val="FF0000"/>
                </a:solidFill>
              </a:rPr>
              <a:t>Huumori.</a:t>
            </a:r>
            <a:r>
              <a:rPr lang="fi-FI" sz="1600" dirty="0"/>
              <a:t> Mainoksista pyritään tekemään mahdollisimman hauskoja.</a:t>
            </a:r>
          </a:p>
          <a:p>
            <a:r>
              <a:rPr lang="fi-FI" sz="1600" dirty="0">
                <a:solidFill>
                  <a:srgbClr val="FF0000"/>
                </a:solidFill>
              </a:rPr>
              <a:t>Tutut henkilöt. </a:t>
            </a:r>
            <a:r>
              <a:rPr lang="fi-FI" sz="1600" dirty="0"/>
              <a:t>Tunnettujen henkilöiden avulla luodaan tuotteelle asiantuntijuutta: tämäkin ihminen on sitä mieltä, että tuote kannattaa hankkia.</a:t>
            </a:r>
          </a:p>
          <a:p>
            <a:r>
              <a:rPr lang="fi-FI" sz="1600" dirty="0">
                <a:solidFill>
                  <a:srgbClr val="FF0000"/>
                </a:solidFill>
              </a:rPr>
              <a:t>Arvoihin vetoaminen. </a:t>
            </a:r>
            <a:r>
              <a:rPr lang="fi-FI" sz="1600" dirty="0"/>
              <a:t>Saatetaan väittää, että tuote on Suomen vastuullisin jollakin saralla. Näin vedotaan kuluttajiin, jotka haluavat tehdä vastuullisia ostopäätöksiä. Mainoksessa ei välttämättä tarkemmin avata, mitä vastuullisuus tarkoittaa.</a:t>
            </a:r>
          </a:p>
          <a:p>
            <a:r>
              <a:rPr lang="fi-FI" sz="1600" dirty="0">
                <a:solidFill>
                  <a:srgbClr val="FF0000"/>
                </a:solidFill>
              </a:rPr>
              <a:t>Tunteisiin vaikuttaminen. </a:t>
            </a:r>
            <a:r>
              <a:rPr lang="fi-FI" sz="1600" dirty="0"/>
              <a:t>Mikä vain tunne voi vedota kuluttajaan, liikutus, empatia, mutta myös ärsytys.</a:t>
            </a:r>
          </a:p>
          <a:p>
            <a:r>
              <a:rPr lang="fi-FI" sz="1600" dirty="0">
                <a:solidFill>
                  <a:srgbClr val="FF0000"/>
                </a:solidFill>
              </a:rPr>
              <a:t>Hienovarainen syyllistäminen. </a:t>
            </a:r>
            <a:r>
              <a:rPr lang="fi-FI" sz="1600" dirty="0"/>
              <a:t>Mainos saattaa vihjata, että kuluttaja on huono ihminen, jos ei osta tuotetta. Tähän vetoavat monet laihdutus- tai kuntoilumainokset.</a:t>
            </a:r>
          </a:p>
          <a:p>
            <a:pPr marL="0" indent="0">
              <a:buNone/>
            </a:pP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188997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ECA2AB-0394-7235-01CD-5906867B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Sommittelu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895FEA-BB58-9CCC-0B3D-92687DB8C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Katseen suuntaa ohjaillaan sommittelun avulla.</a:t>
            </a:r>
          </a:p>
          <a:p>
            <a:r>
              <a:rPr lang="fi-FI" dirty="0"/>
              <a:t>Tekstin ja värin sijoittaminen tiettyyn kohtaan ohjailee katsojaa ja hänen ajatuksiaan.</a:t>
            </a:r>
          </a:p>
          <a:p>
            <a:r>
              <a:rPr lang="fi-FI" dirty="0"/>
              <a:t>Tyhjän tilan käyttö on usein tehokkaampaa kuin kuva-alan täyttäminen laidasta laitaan.</a:t>
            </a:r>
          </a:p>
          <a:p>
            <a:r>
              <a:rPr lang="fi-FI" dirty="0"/>
              <a:t>Mainoksen pystyakselin oikealla puolella on se, mikä mainoksen katsojan pitää huomata. Vasemmalle sijoittuu täydentävä ja tuttu tieto.</a:t>
            </a:r>
          </a:p>
          <a:p>
            <a:r>
              <a:rPr lang="fi-FI" dirty="0"/>
              <a:t>Tavallisesti mainoksen vaaka-akselin yläpuolelle sijoitetaan houkuttimeksi se mielikuva, unelma, jonka tuote tekee todeksi. Alapuolella on tuote ja sanallista informaatiota.</a:t>
            </a:r>
          </a:p>
          <a:p>
            <a:r>
              <a:rPr lang="fi-FI" dirty="0"/>
              <a:t>(LÄHDE: https://www.oph.fi/fi/oppimateriaali/median-maailma/tulkintojen-avaruus/mediaesitysten-tulkintaa/mainos)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C86FB7D-64AD-8882-C013-874AE83C1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630" y="365125"/>
            <a:ext cx="3931403" cy="157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6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8AE921-65C7-BC57-F873-D8B4533A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Kuvakulma ja kuvakoko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6EA145-FFAA-1AE0-BD47-25D3746A1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Kuvakulma ja kuvakoko</a:t>
            </a:r>
          </a:p>
          <a:p>
            <a:r>
              <a:rPr lang="fi-FI" dirty="0"/>
              <a:t>Kuvakulman ja kuvakoon valinnalla tuodaan esiin juuri niitä asioita, joita mainoksen tekijä haluaakin.</a:t>
            </a:r>
          </a:p>
          <a:p>
            <a:r>
              <a:rPr lang="fi-FI" dirty="0"/>
              <a:t>Suoraan edestä kuvattu on kontaktissa katsojaan.</a:t>
            </a:r>
          </a:p>
          <a:p>
            <a:r>
              <a:rPr lang="fi-FI" dirty="0"/>
              <a:t>Lintuperspektiivistä kuvattuna katsojalle syntyy tunne, että kohde on hänen hallinnassaan, kontrolloitavissa. Käyttämällä yläkulmaa voi korostaa kohteen henkistä tai fyysistä pienuutta.</a:t>
            </a:r>
          </a:p>
          <a:p>
            <a:r>
              <a:rPr lang="fi-FI" dirty="0"/>
              <a:t>Alhaalta päin kuvattu tuote hallitsee katsojaa. Alakulmasta kuvattu kohde korostaa kohteen mahtavuutta, vahvuutta, pelottavuutta.</a:t>
            </a:r>
          </a:p>
          <a:p>
            <a:r>
              <a:rPr lang="fi-FI" dirty="0"/>
              <a:t>Kuvakokona voimakas lähikuva on tehokas, se saa katsojan keskittymään oleelliseen. Jos lähikuva on ihmisestä, tunteet korostuvat.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38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545975-BA3E-DD94-3B53-93A711CFE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/>
              <a:t>POHDITTAVAA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519CF3-FBF6-7220-7626-258F1C0F8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i-FI" sz="2200"/>
              <a:t>Mikä on mainoksen kohderyhmä?</a:t>
            </a:r>
          </a:p>
          <a:p>
            <a:r>
              <a:rPr lang="fi-FI" sz="2200"/>
              <a:t>Millä keinoin, mitä kielikuvia tai vertauksia mainoksessa käytetään?</a:t>
            </a:r>
          </a:p>
          <a:p>
            <a:endParaRPr lang="fi-FI" sz="2200"/>
          </a:p>
          <a:p>
            <a:endParaRPr lang="fi-FI" sz="220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04972E7-A6F9-361F-BF1E-03C6CDE5A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640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F3109E-16E4-B89F-2FD0-FE72B6B7E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73D9AC-FA3B-1661-C05A-3383CA9E7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https://www.oph.fi/fi/oppimateriaali/median-maailma/tulkintojen-avaruus/mediaesitysten-tulkintaa/mainos</a:t>
            </a:r>
            <a:endParaRPr lang="fi-FI" dirty="0"/>
          </a:p>
          <a:p>
            <a:r>
              <a:rPr lang="fi-FI" dirty="0">
                <a:hlinkClick r:id="rId3"/>
              </a:rPr>
              <a:t>https://yle.fi/aihe/a/20-10001905</a:t>
            </a:r>
            <a:endParaRPr lang="fi-FI" dirty="0"/>
          </a:p>
          <a:p>
            <a:r>
              <a:rPr lang="fi-FI" dirty="0"/>
              <a:t>Kuvat: </a:t>
            </a:r>
            <a:r>
              <a:rPr lang="fi-FI" dirty="0" err="1"/>
              <a:t>Pixabay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7050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079AE8EC95A248979C534A0F53F653" ma:contentTypeVersion="9" ma:contentTypeDescription="Create a new document." ma:contentTypeScope="" ma:versionID="f88aabeb6063292aab339fc76e85b5ba">
  <xsd:schema xmlns:xsd="http://www.w3.org/2001/XMLSchema" xmlns:xs="http://www.w3.org/2001/XMLSchema" xmlns:p="http://schemas.microsoft.com/office/2006/metadata/properties" xmlns:ns3="53cee3a7-fb5e-4f80-ac9f-3005cdc7dac0" xmlns:ns4="79709555-c6cf-4b03-9495-935e788c789d" targetNamespace="http://schemas.microsoft.com/office/2006/metadata/properties" ma:root="true" ma:fieldsID="13f379cb396d632bc9ea023ff30c3559" ns3:_="" ns4:_="">
    <xsd:import namespace="53cee3a7-fb5e-4f80-ac9f-3005cdc7dac0"/>
    <xsd:import namespace="79709555-c6cf-4b03-9495-935e788c789d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cee3a7-fb5e-4f80-ac9f-3005cdc7dac0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09555-c6cf-4b03-9495-935e788c789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cee3a7-fb5e-4f80-ac9f-3005cdc7dac0" xsi:nil="true"/>
  </documentManagement>
</p:properties>
</file>

<file path=customXml/itemProps1.xml><?xml version="1.0" encoding="utf-8"?>
<ds:datastoreItem xmlns:ds="http://schemas.openxmlformats.org/officeDocument/2006/customXml" ds:itemID="{7D839FA0-CF06-45F7-810C-0CD5B31DFB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DA75D6-B755-440D-B9C5-F1B8F14C8B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cee3a7-fb5e-4f80-ac9f-3005cdc7dac0"/>
    <ds:schemaRef ds:uri="79709555-c6cf-4b03-9495-935e788c78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EA66E9-1E3F-4B7A-A765-77EB65A8B2B3}">
  <ds:schemaRefs>
    <ds:schemaRef ds:uri="79709555-c6cf-4b03-9495-935e788c789d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53cee3a7-fb5e-4f80-ac9f-3005cdc7dac0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489</Words>
  <Application>Microsoft Office PowerPoint</Application>
  <PresentationFormat>Laajakuva</PresentationFormat>
  <Paragraphs>54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MAINOS</vt:lpstr>
      <vt:lpstr>Kahdenlaisia mainoksia</vt:lpstr>
      <vt:lpstr>Mainontaa mediassa</vt:lpstr>
      <vt:lpstr>Järki vs. tunteet</vt:lpstr>
      <vt:lpstr>Mainonnan tehokeinot</vt:lpstr>
      <vt:lpstr>Sommittelu</vt:lpstr>
      <vt:lpstr>Kuvakulma ja kuvakoko</vt:lpstr>
      <vt:lpstr>POHDITTAVAA</vt:lpstr>
      <vt:lpstr>LÄHTEET: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MAINOS</dc:title>
  <dc:creator>Rahikainen Paula</dc:creator>
  <cp:lastModifiedBy>Rahikainen Paula</cp:lastModifiedBy>
  <cp:revision>2</cp:revision>
  <dcterms:created xsi:type="dcterms:W3CDTF">2024-04-15T08:27:03Z</dcterms:created>
  <dcterms:modified xsi:type="dcterms:W3CDTF">2024-04-15T09:42:10Z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0x01010085079AE8EC95A248979C534A0F53F653</vt:lpwstr>
  </property>
</Properties>
</file>