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2" r:id="rId9"/>
    <p:sldId id="263" r:id="rId10"/>
    <p:sldId id="284" r:id="rId11"/>
    <p:sldId id="271" r:id="rId12"/>
    <p:sldId id="285" r:id="rId13"/>
    <p:sldId id="270" r:id="rId14"/>
    <p:sldId id="269" r:id="rId15"/>
    <p:sldId id="266" r:id="rId16"/>
    <p:sldId id="281" r:id="rId17"/>
    <p:sldId id="265" r:id="rId18"/>
    <p:sldId id="264" r:id="rId19"/>
    <p:sldId id="273" r:id="rId20"/>
    <p:sldId id="272" r:id="rId21"/>
    <p:sldId id="280" r:id="rId22"/>
    <p:sldId id="274" r:id="rId23"/>
    <p:sldId id="279" r:id="rId24"/>
    <p:sldId id="282" r:id="rId25"/>
    <p:sldId id="283" r:id="rId26"/>
    <p:sldId id="275" r:id="rId27"/>
    <p:sldId id="276" r:id="rId28"/>
    <p:sldId id="277" r:id="rId29"/>
    <p:sldId id="278" r:id="rId30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966" y="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5179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9da28436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9da28436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9da28436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9da284367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9d68c1c4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9d68c1c4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9da28436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9da28436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9da28436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9da28436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9da28436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9da28436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9ddd09b6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9ddd09b6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197769"/>
            <a:ext cx="7583488" cy="1259681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4" y="2457450"/>
            <a:ext cx="7583487" cy="131445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628650"/>
            <a:ext cx="3474720" cy="121443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628650"/>
            <a:ext cx="3474720" cy="3429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1855694"/>
            <a:ext cx="347472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7235"/>
            <a:ext cx="7583488" cy="85725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028700"/>
            <a:ext cx="7583488" cy="10287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057400"/>
            <a:ext cx="4114800" cy="211455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28650"/>
            <a:ext cx="1676400" cy="3789760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628650"/>
            <a:ext cx="6019800" cy="378976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2440641"/>
            <a:ext cx="7580376" cy="126402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342900"/>
            <a:ext cx="4114800" cy="2057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3714750"/>
            <a:ext cx="7580376" cy="6858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220391"/>
            <a:ext cx="7580376" cy="1261872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2482058"/>
            <a:ext cx="7580376" cy="1316736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200150"/>
            <a:ext cx="3529584" cy="3216402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3529584" cy="3216402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954742"/>
            <a:ext cx="3529584" cy="659606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1631156"/>
            <a:ext cx="3529584" cy="2787254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54742"/>
            <a:ext cx="3529584" cy="659606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3529584" cy="2787254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628650"/>
            <a:ext cx="3474720" cy="121443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628650"/>
            <a:ext cx="3474720" cy="3429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1855694"/>
            <a:ext cx="347472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7235"/>
            <a:ext cx="75834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200150"/>
            <a:ext cx="7232650" cy="3218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4629150"/>
            <a:ext cx="3200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200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4629150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sldNum="0" hdr="0" ftr="0" dt="0"/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jp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858617" y="1163031"/>
            <a:ext cx="7136700" cy="30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4600" dirty="0"/>
              <a:t>Projecte </a:t>
            </a:r>
            <a:endParaRPr sz="4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4600" i="1" dirty="0"/>
              <a:t>Better Teaching, </a:t>
            </a:r>
            <a:endParaRPr sz="460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4600" i="1" dirty="0"/>
              <a:t>Better Learning </a:t>
            </a:r>
            <a:endParaRPr sz="460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4600" dirty="0"/>
              <a:t>2016-2018</a:t>
            </a:r>
            <a:endParaRPr sz="4600" dirty="0"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427" y="3443859"/>
            <a:ext cx="2228975" cy="146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1567" y="4276326"/>
            <a:ext cx="2228976" cy="6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6325" y="452129"/>
            <a:ext cx="1370675" cy="90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6561975" y="2535975"/>
            <a:ext cx="2367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1600" dirty="0">
                <a:latin typeface="Economica"/>
                <a:ea typeface="Economica"/>
                <a:cs typeface="Economica"/>
                <a:sym typeface="Economica"/>
              </a:rPr>
              <a:t>Presentació al Claustre</a:t>
            </a:r>
            <a:endParaRPr sz="1600" dirty="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600" dirty="0">
                <a:latin typeface="Economica"/>
                <a:ea typeface="Economica"/>
                <a:cs typeface="Economica"/>
                <a:sym typeface="Economica"/>
              </a:rPr>
              <a:t>9</a:t>
            </a:r>
            <a:r>
              <a:rPr lang="ca" sz="1600" dirty="0" smtClean="0">
                <a:latin typeface="Economica"/>
                <a:ea typeface="Economica"/>
                <a:cs typeface="Economica"/>
                <a:sym typeface="Economica"/>
              </a:rPr>
              <a:t>/1</a:t>
            </a:r>
            <a:r>
              <a:rPr lang="es-ES_tradnl" sz="1600" dirty="0" smtClean="0">
                <a:latin typeface="Economica"/>
                <a:ea typeface="Economica"/>
                <a:cs typeface="Economica"/>
                <a:sym typeface="Economica"/>
              </a:rPr>
              <a:t>0</a:t>
            </a:r>
            <a:r>
              <a:rPr lang="ca" sz="1600" dirty="0" smtClean="0">
                <a:latin typeface="Economica"/>
                <a:ea typeface="Economica"/>
                <a:cs typeface="Economica"/>
                <a:sym typeface="Economica"/>
              </a:rPr>
              <a:t>/201</a:t>
            </a:r>
            <a:r>
              <a:rPr lang="es-ES_tradnl" sz="1600" dirty="0" smtClean="0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600" dirty="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Aula </a:t>
            </a:r>
            <a:r>
              <a:rPr lang="es-ES" dirty="0" err="1" smtClean="0"/>
              <a:t>informàtica</a:t>
            </a:r>
            <a:endParaRPr lang="es-ES" dirty="0"/>
          </a:p>
        </p:txBody>
      </p:sp>
      <p:pic>
        <p:nvPicPr>
          <p:cNvPr id="4" name="Marcador de contenido 3" descr="42709193_10204844389985564_5470634135657644032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77" r="-34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8199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TALLER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Google Shape;12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95563" y="1865313"/>
            <a:ext cx="3495752" cy="259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0872" y="4412379"/>
            <a:ext cx="961577" cy="59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5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42646737_10204844390585579_1509693133531643904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9" b="20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897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ECONOMIA DOMÈSTICA</a:t>
            </a:r>
            <a:endParaRPr lang="es-ES" dirty="0"/>
          </a:p>
        </p:txBody>
      </p:sp>
      <p:pic>
        <p:nvPicPr>
          <p:cNvPr id="7" name="Google Shape;131;p20"/>
          <p:cNvPicPr preferRelativeResize="0">
            <a:picLocks noGrp="1"/>
          </p:cNvPicPr>
          <p:nvPr>
            <p:ph sz="half" idx="2"/>
          </p:nvPr>
        </p:nvPicPr>
        <p:blipFill>
          <a:blip r:embed="rId2">
            <a:alphaModFix/>
          </a:blip>
          <a:srcRect l="2527" r="2527"/>
          <a:stretch>
            <a:fillRect/>
          </a:stretch>
        </p:blipFill>
        <p:spPr>
          <a:xfrm>
            <a:off x="779464" y="1988136"/>
            <a:ext cx="2402174" cy="24302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" name="Imagen 1" descr="42432257_10204836560869841_884804116704919552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55" y="0"/>
            <a:ext cx="44914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67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SALA DE PROFESSORAT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err="1" smtClean="0"/>
              <a:t>Ambient</a:t>
            </a:r>
            <a:r>
              <a:rPr lang="es-ES" dirty="0" smtClean="0"/>
              <a:t> de relax i </a:t>
            </a:r>
            <a:r>
              <a:rPr lang="es-ES" dirty="0" err="1" smtClean="0"/>
              <a:t>convivència</a:t>
            </a:r>
            <a:r>
              <a:rPr lang="es-ES" dirty="0" smtClean="0"/>
              <a:t>.</a:t>
            </a:r>
          </a:p>
        </p:txBody>
      </p:sp>
      <p:pic>
        <p:nvPicPr>
          <p:cNvPr id="4" name="Google Shape;121;p19"/>
          <p:cNvPicPr preferRelativeResize="0"/>
          <p:nvPr/>
        </p:nvPicPr>
        <p:blipFill rotWithShape="1">
          <a:blip r:embed="rId2">
            <a:alphaModFix/>
          </a:blip>
          <a:srcRect t="28556"/>
          <a:stretch/>
        </p:blipFill>
        <p:spPr>
          <a:xfrm>
            <a:off x="1047750" y="2451578"/>
            <a:ext cx="3448622" cy="19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8;p19"/>
          <p:cNvPicPr preferRelativeResize="0">
            <a:picLocks noGrp="1"/>
          </p:cNvPicPr>
          <p:nvPr>
            <p:ph sz="half" idx="2"/>
          </p:nvPr>
        </p:nvPicPr>
        <p:blipFill>
          <a:blip r:embed="rId3">
            <a:alphaModFix/>
          </a:blip>
          <a:srcRect t="15823" b="15823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377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ACCÉS AL MENJADOR</a:t>
            </a:r>
            <a:endParaRPr lang="es-ES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Wingdings" charset="2"/>
              <a:buChar char="v"/>
            </a:pPr>
            <a:r>
              <a:rPr lang="es-ES" dirty="0" err="1" smtClean="0"/>
              <a:t>Menjador</a:t>
            </a:r>
            <a:r>
              <a:rPr lang="es-ES" dirty="0" smtClean="0"/>
              <a:t> </a:t>
            </a:r>
            <a:r>
              <a:rPr lang="es-ES" dirty="0" err="1" smtClean="0"/>
              <a:t>gratuït</a:t>
            </a:r>
            <a:r>
              <a:rPr lang="es-ES" dirty="0" smtClean="0"/>
              <a:t> per </a:t>
            </a:r>
            <a:r>
              <a:rPr lang="es-ES" dirty="0" err="1" smtClean="0"/>
              <a:t>alumnat</a:t>
            </a:r>
            <a:r>
              <a:rPr lang="es-ES" dirty="0" smtClean="0"/>
              <a:t> i </a:t>
            </a:r>
            <a:r>
              <a:rPr lang="es-ES" dirty="0" err="1" smtClean="0"/>
              <a:t>professorat</a:t>
            </a:r>
            <a:endParaRPr lang="es-ES" dirty="0" smtClean="0"/>
          </a:p>
          <a:p>
            <a:pPr marL="285750" indent="-285750" algn="just">
              <a:buFont typeface="Wingdings" charset="2"/>
              <a:buChar char="v"/>
            </a:pPr>
            <a:r>
              <a:rPr lang="es-ES" dirty="0" err="1" smtClean="0"/>
              <a:t>Amb</a:t>
            </a:r>
            <a:r>
              <a:rPr lang="es-ES" dirty="0" smtClean="0"/>
              <a:t> un </a:t>
            </a:r>
            <a:r>
              <a:rPr lang="es-ES" dirty="0" err="1" smtClean="0"/>
              <a:t>semàfor</a:t>
            </a:r>
            <a:r>
              <a:rPr lang="es-ES" dirty="0" smtClean="0"/>
              <a:t> per controlar el </a:t>
            </a:r>
            <a:r>
              <a:rPr lang="es-ES" dirty="0" err="1" smtClean="0"/>
              <a:t>volum</a:t>
            </a:r>
            <a:r>
              <a:rPr lang="es-ES" dirty="0" smtClean="0"/>
              <a:t> de la sala.</a:t>
            </a:r>
            <a:endParaRPr lang="es-ES" dirty="0"/>
          </a:p>
        </p:txBody>
      </p:sp>
      <p:pic>
        <p:nvPicPr>
          <p:cNvPr id="4" name="Google Shape;11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27892" y="762000"/>
            <a:ext cx="3392171" cy="315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;p21"/>
          <p:cNvPicPr preferRelativeResize="0">
            <a:picLocks noGrp="1"/>
          </p:cNvPicPr>
          <p:nvPr>
            <p:ph type="pic" idx="1"/>
          </p:nvPr>
        </p:nvPicPr>
        <p:blipFill>
          <a:blip r:embed="rId3">
            <a:alphaModFix/>
          </a:blip>
          <a:srcRect l="16497" r="16497"/>
          <a:stretch>
            <a:fillRect/>
          </a:stretch>
        </p:blipFill>
        <p:spPr>
          <a:xfrm>
            <a:off x="8120063" y="4348246"/>
            <a:ext cx="845916" cy="685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2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79463" y="67234"/>
            <a:ext cx="7583488" cy="984553"/>
          </a:xfrm>
        </p:spPr>
        <p:txBody>
          <a:bodyPr/>
          <a:lstStyle/>
          <a:p>
            <a:r>
              <a:rPr lang="es-ES" dirty="0" smtClean="0"/>
              <a:t>Transformar </a:t>
            </a:r>
            <a:r>
              <a:rPr lang="es-ES" dirty="0" err="1" smtClean="0"/>
              <a:t>l’espai</a:t>
            </a:r>
            <a:r>
              <a:rPr lang="es-ES" dirty="0" smtClean="0"/>
              <a:t> </a:t>
            </a:r>
            <a:br>
              <a:rPr lang="es-ES" dirty="0" smtClean="0"/>
            </a:br>
            <a:r>
              <a:rPr lang="es-ES" dirty="0" smtClean="0"/>
              <a:t>(</a:t>
            </a:r>
            <a:r>
              <a:rPr lang="es-ES" dirty="0" err="1" smtClean="0"/>
              <a:t>l’ús</a:t>
            </a:r>
            <a:r>
              <a:rPr lang="es-ES" dirty="0" smtClean="0"/>
              <a:t> </a:t>
            </a:r>
            <a:r>
              <a:rPr lang="es-ES" dirty="0" err="1" smtClean="0"/>
              <a:t>dels</a:t>
            </a:r>
            <a:r>
              <a:rPr lang="es-ES" dirty="0" smtClean="0"/>
              <a:t> </a:t>
            </a:r>
            <a:r>
              <a:rPr lang="es-ES" dirty="0" err="1" smtClean="0"/>
              <a:t>passadissos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7" name="Marcador de contenido 6" descr="transformar l'espa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77" r="-34277"/>
          <a:stretch>
            <a:fillRect/>
          </a:stretch>
        </p:blipFill>
        <p:spPr>
          <a:xfrm>
            <a:off x="955675" y="1597778"/>
            <a:ext cx="7232650" cy="3218260"/>
          </a:xfrm>
        </p:spPr>
      </p:pic>
    </p:spTree>
    <p:extLst>
      <p:ext uri="{BB962C8B-B14F-4D97-AF65-F5344CB8AC3E}">
        <p14:creationId xmlns:p14="http://schemas.microsoft.com/office/powerpoint/2010/main" val="2218620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ORGANITZACIÓ CLASSES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CLASSES DE 1h 30 min en </a:t>
            </a:r>
            <a:r>
              <a:rPr lang="es-ES" dirty="0" err="1" smtClean="0"/>
              <a:t>aquest</a:t>
            </a:r>
            <a:r>
              <a:rPr lang="es-ES" dirty="0" smtClean="0"/>
              <a:t> </a:t>
            </a:r>
            <a:r>
              <a:rPr lang="es-ES" dirty="0" err="1" smtClean="0"/>
              <a:t>institut</a:t>
            </a:r>
            <a:r>
              <a:rPr lang="es-ES" dirty="0" smtClean="0"/>
              <a:t> (en </a:t>
            </a:r>
            <a:r>
              <a:rPr lang="es-ES" dirty="0" err="1" smtClean="0"/>
              <a:t>altres</a:t>
            </a:r>
            <a:r>
              <a:rPr lang="es-ES" dirty="0" smtClean="0"/>
              <a:t> 45 min o 60 min). </a:t>
            </a:r>
            <a:r>
              <a:rPr lang="es-ES" dirty="0" err="1" smtClean="0"/>
              <a:t>Particularitat</a:t>
            </a:r>
            <a:r>
              <a:rPr lang="es-ES" dirty="0" smtClean="0"/>
              <a:t>: al </a:t>
            </a:r>
            <a:r>
              <a:rPr lang="es-ES" dirty="0" err="1" smtClean="0"/>
              <a:t>costat</a:t>
            </a:r>
            <a:r>
              <a:rPr lang="es-ES" dirty="0" smtClean="0"/>
              <a:t> de la </a:t>
            </a:r>
            <a:r>
              <a:rPr lang="es-ES" dirty="0" err="1" smtClean="0"/>
              <a:t>Universitat</a:t>
            </a:r>
            <a:r>
              <a:rPr lang="es-ES" dirty="0" smtClean="0"/>
              <a:t> </a:t>
            </a:r>
            <a:r>
              <a:rPr lang="es-ES" dirty="0" err="1" smtClean="0"/>
              <a:t>d’Oulu</a:t>
            </a:r>
            <a:r>
              <a:rPr lang="es-ES" dirty="0" smtClean="0"/>
              <a:t>, </a:t>
            </a:r>
            <a:r>
              <a:rPr lang="es-ES" dirty="0" err="1" smtClean="0"/>
              <a:t>amb</a:t>
            </a:r>
            <a:r>
              <a:rPr lang="es-ES" dirty="0" smtClean="0"/>
              <a:t> </a:t>
            </a:r>
            <a:r>
              <a:rPr lang="es-ES" dirty="0" err="1" smtClean="0"/>
              <a:t>mateixa</a:t>
            </a:r>
            <a:r>
              <a:rPr lang="es-ES" dirty="0" smtClean="0"/>
              <a:t> </a:t>
            </a:r>
            <a:r>
              <a:rPr lang="es-ES" dirty="0" err="1" smtClean="0"/>
              <a:t>organització</a:t>
            </a:r>
            <a:r>
              <a:rPr lang="es-ES" dirty="0" smtClean="0"/>
              <a:t> (</a:t>
            </a:r>
            <a:r>
              <a:rPr lang="es-ES" dirty="0" err="1" smtClean="0"/>
              <a:t>perquè</a:t>
            </a:r>
            <a:r>
              <a:rPr lang="es-ES" dirty="0" smtClean="0"/>
              <a:t> </a:t>
            </a:r>
            <a:r>
              <a:rPr lang="es-ES" dirty="0" err="1" smtClean="0"/>
              <a:t>tenen</a:t>
            </a:r>
            <a:r>
              <a:rPr lang="es-ES" dirty="0" smtClean="0"/>
              <a:t> </a:t>
            </a:r>
            <a:r>
              <a:rPr lang="es-ES" dirty="0" err="1" smtClean="0"/>
              <a:t>estudiants</a:t>
            </a:r>
            <a:r>
              <a:rPr lang="es-ES" dirty="0" smtClean="0"/>
              <a:t> </a:t>
            </a:r>
            <a:r>
              <a:rPr lang="es-ES" dirty="0" err="1" smtClean="0"/>
              <a:t>universitaris</a:t>
            </a:r>
            <a:r>
              <a:rPr lang="es-ES" dirty="0" smtClean="0"/>
              <a:t> en </a:t>
            </a:r>
            <a:r>
              <a:rPr lang="es-ES" dirty="0" err="1" smtClean="0"/>
              <a:t>pràctiques</a:t>
            </a:r>
            <a:r>
              <a:rPr lang="es-ES" dirty="0" smtClean="0"/>
              <a:t>). </a:t>
            </a:r>
          </a:p>
          <a:p>
            <a:r>
              <a:rPr lang="es-ES" dirty="0" smtClean="0"/>
              <a:t>10 </a:t>
            </a:r>
            <a:r>
              <a:rPr lang="es-ES" dirty="0" err="1" smtClean="0"/>
              <a:t>minuts</a:t>
            </a:r>
            <a:r>
              <a:rPr lang="es-ES" dirty="0" smtClean="0"/>
              <a:t> de </a:t>
            </a:r>
            <a:r>
              <a:rPr lang="es-ES" dirty="0" err="1" smtClean="0"/>
              <a:t>descans</a:t>
            </a:r>
            <a:r>
              <a:rPr lang="es-ES" dirty="0" smtClean="0"/>
              <a:t> </a:t>
            </a:r>
            <a:r>
              <a:rPr lang="es-ES" dirty="0" err="1" smtClean="0"/>
              <a:t>després</a:t>
            </a:r>
            <a:r>
              <a:rPr lang="es-ES" dirty="0" smtClean="0"/>
              <a:t> de cada </a:t>
            </a:r>
            <a:r>
              <a:rPr lang="es-ES" dirty="0" err="1" smtClean="0"/>
              <a:t>classe</a:t>
            </a:r>
            <a:r>
              <a:rPr lang="es-ES" dirty="0" smtClean="0"/>
              <a:t>.</a:t>
            </a:r>
          </a:p>
          <a:p>
            <a:r>
              <a:rPr lang="es-ES" dirty="0" smtClean="0"/>
              <a:t>Pausa gran per dinar.</a:t>
            </a:r>
          </a:p>
          <a:p>
            <a:r>
              <a:rPr lang="es-ES" dirty="0" smtClean="0"/>
              <a:t>1classe a la tarda.</a:t>
            </a:r>
          </a:p>
          <a:p>
            <a:endParaRPr lang="es-ES" dirty="0"/>
          </a:p>
        </p:txBody>
      </p:sp>
      <p:pic>
        <p:nvPicPr>
          <p:cNvPr id="4" name="Google Shape;14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20872" y="4412379"/>
            <a:ext cx="961577" cy="59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671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2800" dirty="0" smtClean="0"/>
              <a:t>AVALUACIÓ</a:t>
            </a:r>
            <a:endParaRPr sz="2800" dirty="0"/>
          </a:p>
        </p:txBody>
      </p:sp>
      <p:sp>
        <p:nvSpPr>
          <p:cNvPr id="2" name="Marcador de posición de imagen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Wingdings" charset="2"/>
              <a:buChar char="ü"/>
            </a:pPr>
            <a:r>
              <a:rPr lang="es-ES" dirty="0" err="1" smtClean="0"/>
              <a:t>Setmana</a:t>
            </a:r>
            <a:r>
              <a:rPr lang="es-ES" dirty="0" smtClean="0"/>
              <a:t> </a:t>
            </a:r>
            <a:r>
              <a:rPr lang="es-ES" dirty="0" err="1" smtClean="0"/>
              <a:t>d’exàmens</a:t>
            </a:r>
            <a:r>
              <a:rPr lang="es-ES" dirty="0" smtClean="0"/>
              <a:t> al final de cada </a:t>
            </a:r>
            <a:r>
              <a:rPr lang="es-ES" dirty="0" err="1" smtClean="0"/>
              <a:t>període</a:t>
            </a:r>
            <a:r>
              <a:rPr lang="es-ES" dirty="0" smtClean="0"/>
              <a:t> (5 cada </a:t>
            </a:r>
            <a:r>
              <a:rPr lang="es-ES" dirty="0" err="1" smtClean="0"/>
              <a:t>curs</a:t>
            </a:r>
            <a:r>
              <a:rPr lang="es-ES" dirty="0" smtClean="0"/>
              <a:t>)</a:t>
            </a:r>
          </a:p>
          <a:p>
            <a:pPr marL="285750" indent="-285750" algn="just">
              <a:buFont typeface="Wingdings" charset="2"/>
              <a:buChar char="ü"/>
            </a:pPr>
            <a:r>
              <a:rPr lang="es-ES" dirty="0" err="1" smtClean="0"/>
              <a:t>Els</a:t>
            </a:r>
            <a:r>
              <a:rPr lang="es-ES" dirty="0" smtClean="0"/>
              <a:t> </a:t>
            </a:r>
            <a:r>
              <a:rPr lang="es-ES" dirty="0" err="1" smtClean="0"/>
              <a:t>exàmens</a:t>
            </a:r>
            <a:r>
              <a:rPr lang="es-ES" dirty="0" smtClean="0"/>
              <a:t> es fan </a:t>
            </a:r>
            <a:r>
              <a:rPr lang="es-ES" dirty="0" err="1" smtClean="0"/>
              <a:t>amb</a:t>
            </a:r>
            <a:r>
              <a:rPr lang="es-ES" dirty="0" smtClean="0"/>
              <a:t> </a:t>
            </a:r>
            <a:r>
              <a:rPr lang="es-ES" dirty="0" err="1" smtClean="0"/>
              <a:t>ordinador</a:t>
            </a:r>
            <a:r>
              <a:rPr lang="es-ES" dirty="0" smtClean="0"/>
              <a:t>, </a:t>
            </a:r>
            <a:r>
              <a:rPr lang="es-ES" dirty="0" err="1" smtClean="0"/>
              <a:t>amb</a:t>
            </a:r>
            <a:r>
              <a:rPr lang="es-ES" dirty="0" smtClean="0"/>
              <a:t> el </a:t>
            </a:r>
            <a:r>
              <a:rPr lang="es-ES" dirty="0" err="1" smtClean="0"/>
              <a:t>format</a:t>
            </a:r>
            <a:r>
              <a:rPr lang="es-ES" dirty="0" smtClean="0"/>
              <a:t> de les </a:t>
            </a:r>
            <a:r>
              <a:rPr lang="es-ES" dirty="0" err="1" smtClean="0"/>
              <a:t>proves</a:t>
            </a:r>
            <a:r>
              <a:rPr lang="es-ES" dirty="0" smtClean="0"/>
              <a:t> PISA.</a:t>
            </a:r>
            <a:endParaRPr lang="es-ES" dirty="0"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375" y="315926"/>
            <a:ext cx="1480926" cy="97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2400" y="4444301"/>
            <a:ext cx="850050" cy="5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5225" y="1500189"/>
            <a:ext cx="4187076" cy="27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ACTITUD DE L’ALUMNAT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Molt</a:t>
            </a:r>
            <a:r>
              <a:rPr lang="es-ES" dirty="0" smtClean="0"/>
              <a:t> </a:t>
            </a:r>
            <a:r>
              <a:rPr lang="es-ES" dirty="0" err="1" smtClean="0"/>
              <a:t>més</a:t>
            </a:r>
            <a:r>
              <a:rPr lang="es-ES" dirty="0" smtClean="0"/>
              <a:t> silenciosos.</a:t>
            </a:r>
          </a:p>
          <a:p>
            <a:r>
              <a:rPr lang="es-ES" dirty="0" err="1" smtClean="0"/>
              <a:t>Algun</a:t>
            </a:r>
            <a:r>
              <a:rPr lang="es-ES" dirty="0" smtClean="0"/>
              <a:t> </a:t>
            </a:r>
            <a:r>
              <a:rPr lang="es-ES" dirty="0" err="1" smtClean="0"/>
              <a:t>amb</a:t>
            </a:r>
            <a:r>
              <a:rPr lang="es-ES" dirty="0" smtClean="0"/>
              <a:t> </a:t>
            </a:r>
            <a:r>
              <a:rPr lang="es-ES" dirty="0" err="1" smtClean="0"/>
              <a:t>actituds</a:t>
            </a:r>
            <a:r>
              <a:rPr lang="es-ES" dirty="0" smtClean="0"/>
              <a:t> </a:t>
            </a:r>
            <a:r>
              <a:rPr lang="es-ES" dirty="0" err="1" smtClean="0"/>
              <a:t>negatives</a:t>
            </a:r>
            <a:r>
              <a:rPr lang="es-ES" dirty="0" smtClean="0"/>
              <a:t>: </a:t>
            </a:r>
            <a:r>
              <a:rPr lang="es-ES" dirty="0" err="1" smtClean="0"/>
              <a:t>menjant</a:t>
            </a:r>
            <a:r>
              <a:rPr lang="es-ES" dirty="0" smtClean="0"/>
              <a:t> a </a:t>
            </a:r>
            <a:r>
              <a:rPr lang="es-ES" dirty="0" err="1" smtClean="0"/>
              <a:t>classe</a:t>
            </a:r>
            <a:r>
              <a:rPr lang="es-ES" dirty="0" smtClean="0"/>
              <a:t>, </a:t>
            </a:r>
            <a:r>
              <a:rPr lang="es-ES" dirty="0" err="1" smtClean="0"/>
              <a:t>amb</a:t>
            </a:r>
            <a:r>
              <a:rPr lang="es-ES" dirty="0" smtClean="0"/>
              <a:t> </a:t>
            </a:r>
            <a:r>
              <a:rPr lang="es-ES" dirty="0" err="1" smtClean="0"/>
              <a:t>mòbil</a:t>
            </a:r>
            <a:r>
              <a:rPr lang="es-ES" dirty="0" smtClean="0"/>
              <a:t>, </a:t>
            </a:r>
            <a:r>
              <a:rPr lang="es-ES" dirty="0" err="1" smtClean="0"/>
              <a:t>amb</a:t>
            </a:r>
            <a:r>
              <a:rPr lang="es-ES" dirty="0" smtClean="0"/>
              <a:t> gorra (també </a:t>
            </a:r>
            <a:r>
              <a:rPr lang="es-ES" dirty="0" err="1" smtClean="0"/>
              <a:t>prohibides</a:t>
            </a:r>
            <a:r>
              <a:rPr lang="es-ES" dirty="0" smtClean="0"/>
              <a:t>)</a:t>
            </a:r>
            <a:r>
              <a:rPr lang="mr-IN" dirty="0" smtClean="0"/>
              <a:t>…</a:t>
            </a:r>
            <a:r>
              <a:rPr lang="es-ES" dirty="0" smtClean="0"/>
              <a:t>, </a:t>
            </a:r>
            <a:r>
              <a:rPr lang="es-ES" dirty="0" err="1" smtClean="0"/>
              <a:t>però</a:t>
            </a:r>
            <a:r>
              <a:rPr lang="es-ES" dirty="0" smtClean="0"/>
              <a:t> no </a:t>
            </a:r>
            <a:r>
              <a:rPr lang="es-ES" dirty="0" err="1" smtClean="0"/>
              <a:t>vam</a:t>
            </a:r>
            <a:r>
              <a:rPr lang="es-ES" dirty="0" smtClean="0"/>
              <a:t> </a:t>
            </a:r>
            <a:r>
              <a:rPr lang="es-ES" dirty="0" err="1" smtClean="0"/>
              <a:t>veure</a:t>
            </a:r>
            <a:r>
              <a:rPr lang="es-ES" dirty="0" smtClean="0"/>
              <a:t> faltes de respecte </a:t>
            </a:r>
            <a:r>
              <a:rPr lang="es-ES" dirty="0" err="1" smtClean="0"/>
              <a:t>directes</a:t>
            </a:r>
            <a:r>
              <a:rPr lang="es-ES" dirty="0" smtClean="0"/>
              <a:t> </a:t>
            </a:r>
            <a:r>
              <a:rPr lang="es-ES" dirty="0" err="1" smtClean="0"/>
              <a:t>cap</a:t>
            </a:r>
            <a:r>
              <a:rPr lang="es-ES" dirty="0" smtClean="0"/>
              <a:t> al </a:t>
            </a:r>
            <a:r>
              <a:rPr lang="es-ES" dirty="0" err="1" smtClean="0"/>
              <a:t>professorat</a:t>
            </a:r>
            <a:r>
              <a:rPr lang="es-ES" dirty="0" smtClean="0"/>
              <a:t>.</a:t>
            </a:r>
            <a:endParaRPr lang="es-ES_tradnl" dirty="0" smtClean="0"/>
          </a:p>
        </p:txBody>
      </p:sp>
      <p:pic>
        <p:nvPicPr>
          <p:cNvPr id="4" name="Google Shape;14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20872" y="4412379"/>
            <a:ext cx="961577" cy="59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89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3600" dirty="0"/>
              <a:t>Un projecte Erasmus+ KA219</a:t>
            </a:r>
            <a:endParaRPr sz="3600" dirty="0"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3775" y="163526"/>
            <a:ext cx="1480926" cy="97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725" y="2836950"/>
            <a:ext cx="3166950" cy="21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4875" y="1879846"/>
            <a:ext cx="5644176" cy="303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427" y="1099825"/>
            <a:ext cx="1841431" cy="173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ROL DEL PROFESSORAT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Prestigi</a:t>
            </a:r>
            <a:r>
              <a:rPr lang="es-ES" dirty="0" smtClean="0"/>
              <a:t> social</a:t>
            </a:r>
          </a:p>
          <a:p>
            <a:r>
              <a:rPr lang="es-ES" dirty="0" smtClean="0"/>
              <a:t>Bon </a:t>
            </a:r>
            <a:r>
              <a:rPr lang="es-ES" dirty="0" err="1" smtClean="0"/>
              <a:t>sou</a:t>
            </a:r>
            <a:r>
              <a:rPr lang="es-ES" dirty="0" smtClean="0"/>
              <a:t> (entre 6.000 i 10.000 euros)</a:t>
            </a:r>
          </a:p>
          <a:p>
            <a:r>
              <a:rPr lang="es-ES" dirty="0" err="1" smtClean="0"/>
              <a:t>Alt</a:t>
            </a:r>
            <a:r>
              <a:rPr lang="es-ES" dirty="0" smtClean="0"/>
              <a:t> </a:t>
            </a:r>
            <a:r>
              <a:rPr lang="es-ES" dirty="0" err="1" smtClean="0"/>
              <a:t>grau</a:t>
            </a:r>
            <a:r>
              <a:rPr lang="es-ES" dirty="0" smtClean="0"/>
              <a:t> </a:t>
            </a:r>
            <a:r>
              <a:rPr lang="es-ES" smtClean="0"/>
              <a:t>d’estudis</a:t>
            </a:r>
            <a:endParaRPr lang="es-ES"/>
          </a:p>
        </p:txBody>
      </p:sp>
      <p:pic>
        <p:nvPicPr>
          <p:cNvPr id="4" name="Google Shape;14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20872" y="4412379"/>
            <a:ext cx="961577" cy="59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91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endParaRPr lang="es-ES" dirty="0"/>
          </a:p>
          <a:p>
            <a:r>
              <a:rPr lang="es-ES" dirty="0" err="1"/>
              <a:t>L'espai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a </a:t>
            </a:r>
            <a:r>
              <a:rPr lang="es-ES" dirty="0" err="1"/>
              <a:t>lloc</a:t>
            </a:r>
            <a:r>
              <a:rPr lang="es-ES" dirty="0"/>
              <a:t> confortable i </a:t>
            </a:r>
            <a:r>
              <a:rPr lang="es-ES" dirty="0" err="1"/>
              <a:t>còmode</a:t>
            </a:r>
            <a:r>
              <a:rPr lang="es-ES" dirty="0"/>
              <a:t> per a </a:t>
            </a:r>
            <a:r>
              <a:rPr lang="es-ES" dirty="0" err="1"/>
              <a:t>tothom</a:t>
            </a:r>
            <a:r>
              <a:rPr lang="es-ES" dirty="0"/>
              <a:t>, </a:t>
            </a:r>
            <a:r>
              <a:rPr lang="es-ES" dirty="0" err="1" smtClean="0"/>
              <a:t>tant</a:t>
            </a:r>
            <a:r>
              <a:rPr lang="es-ES" dirty="0" smtClean="0"/>
              <a:t> </a:t>
            </a:r>
            <a:r>
              <a:rPr lang="es-ES" dirty="0"/>
              <a:t>a </a:t>
            </a:r>
            <a:r>
              <a:rPr lang="es-ES" dirty="0" err="1"/>
              <a:t>l'aula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a la sala de </a:t>
            </a:r>
            <a:r>
              <a:rPr lang="es-ES" dirty="0" err="1"/>
              <a:t>professors</a:t>
            </a:r>
            <a:r>
              <a:rPr lang="es-ES" dirty="0"/>
              <a:t>, </a:t>
            </a:r>
            <a:r>
              <a:rPr lang="es-ES" dirty="0" err="1"/>
              <a:t>als</a:t>
            </a:r>
            <a:r>
              <a:rPr lang="es-ES" dirty="0"/>
              <a:t> </a:t>
            </a:r>
            <a:r>
              <a:rPr lang="es-ES" dirty="0" err="1"/>
              <a:t>passadissos</a:t>
            </a:r>
            <a:r>
              <a:rPr lang="es-ES" dirty="0"/>
              <a:t> i en general a totes les </a:t>
            </a:r>
            <a:r>
              <a:rPr lang="es-ES" dirty="0" err="1"/>
              <a:t>dependències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 err="1"/>
              <a:t>Espais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múltiples </a:t>
            </a:r>
            <a:r>
              <a:rPr lang="es-ES" dirty="0" err="1"/>
              <a:t>utilitats</a:t>
            </a:r>
            <a:r>
              <a:rPr lang="es-ES" dirty="0"/>
              <a:t>,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aules</a:t>
            </a:r>
            <a:r>
              <a:rPr lang="es-ES" dirty="0"/>
              <a:t> que </a:t>
            </a:r>
            <a:r>
              <a:rPr lang="es-ES" dirty="0" err="1"/>
              <a:t>s'obren</a:t>
            </a:r>
            <a:r>
              <a:rPr lang="es-ES" dirty="0"/>
              <a:t> i </a:t>
            </a:r>
            <a:r>
              <a:rPr lang="es-ES" dirty="0" err="1"/>
              <a:t>inclouen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passadissos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a </a:t>
            </a:r>
            <a:r>
              <a:rPr lang="es-ES" dirty="0" err="1"/>
              <a:t>lloc</a:t>
            </a:r>
            <a:r>
              <a:rPr lang="es-ES" dirty="0"/>
              <a:t> de </a:t>
            </a:r>
            <a:r>
              <a:rPr lang="es-ES" dirty="0" err="1"/>
              <a:t>treball</a:t>
            </a:r>
            <a:r>
              <a:rPr lang="es-ES" dirty="0"/>
              <a:t>  i </a:t>
            </a:r>
            <a:r>
              <a:rPr lang="es-ES" dirty="0" err="1"/>
              <a:t>existència</a:t>
            </a:r>
            <a:r>
              <a:rPr lang="es-ES" dirty="0"/>
              <a:t> de  </a:t>
            </a:r>
            <a:r>
              <a:rPr lang="es-ES" dirty="0" err="1"/>
              <a:t>diverses</a:t>
            </a:r>
            <a:r>
              <a:rPr lang="es-ES" dirty="0"/>
              <a:t> </a:t>
            </a:r>
            <a:r>
              <a:rPr lang="es-ES" dirty="0" err="1"/>
              <a:t>zones</a:t>
            </a:r>
            <a:r>
              <a:rPr lang="es-ES" dirty="0"/>
              <a:t> al </a:t>
            </a:r>
            <a:r>
              <a:rPr lang="es-ES" dirty="0" err="1"/>
              <a:t>mateix</a:t>
            </a:r>
            <a:r>
              <a:rPr lang="es-ES" dirty="0"/>
              <a:t> </a:t>
            </a:r>
            <a:r>
              <a:rPr lang="es-ES" dirty="0" err="1"/>
              <a:t>espai</a:t>
            </a:r>
            <a:r>
              <a:rPr lang="es-ES" dirty="0"/>
              <a:t> </a:t>
            </a:r>
            <a:r>
              <a:rPr lang="es-ES" dirty="0" err="1"/>
              <a:t>d'aula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 </a:t>
            </a:r>
            <a:r>
              <a:rPr lang="es-ES" dirty="0" err="1"/>
              <a:t>Aules</a:t>
            </a:r>
            <a:r>
              <a:rPr lang="es-ES" dirty="0"/>
              <a:t> </a:t>
            </a:r>
            <a:r>
              <a:rPr lang="es-ES" dirty="0" err="1"/>
              <a:t>poc</a:t>
            </a:r>
            <a:r>
              <a:rPr lang="es-ES" dirty="0"/>
              <a:t> </a:t>
            </a:r>
            <a:r>
              <a:rPr lang="es-ES" dirty="0" err="1"/>
              <a:t>massificades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179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VISITA A LA UNIVERSITAT</a:t>
            </a:r>
            <a:endParaRPr lang="es-ES" dirty="0"/>
          </a:p>
        </p:txBody>
      </p:sp>
      <p:pic>
        <p:nvPicPr>
          <p:cNvPr id="2" name="Marcador de contenido 1" descr="Rankin_8_6_20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4" b="10464"/>
          <a:stretch>
            <a:fillRect/>
          </a:stretch>
        </p:blipFill>
        <p:spPr/>
      </p:pic>
      <p:pic>
        <p:nvPicPr>
          <p:cNvPr id="6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0872" y="4412379"/>
            <a:ext cx="961577" cy="59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083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EXPOSICIÓ DELS ALUMNES</a:t>
            </a:r>
            <a:endParaRPr lang="es-ES" sz="4000" dirty="0"/>
          </a:p>
        </p:txBody>
      </p:sp>
      <p:pic>
        <p:nvPicPr>
          <p:cNvPr id="4" name="Marcador de contenido 3" descr="42508279_10217093573520273_2314109197760856064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9" b="20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662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resentació alumnes I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9" b="20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6464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resentació alumn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9" b="20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0781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VISITA A L’ESCOLA</a:t>
            </a:r>
            <a:endParaRPr lang="es-ES" dirty="0"/>
          </a:p>
        </p:txBody>
      </p:sp>
      <p:pic>
        <p:nvPicPr>
          <p:cNvPr id="5" name="Marcador de contenido 4" descr="42508296_10204841651037092_3376163883172495360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9" b="20339"/>
          <a:stretch>
            <a:fillRect/>
          </a:stretch>
        </p:blipFill>
        <p:spPr/>
      </p:pic>
      <p:pic>
        <p:nvPicPr>
          <p:cNvPr id="4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0872" y="4412379"/>
            <a:ext cx="961577" cy="59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684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/>
              <a:t>PISSARRES VELEDA MAGNÈTIQUES, COIXINS IMANTATS</a:t>
            </a:r>
            <a:endParaRPr lang="es-ES" sz="2800" dirty="0"/>
          </a:p>
        </p:txBody>
      </p:sp>
      <p:pic>
        <p:nvPicPr>
          <p:cNvPr id="4" name="Marcador de contenido 3" descr="42634057_10204841650117069_9035573943297114112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9" b="20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492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CASCOS PER TENIR SILENCI</a:t>
            </a:r>
            <a:endParaRPr lang="es-ES" sz="3600" dirty="0"/>
          </a:p>
        </p:txBody>
      </p:sp>
      <p:pic>
        <p:nvPicPr>
          <p:cNvPr id="4" name="Marcador de contenido 3" descr="42629473_10204841649477053_3128618817387757568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9" b="20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618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SEGUIMENT MEDIÀTIC!!!</a:t>
            </a:r>
            <a:endParaRPr lang="es-ES" dirty="0"/>
          </a:p>
        </p:txBody>
      </p:sp>
      <p:pic>
        <p:nvPicPr>
          <p:cNvPr id="4" name="Marcador de contenido 3" descr="42551567_10217098377560371_5664958573755498496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83" r="-62383"/>
          <a:stretch>
            <a:fillRect/>
          </a:stretch>
        </p:blipFill>
        <p:spPr>
          <a:xfrm>
            <a:off x="551655" y="1200150"/>
            <a:ext cx="8834866" cy="3750950"/>
          </a:xfrm>
        </p:spPr>
      </p:pic>
    </p:spTree>
    <p:extLst>
      <p:ext uri="{BB962C8B-B14F-4D97-AF65-F5344CB8AC3E}">
        <p14:creationId xmlns:p14="http://schemas.microsoft.com/office/powerpoint/2010/main" val="820251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64100" y="3921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 smtClean="0"/>
              <a:t>SOCIS DEL PROJECTE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311700" y="1096675"/>
            <a:ext cx="8832300" cy="35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AutoNum type="arabicPeriod"/>
            </a:pPr>
            <a:endParaRPr lang="es-ES_tradnl" sz="2400" dirty="0" smtClean="0">
              <a:highlight>
                <a:schemeClr val="lt1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marL="9144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AutoNum type="arabicPeriod"/>
            </a:pPr>
            <a:r>
              <a:rPr lang="ca" sz="2400" dirty="0" smtClean="0">
                <a:solidFill>
                  <a:srgbClr val="FF0000"/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Oulu </a:t>
            </a:r>
            <a:r>
              <a:rPr lang="ca" sz="2400" dirty="0">
                <a:solidFill>
                  <a:srgbClr val="FF0000"/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Teacher Training School (Oulu, Finland)  </a:t>
            </a:r>
            <a:endParaRPr sz="2400" dirty="0">
              <a:solidFill>
                <a:srgbClr val="FF0000"/>
              </a:solidFill>
              <a:highlight>
                <a:schemeClr val="lt1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marL="9144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AutoNum type="arabicPeriod"/>
            </a:pPr>
            <a:r>
              <a:rPr lang="ca" sz="2400" dirty="0">
                <a:solidFill>
                  <a:srgbClr val="FF0000"/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IV Liceum Ogolnoksztalkace im.komisji Edukacji Narodoweij (Bielsko-Biela, Poland)</a:t>
            </a:r>
            <a:endParaRPr sz="2400" dirty="0">
              <a:solidFill>
                <a:srgbClr val="FF0000"/>
              </a:solidFill>
              <a:highlight>
                <a:schemeClr val="lt1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marL="9144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AutoNum type="arabicPeriod"/>
            </a:pPr>
            <a:r>
              <a:rPr lang="ca" sz="2400" dirty="0">
                <a:solidFill>
                  <a:srgbClr val="FF0000"/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I.I.S. Falcone-Righi (Corsico,Italy)</a:t>
            </a:r>
            <a:endParaRPr sz="2400" dirty="0">
              <a:solidFill>
                <a:srgbClr val="FF0000"/>
              </a:solidFill>
              <a:highlight>
                <a:schemeClr val="lt1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marL="9144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AutoNum type="arabicPeriod"/>
            </a:pPr>
            <a:r>
              <a:rPr lang="ca" sz="2400" dirty="0">
                <a:solidFill>
                  <a:srgbClr val="FF0000"/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INS Montserrat Colomer (Sant Esteve Sesrovires, Catalonia</a:t>
            </a:r>
            <a:r>
              <a:rPr lang="ca" sz="2400" dirty="0" smtClean="0">
                <a:solidFill>
                  <a:srgbClr val="FF0000"/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)</a:t>
            </a:r>
            <a:r>
              <a:rPr lang="es-ES_tradnl" sz="2400" dirty="0">
                <a:solidFill>
                  <a:srgbClr val="FF0000"/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.</a:t>
            </a:r>
            <a:endParaRPr sz="2400" dirty="0">
              <a:solidFill>
                <a:srgbClr val="FF0000"/>
              </a:solidFill>
              <a:highlight>
                <a:schemeClr val="lt1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>
              <a:buNone/>
            </a:pPr>
            <a:r>
              <a:rPr lang="es-ES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3 </a:t>
            </a:r>
            <a:r>
              <a:rPr lang="es-ES" dirty="0" err="1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professors</a:t>
            </a:r>
            <a:r>
              <a:rPr lang="es-ES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 i 3 </a:t>
            </a:r>
            <a:r>
              <a:rPr lang="es-ES" dirty="0" err="1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estudiants</a:t>
            </a:r>
            <a:r>
              <a:rPr lang="es-ES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 a cada </a:t>
            </a:r>
            <a:r>
              <a:rPr lang="es-ES" dirty="0" err="1" smtClean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trobada</a:t>
            </a:r>
            <a:endParaRPr lang="es-ES" dirty="0">
              <a:solidFill>
                <a:srgbClr val="38761D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>
              <a:spcAft>
                <a:spcPts val="1600"/>
              </a:spcAft>
              <a:buNone/>
            </a:pPr>
            <a:endParaRPr lang="es-ES" dirty="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3775" y="87326"/>
            <a:ext cx="1480926" cy="97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2400" y="4444301"/>
            <a:ext cx="850050" cy="5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1635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3600" dirty="0" smtClean="0">
                <a:solidFill>
                  <a:srgbClr val="38761D"/>
                </a:solidFill>
              </a:rPr>
              <a:t>Idees </a:t>
            </a:r>
            <a:r>
              <a:rPr lang="ca" sz="3600" dirty="0">
                <a:solidFill>
                  <a:srgbClr val="38761D"/>
                </a:solidFill>
              </a:rPr>
              <a:t>principals</a:t>
            </a:r>
            <a:endParaRPr sz="3600" dirty="0">
              <a:solidFill>
                <a:srgbClr val="38761D"/>
              </a:solidFill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311700" y="996625"/>
            <a:ext cx="8520600" cy="33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600" dirty="0" smtClean="0">
                <a:solidFill>
                  <a:srgbClr val="6AA84F"/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. </a:t>
            </a:r>
            <a:endParaRPr sz="1600" dirty="0">
              <a:highlight>
                <a:schemeClr val="lt1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lvl="0" indent="-381000">
              <a:buSzPts val="2400"/>
              <a:buFont typeface="Economica"/>
              <a:buChar char="❏"/>
            </a:pPr>
            <a:r>
              <a:rPr lang="ca" sz="2400" dirty="0">
                <a:solidFill>
                  <a:schemeClr val="accent3">
                    <a:lumMod val="75000"/>
                  </a:schemeClr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Aprendre nous mètodes d’ensenyament, posar-los en pràctica, comparar-los i </a:t>
            </a:r>
            <a:r>
              <a:rPr lang="es-ES_tradnl" sz="2400" dirty="0" smtClean="0">
                <a:solidFill>
                  <a:schemeClr val="accent3">
                    <a:lumMod val="75000"/>
                  </a:schemeClr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avaluar-los</a:t>
            </a:r>
          </a:p>
          <a:p>
            <a:pPr marL="76200" lvl="0" indent="0">
              <a:buSzPts val="2400"/>
              <a:buNone/>
            </a:pPr>
            <a:endParaRPr sz="2400" dirty="0">
              <a:solidFill>
                <a:schemeClr val="accent3">
                  <a:lumMod val="75000"/>
                </a:schemeClr>
              </a:solidFill>
              <a:highlight>
                <a:schemeClr val="lt1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❏"/>
            </a:pPr>
            <a:r>
              <a:rPr lang="es-ES_tradnl" sz="2400" dirty="0" err="1" smtClean="0">
                <a:solidFill>
                  <a:schemeClr val="accent3">
                    <a:lumMod val="75000"/>
                  </a:schemeClr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Conèixer</a:t>
            </a:r>
            <a:r>
              <a:rPr lang="es-ES_tradnl" sz="2400" dirty="0" smtClean="0">
                <a:solidFill>
                  <a:schemeClr val="accent3">
                    <a:lumMod val="75000"/>
                  </a:schemeClr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 el sistema </a:t>
            </a:r>
            <a:r>
              <a:rPr lang="es-ES_tradnl" sz="2400" dirty="0" err="1" smtClean="0">
                <a:solidFill>
                  <a:schemeClr val="accent3">
                    <a:lumMod val="75000"/>
                  </a:schemeClr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educatiu</a:t>
            </a:r>
            <a:r>
              <a:rPr lang="es-ES_tradnl" sz="2400" dirty="0" smtClean="0">
                <a:solidFill>
                  <a:schemeClr val="accent3">
                    <a:lumMod val="75000"/>
                  </a:schemeClr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 de cada país.</a:t>
            </a:r>
            <a:endParaRPr sz="2400" dirty="0">
              <a:solidFill>
                <a:schemeClr val="accent3">
                  <a:lumMod val="75000"/>
                </a:schemeClr>
              </a:solidFill>
              <a:highlight>
                <a:schemeClr val="lt1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3775" y="87326"/>
            <a:ext cx="1480926" cy="97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2400" y="4444301"/>
            <a:ext cx="850050" cy="5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3600" dirty="0" err="1" smtClean="0">
                <a:solidFill>
                  <a:srgbClr val="38761D"/>
                </a:solidFill>
              </a:rPr>
              <a:t>Trobades</a:t>
            </a:r>
            <a:endParaRPr sz="3600" dirty="0">
              <a:solidFill>
                <a:srgbClr val="38761D"/>
              </a:solidFill>
            </a:endParaRPr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488442" y="1225226"/>
            <a:ext cx="8238351" cy="30817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Economica"/>
              <a:buChar char="●"/>
            </a:pPr>
            <a:r>
              <a:rPr lang="ca" sz="2400" dirty="0">
                <a:latin typeface="Economica"/>
                <a:ea typeface="Economica"/>
                <a:cs typeface="Economica"/>
                <a:sym typeface="Economica"/>
              </a:rPr>
              <a:t>Transnacional: Oulu, 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Finland</a:t>
            </a: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 (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22 </a:t>
            </a:r>
            <a:r>
              <a:rPr lang="ca" sz="2400" dirty="0">
                <a:latin typeface="Economica"/>
                <a:ea typeface="Economica"/>
                <a:cs typeface="Economica"/>
                <a:sym typeface="Economica"/>
              </a:rPr>
              <a:t>to 24 nov 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2016</a:t>
            </a: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)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.</a:t>
            </a:r>
            <a:endParaRPr sz="2400" dirty="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4191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conomica"/>
              <a:buChar char="●"/>
            </a:pP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Primavera 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2017</a:t>
            </a:r>
            <a:r>
              <a:rPr lang="ca" sz="2400" dirty="0">
                <a:latin typeface="Economica"/>
                <a:ea typeface="Economica"/>
                <a:cs typeface="Economica"/>
                <a:sym typeface="Economica"/>
              </a:rPr>
              <a:t>, </a:t>
            </a:r>
            <a:r>
              <a:rPr lang="es-ES_tradnl" sz="2400" dirty="0">
                <a:latin typeface="Economica"/>
                <a:ea typeface="Economica"/>
                <a:cs typeface="Economica"/>
                <a:sym typeface="Economica"/>
              </a:rPr>
              <a:t>a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ca" sz="2400" dirty="0">
                <a:latin typeface="Economica"/>
                <a:ea typeface="Economica"/>
                <a:cs typeface="Economica"/>
                <a:sym typeface="Economica"/>
              </a:rPr>
              <a:t>Bielsko-Biela, Poland (2-8 abril 2017)</a:t>
            </a:r>
            <a:endParaRPr sz="2400" dirty="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4191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conomica"/>
              <a:buChar char="●"/>
            </a:pPr>
            <a:r>
              <a:rPr lang="es-ES_tradnl" sz="2400" dirty="0" err="1" smtClean="0">
                <a:latin typeface="Economica"/>
                <a:ea typeface="Economica"/>
                <a:cs typeface="Economica"/>
                <a:sym typeface="Economica"/>
              </a:rPr>
              <a:t>Tardor</a:t>
            </a: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2017</a:t>
            </a:r>
            <a:r>
              <a:rPr lang="ca" sz="2400" dirty="0">
                <a:latin typeface="Economica"/>
                <a:ea typeface="Economica"/>
                <a:cs typeface="Economica"/>
                <a:sym typeface="Economica"/>
              </a:rPr>
              <a:t>, </a:t>
            </a: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a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ca" sz="2400" dirty="0">
                <a:latin typeface="Economica"/>
                <a:ea typeface="Economica"/>
                <a:cs typeface="Economica"/>
                <a:sym typeface="Economica"/>
              </a:rPr>
              <a:t>Corsico, Italy. (1-7 oct 2017))</a:t>
            </a:r>
            <a:endParaRPr sz="2400" dirty="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4191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conomica"/>
              <a:buChar char="●"/>
            </a:pP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Primavera 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2018</a:t>
            </a:r>
            <a:r>
              <a:rPr lang="ca" sz="2400" dirty="0">
                <a:latin typeface="Economica"/>
                <a:ea typeface="Economica"/>
                <a:cs typeface="Economica"/>
                <a:sym typeface="Economica"/>
              </a:rPr>
              <a:t>, </a:t>
            </a:r>
            <a:r>
              <a:rPr lang="es-ES_tradnl" sz="2400" dirty="0">
                <a:latin typeface="Economica"/>
                <a:ea typeface="Economica"/>
                <a:cs typeface="Economica"/>
                <a:sym typeface="Economica"/>
              </a:rPr>
              <a:t>a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ca" sz="2400" dirty="0">
                <a:latin typeface="Economica"/>
                <a:ea typeface="Economica"/>
                <a:cs typeface="Economica"/>
                <a:sym typeface="Economica"/>
              </a:rPr>
              <a:t>Sant Esteve Sesrovires, 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(</a:t>
            </a:r>
            <a:r>
              <a:rPr lang="ca" sz="2400" dirty="0">
                <a:latin typeface="Economica"/>
                <a:ea typeface="Economica"/>
                <a:cs typeface="Economica"/>
                <a:sym typeface="Economica"/>
              </a:rPr>
              <a:t>8-14 abril 2018) </a:t>
            </a:r>
            <a:endParaRPr sz="2400" dirty="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4191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conomica"/>
              <a:buChar char="●"/>
            </a:pPr>
            <a:r>
              <a:rPr lang="es-ES_tradnl" sz="2400" dirty="0" err="1" smtClean="0">
                <a:latin typeface="Economica"/>
                <a:ea typeface="Economica"/>
                <a:cs typeface="Economica"/>
                <a:sym typeface="Economica"/>
              </a:rPr>
              <a:t>Tardor</a:t>
            </a: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ca" sz="2400" dirty="0" smtClean="0">
                <a:latin typeface="Economica"/>
                <a:ea typeface="Economica"/>
                <a:cs typeface="Economica"/>
                <a:sym typeface="Economica"/>
              </a:rPr>
              <a:t>2018</a:t>
            </a: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: última </a:t>
            </a:r>
            <a:r>
              <a:rPr lang="es-ES_tradnl" sz="2400" dirty="0" err="1" smtClean="0">
                <a:latin typeface="Economica"/>
                <a:ea typeface="Economica"/>
                <a:cs typeface="Economica"/>
                <a:sym typeface="Economica"/>
              </a:rPr>
              <a:t>trobada</a:t>
            </a: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 per avaluar </a:t>
            </a:r>
            <a:r>
              <a:rPr lang="es-ES_tradnl" sz="2400" dirty="0" err="1" smtClean="0">
                <a:latin typeface="Economica"/>
                <a:ea typeface="Economica"/>
                <a:cs typeface="Economica"/>
                <a:sym typeface="Economica"/>
              </a:rPr>
              <a:t>tot</a:t>
            </a: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 el </a:t>
            </a:r>
            <a:r>
              <a:rPr lang="es-ES_tradnl" sz="2400" dirty="0" err="1" smtClean="0">
                <a:latin typeface="Economica"/>
                <a:ea typeface="Economica"/>
                <a:cs typeface="Economica"/>
                <a:sym typeface="Economica"/>
              </a:rPr>
              <a:t>projecte</a:t>
            </a:r>
            <a:r>
              <a:rPr lang="es-ES_tradnl" sz="2400" dirty="0" smtClean="0">
                <a:latin typeface="Economica"/>
                <a:ea typeface="Economica"/>
                <a:cs typeface="Economica"/>
                <a:sym typeface="Economica"/>
              </a:rPr>
              <a:t>.</a:t>
            </a:r>
            <a:endParaRPr sz="2400" dirty="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375" y="315926"/>
            <a:ext cx="1480926" cy="97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2400" y="4444301"/>
            <a:ext cx="850050" cy="5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DARRERA TROBADA A FINLÀNDIA</a:t>
            </a:r>
            <a:endParaRPr lang="es-ES" sz="4000" dirty="0"/>
          </a:p>
        </p:txBody>
      </p:sp>
      <p:pic>
        <p:nvPicPr>
          <p:cNvPr id="6" name="Marcador de posición de imagen 5" descr="43101729_10217155244862018_5473225027434315776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87" r="-34287"/>
          <a:stretch>
            <a:fillRect/>
          </a:stretch>
        </p:blipFill>
        <p:spPr>
          <a:xfrm>
            <a:off x="955675" y="1200150"/>
            <a:ext cx="7232650" cy="3217863"/>
          </a:xfrm>
        </p:spPr>
      </p:pic>
    </p:spTree>
    <p:extLst>
      <p:ext uri="{BB962C8B-B14F-4D97-AF65-F5344CB8AC3E}">
        <p14:creationId xmlns:p14="http://schemas.microsoft.com/office/powerpoint/2010/main" val="3672372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IMATGES DE L’INSTITUT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2400" dirty="0" smtClean="0"/>
              <a:t>(</a:t>
            </a:r>
            <a:r>
              <a:rPr lang="es-ES" sz="2400" dirty="0" err="1" smtClean="0"/>
              <a:t>públic</a:t>
            </a:r>
            <a:r>
              <a:rPr lang="es-ES" sz="2400" dirty="0" smtClean="0"/>
              <a:t>, </a:t>
            </a:r>
            <a:r>
              <a:rPr lang="es-ES" sz="2400" dirty="0" err="1" smtClean="0"/>
              <a:t>com</a:t>
            </a:r>
            <a:r>
              <a:rPr lang="es-ES" sz="2400" dirty="0" smtClean="0"/>
              <a:t> </a:t>
            </a:r>
            <a:r>
              <a:rPr lang="es-ES" sz="2400" dirty="0" err="1" smtClean="0"/>
              <a:t>tots</a:t>
            </a:r>
            <a:r>
              <a:rPr lang="es-ES" sz="2400" dirty="0" smtClean="0"/>
              <a:t> </a:t>
            </a:r>
            <a:r>
              <a:rPr lang="es-ES" sz="2400" dirty="0" err="1" smtClean="0"/>
              <a:t>els</a:t>
            </a:r>
            <a:r>
              <a:rPr lang="es-ES" sz="2400" dirty="0" smtClean="0"/>
              <a:t> </a:t>
            </a:r>
            <a:r>
              <a:rPr lang="es-ES" sz="2400" dirty="0" err="1" smtClean="0"/>
              <a:t>instituts</a:t>
            </a:r>
            <a:r>
              <a:rPr lang="es-ES" sz="2400" dirty="0" smtClean="0"/>
              <a:t> a Oulu, </a:t>
            </a:r>
          </a:p>
          <a:p>
            <a:r>
              <a:rPr lang="es-ES" sz="2400" dirty="0" err="1" smtClean="0"/>
              <a:t>perquè</a:t>
            </a:r>
            <a:r>
              <a:rPr lang="es-ES" sz="2400" dirty="0" smtClean="0"/>
              <a:t> no </a:t>
            </a:r>
            <a:r>
              <a:rPr lang="es-ES" sz="2400" dirty="0" err="1" smtClean="0"/>
              <a:t>n’hi</a:t>
            </a:r>
            <a:r>
              <a:rPr lang="es-ES" sz="2400" dirty="0" smtClean="0"/>
              <a:t> ha de </a:t>
            </a:r>
            <a:r>
              <a:rPr lang="es-ES" sz="2400" dirty="0" err="1" smtClean="0"/>
              <a:t>privats</a:t>
            </a:r>
            <a:r>
              <a:rPr lang="es-ES" sz="2400" dirty="0" smtClean="0"/>
              <a:t>)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55902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11700" y="634999"/>
            <a:ext cx="8520600" cy="512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/>
              <a:t/>
            </a:r>
            <a:br>
              <a:rPr lang="es-ES_tradnl" sz="3200" dirty="0"/>
            </a:b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/>
              <a:t/>
            </a:r>
            <a:br>
              <a:rPr lang="es-ES_tradnl" sz="3200" dirty="0"/>
            </a:b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/>
              <a:t/>
            </a:r>
            <a:br>
              <a:rPr lang="es-ES_tradnl" sz="3200" dirty="0"/>
            </a:b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/>
              <a:t/>
            </a:r>
            <a:br>
              <a:rPr lang="es-ES_tradnl" sz="3200" dirty="0"/>
            </a:br>
            <a:r>
              <a:rPr lang="es-ES_tradnl" sz="3200" dirty="0"/>
              <a:t>ENTRADA DE LES </a:t>
            </a:r>
            <a:r>
              <a:rPr lang="es-ES_tradnl" sz="3200" dirty="0" smtClean="0"/>
              <a:t>AULES:</a:t>
            </a:r>
            <a:br>
              <a:rPr lang="es-ES_tradnl" sz="3200" dirty="0" smtClean="0"/>
            </a:br>
            <a:r>
              <a:rPr lang="es-ES_tradnl" sz="3200" dirty="0" smtClean="0"/>
              <a:t>PEUS DESCALÇOS!!!</a:t>
            </a:r>
            <a:endParaRPr sz="3200" dirty="0"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375" y="315926"/>
            <a:ext cx="1480926" cy="97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2875" y="1497827"/>
            <a:ext cx="2823671" cy="321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400" y="4444301"/>
            <a:ext cx="850050" cy="5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936530" y="3232324"/>
            <a:ext cx="1731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UNS </a:t>
            </a:r>
            <a:r>
              <a:rPr lang="es-ES" smtClean="0"/>
              <a:t>20 ALUMNES</a:t>
            </a:r>
            <a:endParaRPr lang="es-ES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dirty="0" smtClean="0"/>
              <a:t>AULES</a:t>
            </a:r>
            <a:endParaRPr dirty="0"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375" y="315926"/>
            <a:ext cx="1480926" cy="97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4">
            <a:alphaModFix/>
          </a:blip>
          <a:srcRect t="14965"/>
          <a:stretch/>
        </p:blipFill>
        <p:spPr>
          <a:xfrm>
            <a:off x="5505214" y="2301338"/>
            <a:ext cx="3016500" cy="192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5562" y="513738"/>
            <a:ext cx="2689652" cy="201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2400" y="4444301"/>
            <a:ext cx="850050" cy="5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77" y="1937338"/>
            <a:ext cx="2689649" cy="1990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Verano.thmx</Template>
  <TotalTime>124</TotalTime>
  <Words>446</Words>
  <Application>Microsoft Office PowerPoint</Application>
  <PresentationFormat>Näytössä katseltava esitys (16:9)</PresentationFormat>
  <Paragraphs>68</Paragraphs>
  <Slides>29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29</vt:i4>
      </vt:variant>
    </vt:vector>
  </HeadingPairs>
  <TitlesOfParts>
    <vt:vector size="35" baseType="lpstr">
      <vt:lpstr>Century Gothic</vt:lpstr>
      <vt:lpstr>Economica</vt:lpstr>
      <vt:lpstr>Open Sans</vt:lpstr>
      <vt:lpstr>Wingdings</vt:lpstr>
      <vt:lpstr>Arial</vt:lpstr>
      <vt:lpstr>Summer</vt:lpstr>
      <vt:lpstr>Projecte  Better Teaching,  Better Learning  2016-2018</vt:lpstr>
      <vt:lpstr>Un projecte Erasmus+ KA219</vt:lpstr>
      <vt:lpstr>SOCIS DEL PROJECTE</vt:lpstr>
      <vt:lpstr>Idees principals</vt:lpstr>
      <vt:lpstr>Trobades</vt:lpstr>
      <vt:lpstr>DARRERA TROBADA A FINLÀNDIA</vt:lpstr>
      <vt:lpstr>IMATGES DE L’INSTITUT</vt:lpstr>
      <vt:lpstr>         ENTRADA DE LES AULES: PEUS DESCALÇOS!!!</vt:lpstr>
      <vt:lpstr>AULES</vt:lpstr>
      <vt:lpstr>Aula informàtica</vt:lpstr>
      <vt:lpstr>TALLER</vt:lpstr>
      <vt:lpstr>PowerPoint-esitys</vt:lpstr>
      <vt:lpstr>PowerPoint-esitys</vt:lpstr>
      <vt:lpstr>SALA DE PROFESSORAT</vt:lpstr>
      <vt:lpstr>ACCÉS AL MENJADOR</vt:lpstr>
      <vt:lpstr>Transformar l’espai  (l’ús dels passadissos)</vt:lpstr>
      <vt:lpstr>ORGANITZACIÓ CLASSES</vt:lpstr>
      <vt:lpstr> AVALUACIÓ</vt:lpstr>
      <vt:lpstr>ACTITUD DE L’ALUMNAT</vt:lpstr>
      <vt:lpstr>ROL DEL PROFESSORAT</vt:lpstr>
      <vt:lpstr>PowerPoint-esitys</vt:lpstr>
      <vt:lpstr>VISITA A LA UNIVERSITAT</vt:lpstr>
      <vt:lpstr>EXPOSICIÓ DELS ALUMNES</vt:lpstr>
      <vt:lpstr>PowerPoint-esitys</vt:lpstr>
      <vt:lpstr>PowerPoint-esitys</vt:lpstr>
      <vt:lpstr>VISITA A L’ESCOLA</vt:lpstr>
      <vt:lpstr>PISSARRES VELEDA MAGNÈTIQUES, COIXINS IMANTATS</vt:lpstr>
      <vt:lpstr>CASCOS PER TENIR SILENCI</vt:lpstr>
      <vt:lpstr>SEGUIMENT MEDIÀTIC!!!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Projecte  Better Teaching,  Better Learning  2016-2018</dc:title>
  <dc:creator>klehtine</dc:creator>
  <cp:lastModifiedBy>Itälä Viivi Aino-Maija Katariina</cp:lastModifiedBy>
  <cp:revision>16</cp:revision>
  <dcterms:modified xsi:type="dcterms:W3CDTF">2018-11-12T12:46:11Z</dcterms:modified>
</cp:coreProperties>
</file>