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13"/>
  </p:handoutMasterIdLst>
  <p:sldIdLst>
    <p:sldId id="256" r:id="rId2"/>
    <p:sldId id="262" r:id="rId3"/>
    <p:sldId id="261" r:id="rId4"/>
    <p:sldId id="263" r:id="rId5"/>
    <p:sldId id="264" r:id="rId6"/>
    <p:sldId id="265" r:id="rId7"/>
    <p:sldId id="257" r:id="rId8"/>
    <p:sldId id="258" r:id="rId9"/>
    <p:sldId id="259" r:id="rId10"/>
    <p:sldId id="260" r:id="rId11"/>
    <p:sldId id="266" r:id="rId12"/>
  </p:sldIdLst>
  <p:sldSz cx="9144000" cy="6858000" type="screen4x3"/>
  <p:notesSz cx="6669088" cy="98679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326FA2-5DEE-4F7D-BBDB-E75522E0DA86}" type="datetimeFigureOut">
              <a:rPr lang="fi-FI" smtClean="0"/>
              <a:t>3.9.2014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2792"/>
            <a:ext cx="2889938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777607" y="9372792"/>
            <a:ext cx="2889938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81E3DC-F718-46AC-B5B3-AFB3993D18FF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C136934-D973-4F4B-8744-898ACA8C814D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F5CF263-356D-2947-BEE4-661B54C713BF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6934-D973-4F4B-8744-898ACA8C814D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CF263-356D-2947-BEE4-661B54C713B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6934-D973-4F4B-8744-898ACA8C814D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CF263-356D-2947-BEE4-661B54C713B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6934-D973-4F4B-8744-898ACA8C814D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CF263-356D-2947-BEE4-661B54C713B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6934-D973-4F4B-8744-898ACA8C814D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CF263-356D-2947-BEE4-661B54C713B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6934-D973-4F4B-8744-898ACA8C814D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CF263-356D-2947-BEE4-661B54C713BF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6934-D973-4F4B-8744-898ACA8C814D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CF263-356D-2947-BEE4-661B54C713B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6934-D973-4F4B-8744-898ACA8C814D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CF263-356D-2947-BEE4-661B54C713B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6934-D973-4F4B-8744-898ACA8C814D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CF263-356D-2947-BEE4-661B54C713B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6934-D973-4F4B-8744-898ACA8C814D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CF263-356D-2947-BEE4-661B54C713BF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36934-D973-4F4B-8744-898ACA8C814D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CF263-356D-2947-BEE4-661B54C713B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C136934-D973-4F4B-8744-898ACA8C814D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F5CF263-356D-2947-BEE4-661B54C713BF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Lukiolaisen opintopolut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Millaisia aineyhdistelmiä kannattaa suorittaa?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293363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490" y="1044376"/>
            <a:ext cx="7024744" cy="1143000"/>
          </a:xfrm>
        </p:spPr>
        <p:txBody>
          <a:bodyPr/>
          <a:lstStyle/>
          <a:p>
            <a:r>
              <a:rPr lang="fi-FI" dirty="0" smtClean="0"/>
              <a:t>Jos kirjoitat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Terveystiedon</a:t>
            </a:r>
          </a:p>
          <a:p>
            <a:pPr lvl="1"/>
            <a:r>
              <a:rPr lang="fi-FI" dirty="0" smtClean="0"/>
              <a:t>Biologia</a:t>
            </a:r>
          </a:p>
          <a:p>
            <a:pPr lvl="1"/>
            <a:r>
              <a:rPr lang="fi-FI" dirty="0" smtClean="0"/>
              <a:t>Psykologia</a:t>
            </a:r>
          </a:p>
          <a:p>
            <a:r>
              <a:rPr lang="fi-FI" dirty="0" smtClean="0"/>
              <a:t>Vieraita kieliä</a:t>
            </a:r>
          </a:p>
          <a:p>
            <a:pPr lvl="1"/>
            <a:r>
              <a:rPr lang="fi-FI" dirty="0" smtClean="0"/>
              <a:t>Reaaliaineiden kurssit </a:t>
            </a:r>
            <a:r>
              <a:rPr lang="fi-FI" dirty="0" smtClean="0">
                <a:sym typeface="Wingdings"/>
              </a:rPr>
              <a:t> esim. kuunteluiden aiheet voivat olla suoraan biologian kursseilta</a:t>
            </a:r>
          </a:p>
          <a:p>
            <a:r>
              <a:rPr lang="fi-FI" dirty="0" smtClean="0">
                <a:sym typeface="Wingdings"/>
              </a:rPr>
              <a:t>Äidinkielen taidot ovat tarpeen kaikissa aineissa – samoin esim. reaaliaineet tukevat äidinkieltä kirjoitettaessa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428730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Mitkä aineet kiinnostavat?	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Mieti, mikä sinua kiinnostaa. </a:t>
            </a:r>
          </a:p>
          <a:p>
            <a:r>
              <a:rPr lang="fi-FI" dirty="0" smtClean="0"/>
              <a:t>Katso listasta reaaliaineita. Merkitse kunkin aineen kohdalle sen kiinnostavuus asteikolla 0-5</a:t>
            </a:r>
          </a:p>
          <a:p>
            <a:pPr lvl="1"/>
            <a:r>
              <a:rPr lang="fi-FI" dirty="0" smtClean="0"/>
              <a:t>0 = ei kiinnosta yhtään</a:t>
            </a:r>
          </a:p>
          <a:p>
            <a:pPr lvl="1"/>
            <a:r>
              <a:rPr lang="fi-FI" dirty="0" smtClean="0"/>
              <a:t>5 = kiinnostaa paljon</a:t>
            </a:r>
          </a:p>
          <a:p>
            <a:r>
              <a:rPr lang="fi-FI" dirty="0" smtClean="0"/>
              <a:t>Merkitse myös arviosi, tarvitsetko ainetta mahdollisessa ammatissasi</a:t>
            </a:r>
          </a:p>
          <a:p>
            <a:pPr lvl="1"/>
            <a:r>
              <a:rPr lang="fi-FI" dirty="0" smtClean="0"/>
              <a:t>0 = en varmasti tarvitse</a:t>
            </a:r>
          </a:p>
          <a:p>
            <a:pPr lvl="1"/>
            <a:r>
              <a:rPr lang="fi-FI" dirty="0" smtClean="0"/>
              <a:t>5 = tarvitsen varmasti</a:t>
            </a:r>
          </a:p>
          <a:p>
            <a:r>
              <a:rPr lang="fi-FI" dirty="0" smtClean="0"/>
              <a:t>Laske pisteet yhteen. Katso 3-4 kiinnostavinta ainetta. </a:t>
            </a:r>
            <a:r>
              <a:rPr lang="fi-FI" dirty="0" smtClean="0">
                <a:sym typeface="Wingdings"/>
              </a:rPr>
              <a:t> Ehkä niistä olisi </a:t>
            </a:r>
            <a:r>
              <a:rPr lang="fi-FI" smtClean="0">
                <a:sym typeface="Wingdings"/>
              </a:rPr>
              <a:t>kirjoitettaviksi aineiksi?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25125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Lukio-opinnot ja mitä niiden jälkeen?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Lukio-opinnoista saa kelpoisuuden monenlaisiin jatko-opintopaikkoihin, suosituimpia ammattikorkeakoulut ja yliopistot.</a:t>
            </a:r>
          </a:p>
          <a:p>
            <a:r>
              <a:rPr lang="fi-FI" dirty="0" smtClean="0"/>
              <a:t>Alasta riippuen lukiolaisena kannattaa valita tiettyjä aineyhdistelmiä.</a:t>
            </a:r>
          </a:p>
          <a:p>
            <a:r>
              <a:rPr lang="fi-FI" dirty="0" smtClean="0"/>
              <a:t>Lukio-opinnoissa vähintään 75 kurssia, joista pakollisia 47-51. Kurssimäärässä ei ole ylärajaa.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255782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Opintopolkujen suunnittelu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Lukion aineet muodostavat yhdessä erilaisia opintopolkuja</a:t>
            </a:r>
          </a:p>
          <a:p>
            <a:r>
              <a:rPr lang="fi-FI" dirty="0" smtClean="0"/>
              <a:t>Jos olet kiinnostunut esim. jostain reaaliaineesta, sen kaveriksi kannattaa valita kursseja myös toisista reaaliaineista. </a:t>
            </a:r>
          </a:p>
          <a:p>
            <a:r>
              <a:rPr lang="fi-FI" dirty="0" smtClean="0"/>
              <a:t>Ei tarvitse lukea ”tukiaineen” kaikkia kursseja, vaan nimenomaan ”pääainetta” tukevia kursseja.</a:t>
            </a:r>
          </a:p>
          <a:p>
            <a:r>
              <a:rPr lang="fi-FI" dirty="0" smtClean="0"/>
              <a:t>Valintoja pitäisi tehdä jo 1. vuonna </a:t>
            </a:r>
            <a:r>
              <a:rPr lang="fi-FI" dirty="0" smtClean="0">
                <a:sym typeface="Wingdings"/>
              </a:rPr>
              <a:t> kiinnostuksen kohteita pitää miettiä alusta asti!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316369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Lukion kurssien jakaantuminen	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Pakolliset kurssit</a:t>
            </a:r>
          </a:p>
          <a:p>
            <a:r>
              <a:rPr lang="fi-FI" dirty="0" smtClean="0"/>
              <a:t>Valtakunnalliset syventävät kurssit</a:t>
            </a:r>
          </a:p>
          <a:p>
            <a:r>
              <a:rPr lang="fi-FI" dirty="0" smtClean="0"/>
              <a:t>Koulukohtaiset syventävät kurssit</a:t>
            </a:r>
          </a:p>
          <a:p>
            <a:r>
              <a:rPr lang="fi-FI" dirty="0" smtClean="0"/>
              <a:t>Koulukohtaiset soveltavat kurssit</a:t>
            </a:r>
          </a:p>
          <a:p>
            <a:endParaRPr lang="fi-FI" dirty="0"/>
          </a:p>
          <a:p>
            <a:pPr>
              <a:buFont typeface="Wingdings" charset="0"/>
              <a:buChar char="è"/>
            </a:pPr>
            <a:r>
              <a:rPr lang="fi-FI" dirty="0" smtClean="0">
                <a:sym typeface="Wingdings"/>
              </a:rPr>
              <a:t>Kurssikuvaukset löytyvät </a:t>
            </a:r>
            <a:r>
              <a:rPr lang="fi-FI" dirty="0" err="1" smtClean="0">
                <a:sym typeface="Wingdings"/>
              </a:rPr>
              <a:t>Wilmasta</a:t>
            </a:r>
            <a:r>
              <a:rPr lang="fi-FI" dirty="0" smtClean="0">
                <a:sym typeface="Wingdings"/>
              </a:rPr>
              <a:t>.</a:t>
            </a:r>
          </a:p>
          <a:p>
            <a:pPr>
              <a:buFont typeface="Wingdings" charset="0"/>
              <a:buChar char="è"/>
            </a:pPr>
            <a:r>
              <a:rPr lang="fi-FI" dirty="0" smtClean="0">
                <a:sym typeface="Wingdings"/>
              </a:rPr>
              <a:t>Opinto-oppaasta näkee, mihin ryhmään kurssi kuuluu.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14571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Kurssien valitseminen		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Pakolliset ensin </a:t>
            </a:r>
            <a:r>
              <a:rPr lang="fi-FI" dirty="0" smtClean="0">
                <a:sym typeface="Wingdings"/>
              </a:rPr>
              <a:t> suositeltava suoritusaika on määritelty</a:t>
            </a:r>
          </a:p>
          <a:p>
            <a:r>
              <a:rPr lang="fi-FI" dirty="0" smtClean="0">
                <a:sym typeface="Wingdings"/>
              </a:rPr>
              <a:t>Seuraavaksi syventäviä  mitä aineita aikoo kirjoittaa, mitkä kiinnostavat</a:t>
            </a:r>
          </a:p>
          <a:p>
            <a:r>
              <a:rPr lang="fi-FI" dirty="0" smtClean="0">
                <a:sym typeface="Wingdings"/>
              </a:rPr>
              <a:t>Abikurssit on käytännössä suoritettava</a:t>
            </a:r>
          </a:p>
          <a:p>
            <a:r>
              <a:rPr lang="fi-FI" dirty="0" smtClean="0">
                <a:sym typeface="Wingdings"/>
              </a:rPr>
              <a:t>Soveltavia kursseja kiinnostuksen mukaan, keventämään teoriapainotteista ohjelmaa.</a:t>
            </a:r>
          </a:p>
          <a:p>
            <a:r>
              <a:rPr lang="fi-FI" dirty="0" smtClean="0">
                <a:sym typeface="Wingdings"/>
              </a:rPr>
              <a:t>Jo 1. vuoden kevään kursseja valittaessa saattaa joutua miettimään kirjoituksia.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125454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Kirjoitukset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Voi hajauttaa kolmeen kertaan, esim. 2. vuoden kevät, 3. vuoden syksy ja kevät.</a:t>
            </a:r>
          </a:p>
          <a:p>
            <a:r>
              <a:rPr lang="fi-FI" dirty="0" smtClean="0"/>
              <a:t>Kullekin aineelle on suositellut kirjoitusajat </a:t>
            </a:r>
            <a:r>
              <a:rPr lang="fi-FI" dirty="0" smtClean="0">
                <a:sym typeface="Wingdings"/>
              </a:rPr>
              <a:t> kysy aineenopettajalta!</a:t>
            </a:r>
          </a:p>
          <a:p>
            <a:r>
              <a:rPr lang="fi-FI" dirty="0" smtClean="0">
                <a:sym typeface="Wingdings"/>
              </a:rPr>
              <a:t>Suositellaan kirjoitettavaksi vähintään 5 ainetta, mieluummin enemmän  merkitystä esim. ylioppilaaksi pääsemisen kannalta</a:t>
            </a:r>
          </a:p>
          <a:p>
            <a:r>
              <a:rPr lang="fi-FI" dirty="0" smtClean="0">
                <a:sym typeface="Wingdings"/>
              </a:rPr>
              <a:t>Sillä on merkitystä, kirjoitatko pakollisena vai ylimääräisenä  älä tee ratkaisuja yksin!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181880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Jos kirjoitat…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Historian</a:t>
            </a:r>
          </a:p>
          <a:p>
            <a:pPr lvl="1"/>
            <a:r>
              <a:rPr lang="fi-FI" dirty="0" smtClean="0"/>
              <a:t>Kaikki historian kurssit</a:t>
            </a:r>
          </a:p>
          <a:p>
            <a:pPr lvl="1"/>
            <a:r>
              <a:rPr lang="fi-FI" dirty="0" smtClean="0"/>
              <a:t>Mahdollisimman paljon yhteiskuntaoppia</a:t>
            </a:r>
          </a:p>
          <a:p>
            <a:pPr lvl="1"/>
            <a:r>
              <a:rPr lang="fi-FI" dirty="0" smtClean="0"/>
              <a:t>Kuvataide: taidehistoria (KU4)</a:t>
            </a:r>
          </a:p>
          <a:p>
            <a:pPr lvl="1"/>
            <a:r>
              <a:rPr lang="fi-FI" dirty="0" smtClean="0"/>
              <a:t>Uskonto: kirkkohistoria (UE2) ja maailman uskonnot (UE4)</a:t>
            </a:r>
          </a:p>
          <a:p>
            <a:pPr lvl="1"/>
            <a:r>
              <a:rPr lang="fi-FI" dirty="0" smtClean="0"/>
              <a:t>Musiikki</a:t>
            </a:r>
          </a:p>
          <a:p>
            <a:r>
              <a:rPr lang="fi-FI" dirty="0" smtClean="0"/>
              <a:t>Yhteiskuntaopin</a:t>
            </a:r>
          </a:p>
          <a:p>
            <a:pPr lvl="1"/>
            <a:r>
              <a:rPr lang="fi-FI" dirty="0" smtClean="0"/>
              <a:t>Kaikki yhteiskuntaopin kurssit</a:t>
            </a:r>
          </a:p>
          <a:p>
            <a:pPr lvl="1"/>
            <a:r>
              <a:rPr lang="fi-FI" dirty="0" smtClean="0"/>
              <a:t>Mahdollisimman paljon historiaa</a:t>
            </a:r>
          </a:p>
          <a:p>
            <a:pPr lvl="1"/>
            <a:r>
              <a:rPr lang="fi-FI" dirty="0" smtClean="0"/>
              <a:t>Filosofian 2. ja 4. kurssit</a:t>
            </a:r>
          </a:p>
          <a:p>
            <a:pPr lvl="1"/>
            <a:r>
              <a:rPr lang="fi-FI" dirty="0" smtClean="0"/>
              <a:t>Elämänkatsomustiedon 3. kurssi</a:t>
            </a:r>
          </a:p>
          <a:p>
            <a:pPr lvl="1"/>
            <a:r>
              <a:rPr lang="fi-FI" dirty="0" smtClean="0"/>
              <a:t>Psykologian 4. kurssi (taloustieteeseen liittyvää psykologiaa)</a:t>
            </a:r>
          </a:p>
        </p:txBody>
      </p:sp>
    </p:spTree>
    <p:extLst>
      <p:ext uri="{BB962C8B-B14F-4D97-AF65-F5344CB8AC3E}">
        <p14:creationId xmlns:p14="http://schemas.microsoft.com/office/powerpoint/2010/main" xmlns="" val="37484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Jos kirjoitat…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Uskonnon</a:t>
            </a:r>
          </a:p>
          <a:p>
            <a:pPr lvl="1"/>
            <a:r>
              <a:rPr lang="fi-FI" dirty="0" smtClean="0"/>
              <a:t>Kaikki uskonnon kurssit</a:t>
            </a:r>
          </a:p>
          <a:p>
            <a:pPr lvl="1"/>
            <a:r>
              <a:rPr lang="fi-FI" dirty="0" smtClean="0"/>
              <a:t>Historian 1.-3. kurssit</a:t>
            </a:r>
          </a:p>
          <a:p>
            <a:pPr lvl="1"/>
            <a:r>
              <a:rPr lang="fi-FI" dirty="0" smtClean="0"/>
              <a:t>Filosofian 2. kurssi</a:t>
            </a:r>
          </a:p>
          <a:p>
            <a:r>
              <a:rPr lang="fi-FI" dirty="0" smtClean="0"/>
              <a:t>Psykologian</a:t>
            </a:r>
          </a:p>
          <a:p>
            <a:pPr lvl="1"/>
            <a:r>
              <a:rPr lang="fi-FI" dirty="0" smtClean="0"/>
              <a:t>Kaikki psykologian kurssit</a:t>
            </a:r>
          </a:p>
          <a:p>
            <a:pPr lvl="1"/>
            <a:r>
              <a:rPr lang="fi-FI" dirty="0" smtClean="0"/>
              <a:t>Filosofian 1.-3. kurssit</a:t>
            </a:r>
          </a:p>
          <a:p>
            <a:pPr lvl="1"/>
            <a:r>
              <a:rPr lang="fi-FI" dirty="0" smtClean="0"/>
              <a:t>Biologian 4. kurssi (ihmisen biologia)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191586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Jos kirjoitat…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Biologian</a:t>
            </a:r>
          </a:p>
          <a:p>
            <a:pPr lvl="1"/>
            <a:r>
              <a:rPr lang="fi-FI" dirty="0" smtClean="0"/>
              <a:t>Kaikki biologian kurssit</a:t>
            </a:r>
          </a:p>
          <a:p>
            <a:pPr lvl="1"/>
            <a:r>
              <a:rPr lang="fi-FI" dirty="0" smtClean="0"/>
              <a:t>Kemian 3. ja 4. kurssit (orgaaninen kemia, biokemia)</a:t>
            </a:r>
          </a:p>
          <a:p>
            <a:pPr lvl="1"/>
            <a:r>
              <a:rPr lang="fi-FI" dirty="0" smtClean="0"/>
              <a:t>Uskonnon 3. kurssi (etiikka)</a:t>
            </a:r>
          </a:p>
          <a:p>
            <a:pPr lvl="1"/>
            <a:r>
              <a:rPr lang="fi-FI" dirty="0" smtClean="0"/>
              <a:t>Filosofian 2. kurssi</a:t>
            </a:r>
          </a:p>
          <a:p>
            <a:pPr lvl="1"/>
            <a:r>
              <a:rPr lang="fi-FI" dirty="0" smtClean="0"/>
              <a:t>Terveystiedon 1. kurssi</a:t>
            </a:r>
          </a:p>
          <a:p>
            <a:r>
              <a:rPr lang="fi-FI" dirty="0" smtClean="0"/>
              <a:t>Maantieteen</a:t>
            </a:r>
          </a:p>
          <a:p>
            <a:pPr lvl="1"/>
            <a:r>
              <a:rPr lang="fi-FI" dirty="0" smtClean="0"/>
              <a:t>Kaikki maantieteen kurssit</a:t>
            </a:r>
          </a:p>
          <a:p>
            <a:pPr lvl="1"/>
            <a:r>
              <a:rPr lang="fi-FI" dirty="0" smtClean="0"/>
              <a:t>Mahdollisimman paljon historiaa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316632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7258</TotalTime>
  <Words>461</Words>
  <Application>Microsoft Office PowerPoint</Application>
  <PresentationFormat>Näytössä katseltava diaesitys (4:3)</PresentationFormat>
  <Paragraphs>78</Paragraphs>
  <Slides>11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Austin</vt:lpstr>
      <vt:lpstr>Lukiolaisen opintopolut</vt:lpstr>
      <vt:lpstr>Lukio-opinnot ja mitä niiden jälkeen?</vt:lpstr>
      <vt:lpstr>Opintopolkujen suunnittelu</vt:lpstr>
      <vt:lpstr>Lukion kurssien jakaantuminen </vt:lpstr>
      <vt:lpstr>Kurssien valitseminen  </vt:lpstr>
      <vt:lpstr>Kirjoitukset</vt:lpstr>
      <vt:lpstr>Jos kirjoitat…</vt:lpstr>
      <vt:lpstr>Jos kirjoitat…</vt:lpstr>
      <vt:lpstr>Jos kirjoitat…</vt:lpstr>
      <vt:lpstr>Jos kirjoitat</vt:lpstr>
      <vt:lpstr>Mitkä aineet kiinnostavat?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Lukiolaisen opintopolut</dc:title>
  <dc:creator>Terhi Lintunen</dc:creator>
  <cp:lastModifiedBy>Terhi</cp:lastModifiedBy>
  <cp:revision>34</cp:revision>
  <dcterms:created xsi:type="dcterms:W3CDTF">2012-08-20T15:09:27Z</dcterms:created>
  <dcterms:modified xsi:type="dcterms:W3CDTF">2014-09-08T05:51:53Z</dcterms:modified>
</cp:coreProperties>
</file>