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58" r:id="rId4"/>
    <p:sldId id="259" r:id="rId5"/>
    <p:sldId id="260" r:id="rId6"/>
    <p:sldId id="271" r:id="rId7"/>
    <p:sldId id="261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TitleSli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3D92-A705-104A-B372-610ED5363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89BA-282D-A84A-A33B-97F3B3EF22AB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0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FE73C-F082-A94F-BD9E-2D2B74F7489B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6537B-FA8E-5F44-984F-5F79ED84A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8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DD30-6E41-1A43-B43B-003C14B915AF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2064-888F-5E4F-AB4B-C51BA9402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75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1D0C-E6FE-C54B-B05B-5F5AAEDF733E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86C2-DA1B-A142-8E38-6346B40FA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19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-Extra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3B0DF-A554-D64D-8FD8-222BA366E39D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4BCB7-8EA5-6141-AACA-7EBA141C8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83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-Extra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3E043-1DF6-9B4A-9A32-A9C43CCA7FF3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6E559-A707-BC4D-92B3-8DBB8D8D9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6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C643-6A27-4248-BB0C-0B32F0110CEE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93E2-8195-034A-924A-551931705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61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91EE3-7A7F-514E-8E83-77507C4C0371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D3CF-4EB7-D544-BAA4-D071CE053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0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1B4C-CC0E-9B4B-BBBB-5051BD09A3E1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D3FE-A8E7-3E4D-ACD2-42B9E4391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9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SectionHead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B099B-ADE5-4E48-8476-BEA86214BAEA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EF35-E256-C04B-8CDB-CD14F5F06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8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C6FA-EEA3-564E-9A79-AB6E54F8F62D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AF90E-9B27-B946-B268-7978A15EB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9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609D7-2B9A-BD40-A4DA-35B59D5B7A7D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FBEF0-7BA6-2B4D-BA56-4AA6F2C71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A44F5-6A69-E84F-8695-FB5C1B842AFD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567E3-4676-9D4D-A9AF-C05424B19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3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4DA7D-D88A-7944-91AB-56442A1D2A3F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1B1D0-3C98-6241-9079-0090F24C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7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F09F5-015C-5046-95F4-3B20B50F645F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2E927-3FA0-A743-98A5-B45440A38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1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6E9AF-D03C-904F-8D05-6471BA2ED72D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ADF18-6EAE-AE4B-A219-E486E412B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2E191B-D49E-BF4F-A77B-A5F8677F0CDA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F5A772-D328-6E4C-B6BE-0DF1C5FBA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charset="0"/>
        <a:buChar char=""/>
        <a:defRPr sz="2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youtube.com/watch?v=rM8lDBpFmO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rgbClr val="000000"/>
                </a:solidFill>
                <a:latin typeface="Trebuchet MS" charset="0"/>
              </a:rPr>
              <a:t>MAT PÅ SVENSKA / OPINTOMATKA KÖÖPENHAMINAAN 19.-21.5.2014</a:t>
            </a:r>
          </a:p>
        </p:txBody>
      </p:sp>
      <p:pic>
        <p:nvPicPr>
          <p:cNvPr id="18434" name="Content Placeholder 3" descr="DSCF2581.JPG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4" b="13004"/>
          <a:stretch>
            <a:fillRect/>
          </a:stretch>
        </p:blipFill>
        <p:spPr/>
      </p:pic>
      <p:pic>
        <p:nvPicPr>
          <p:cNvPr id="4" name="Ankerstjerne+-+Nattog+(N.+Yanko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70307" y="540935"/>
            <a:ext cx="508232" cy="508232"/>
          </a:xfrm>
          <a:prstGeom prst="rect">
            <a:avLst/>
          </a:prstGeom>
        </p:spPr>
      </p:pic>
    </p:spTree>
  </p:cSld>
  <p:clrMapOvr>
    <a:masterClrMapping/>
  </p:clrMapOvr>
  <p:transition spd="slow" advTm="968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779463" y="192088"/>
            <a:ext cx="7583487" cy="1233487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Trebuchet MS" charset="0"/>
              </a:rPr>
              <a:t>Kouluvierailulla N.Zahles Gymnasieskolessa. </a:t>
            </a:r>
          </a:p>
        </p:txBody>
      </p:sp>
      <p:pic>
        <p:nvPicPr>
          <p:cNvPr id="27650" name="Content Placeholder 4" descr="DSCF261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17494"/>
          <a:stretch>
            <a:fillRect/>
          </a:stretch>
        </p:blipFill>
        <p:spPr>
          <a:xfrm>
            <a:off x="779463" y="1828800"/>
            <a:ext cx="3657600" cy="4219575"/>
          </a:xfrm>
        </p:spPr>
      </p:pic>
      <p:pic>
        <p:nvPicPr>
          <p:cNvPr id="27651" name="Content Placeholder 7" descr="DSCF261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17494"/>
          <a:stretch>
            <a:fillRect/>
          </a:stretch>
        </p:blipFill>
        <p:spPr>
          <a:xfrm>
            <a:off x="4687888" y="1828800"/>
            <a:ext cx="3657600" cy="4219575"/>
          </a:xfrm>
        </p:spPr>
      </p:pic>
    </p:spTree>
  </p:cSld>
  <p:clrMapOvr>
    <a:masterClrMapping/>
  </p:clrMapOvr>
  <p:transition spd="slow" advTm="9364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Trebuchet MS" charset="0"/>
              </a:rPr>
              <a:t>KOULUVIERAILU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657600" cy="42195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N.Zahles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Gymnasieskolen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9C-luokan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oppilaat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ja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heidän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englannin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opettajansa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Tina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Siersbæk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vastaanottivat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meidät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ystävällisesti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tunnillensa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Kuulimme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että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itse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kuningatar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Margarethe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II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oli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käynyt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tätä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perinteikästä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yksityiskoulua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!</a:t>
            </a: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8" y="1828800"/>
            <a:ext cx="3657600" cy="42195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Kuulimme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hienoja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esitelmiä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Tanskan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historiasta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ja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kulttuurista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tosin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englannin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kielellä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Meidän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oppilaamme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sen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sijaan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kertoivat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omasta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koulustamme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ja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Ulvilasta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sujuvasti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ruotsiksi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Lopuksi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jakauduimme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sekaryhmiin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ja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keskustelimme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Tanskan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ja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Suomen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yhtäläisyyksistä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ja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eroista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.</a:t>
            </a: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22902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779463" y="200025"/>
            <a:ext cx="7583487" cy="122555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Trebuchet MS" charset="0"/>
              </a:rPr>
              <a:t>Kööpenhaminan perinteikäs Tivoli – siellä oli käytävä!</a:t>
            </a:r>
          </a:p>
        </p:txBody>
      </p:sp>
      <p:pic>
        <p:nvPicPr>
          <p:cNvPr id="29698" name="Content Placeholder 6" descr="DSCF2606.JPG"/>
          <p:cNvPicPr>
            <a:picLocks noGrp="1" noChangeAspect="1"/>
          </p:cNvPicPr>
          <p:nvPr>
            <p:ph sz="half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779463" y="1828800"/>
            <a:ext cx="3657600" cy="2057400"/>
          </a:xfrm>
        </p:spPr>
      </p:pic>
      <p:pic>
        <p:nvPicPr>
          <p:cNvPr id="29699" name="Content Placeholder 8" descr="DSCF2609.JPG"/>
          <p:cNvPicPr>
            <a:picLocks noGrp="1" noChangeAspect="1"/>
          </p:cNvPicPr>
          <p:nvPr>
            <p:ph sz="half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779463" y="3992563"/>
            <a:ext cx="3657600" cy="2057400"/>
          </a:xfrm>
        </p:spPr>
      </p:pic>
      <p:pic>
        <p:nvPicPr>
          <p:cNvPr id="29700" name="Content Placeholder 7" descr="DSCF2607.JPG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4711700" y="1828800"/>
            <a:ext cx="3657600" cy="2057400"/>
          </a:xfrm>
        </p:spPr>
      </p:pic>
      <p:pic>
        <p:nvPicPr>
          <p:cNvPr id="29701" name="Content Placeholder 9" descr="DSCF2611.JPG"/>
          <p:cNvPicPr>
            <a:picLocks noGrp="1" noChangeAspect="1"/>
          </p:cNvPicPr>
          <p:nvPr>
            <p:ph sz="half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4711700" y="3992563"/>
            <a:ext cx="3657600" cy="2057400"/>
          </a:xfrm>
        </p:spPr>
      </p:pic>
    </p:spTree>
  </p:cSld>
  <p:clrMapOvr>
    <a:masterClrMapping/>
  </p:clrMapOvr>
  <p:transition spd="slow" advTm="10917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779463" y="200025"/>
            <a:ext cx="7583487" cy="1225550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Trebuchet MS" charset="0"/>
              </a:rPr>
              <a:t>Erilaista Kööpenhaminassa: pyörille omat väylät autotiellä ja kävelykatu Strøget! Strøget on Euroopan pisin kävely/ostoskatu vuodelta 1962. Hintataso on suurin piirtein sama kuin Suomessa.</a:t>
            </a:r>
          </a:p>
        </p:txBody>
      </p:sp>
      <p:pic>
        <p:nvPicPr>
          <p:cNvPr id="30722" name="Content Placeholder 4" descr="DSCF2568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17494"/>
          <a:stretch>
            <a:fillRect/>
          </a:stretch>
        </p:blipFill>
        <p:spPr>
          <a:xfrm>
            <a:off x="779463" y="1828800"/>
            <a:ext cx="3657600" cy="4219575"/>
          </a:xfrm>
        </p:spPr>
      </p:pic>
      <p:pic>
        <p:nvPicPr>
          <p:cNvPr id="30723" name="Content Placeholder 5" descr="DSCF257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17494"/>
          <a:stretch>
            <a:fillRect/>
          </a:stretch>
        </p:blipFill>
        <p:spPr>
          <a:xfrm>
            <a:off x="4687888" y="1828800"/>
            <a:ext cx="3657600" cy="4219575"/>
          </a:xfrm>
        </p:spPr>
      </p:pic>
    </p:spTree>
  </p:cSld>
  <p:clrMapOvr>
    <a:masterClrMapping/>
  </p:clrMapOvr>
  <p:transition spd="slow" advTm="16846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Trebuchet MS" charset="0"/>
              </a:rPr>
              <a:t>Mat på svenska kiittää…</a:t>
            </a:r>
          </a:p>
        </p:txBody>
      </p:sp>
      <p:pic>
        <p:nvPicPr>
          <p:cNvPr id="31746" name="Content Placeholder 5" descr="DSCF258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4" b="13004"/>
          <a:stretch>
            <a:fillRect/>
          </a:stretch>
        </p:blipFill>
        <p:spPr/>
      </p:pic>
    </p:spTree>
  </p:cSld>
  <p:clrMapOvr>
    <a:masterClrMapping/>
  </p:clrMapOvr>
  <p:transition spd="slow" advTm="6731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5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Trebuchet MS" charset="0"/>
              </a:rPr>
              <a:t>ja kumartaa! Ha en bra dag!</a:t>
            </a:r>
          </a:p>
        </p:txBody>
      </p:sp>
      <p:sp>
        <p:nvSpPr>
          <p:cNvPr id="32770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275"/>
            <a:ext cx="3657600" cy="790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Trebuchet MS" charset="0"/>
              </a:rPr>
              <a:t>Koko matkakertomus blogissamme:</a:t>
            </a:r>
          </a:p>
        </p:txBody>
      </p:sp>
      <p:pic>
        <p:nvPicPr>
          <p:cNvPr id="32771" name="Content Placeholder 6" descr="DSCF2540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r="12791"/>
          <a:stretch>
            <a:fillRect/>
          </a:stretch>
        </p:blipFill>
        <p:spPr>
          <a:xfrm>
            <a:off x="779463" y="2362200"/>
            <a:ext cx="3657600" cy="3686175"/>
          </a:xfrm>
        </p:spPr>
      </p:pic>
      <p:sp>
        <p:nvSpPr>
          <p:cNvPr id="3277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275"/>
            <a:ext cx="3657600" cy="790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Trebuchet MS" charset="0"/>
              </a:rPr>
              <a:t>www.matpasvenskabloggen.</a:t>
            </a:r>
          </a:p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Trebuchet MS" charset="0"/>
              </a:rPr>
              <a:t>blogspot.fi </a:t>
            </a:r>
          </a:p>
        </p:txBody>
      </p:sp>
      <p:pic>
        <p:nvPicPr>
          <p:cNvPr id="32773" name="Content Placeholder 7" descr="DSCF262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r="12791"/>
          <a:stretch>
            <a:fillRect/>
          </a:stretch>
        </p:blipFill>
        <p:spPr>
          <a:xfrm>
            <a:off x="4705350" y="2362200"/>
            <a:ext cx="3657600" cy="3686175"/>
          </a:xfrm>
        </p:spPr>
      </p:pic>
    </p:spTree>
  </p:cSld>
  <p:clrMapOvr>
    <a:masterClrMapping/>
  </p:clrMapOvr>
  <p:transition spd="slow" advTm="11296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027113" y="952500"/>
            <a:ext cx="72199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u"/>
            </a:pPr>
            <a:r>
              <a:rPr lang="en-US" sz="1800"/>
              <a:t>OPINTOMATKAMME TARKOITUKSENA OLI TUTUSTUA TANSKAN KIELEEN, KULTTUURIIN JA RUOKAAN.</a:t>
            </a:r>
          </a:p>
          <a:p>
            <a:pPr eaLnBrk="1" hangingPunct="1">
              <a:buFont typeface="Wingdings" charset="0"/>
              <a:buChar char="u"/>
            </a:pPr>
            <a:r>
              <a:rPr lang="en-US" sz="1800"/>
              <a:t>MATKALLE LÄHTI 9.LUOKAN MAT PÅ SVENSKA RYHMÄ SEKÄ KURSSIN OPETTAJAT MARI ATKINS JA ANNE-MARJA SAARHOLMA-PEIPPO. </a:t>
            </a:r>
          </a:p>
          <a:p>
            <a:pPr eaLnBrk="1" hangingPunct="1">
              <a:buFont typeface="Wingdings" charset="0"/>
              <a:buChar char="u"/>
            </a:pPr>
            <a:r>
              <a:rPr lang="en-US" sz="1800"/>
              <a:t>MATKAMME OLI PÄÄTÖS OPPILAIDEN KAHDEN VUODEN MAT PÅ SVENSKA-OPINNOILLE: VUONNA 2012 ALKANUT “KOTITALOUTTA RUOTSIKSI”-VALINNAISAINEKURSSI OLI ENSIMMÄINEN KOKO SUOMESSA!</a:t>
            </a:r>
          </a:p>
          <a:p>
            <a:pPr eaLnBrk="1" hangingPunct="1">
              <a:buFont typeface="Wingdings" charset="0"/>
              <a:buChar char="u"/>
            </a:pPr>
            <a:r>
              <a:rPr lang="en-US" sz="1800"/>
              <a:t>NYT SAATTE NÄHDÄ KUVIA JA KERTOMUKSIA MATKAMME VARRELTA…</a:t>
            </a:r>
          </a:p>
          <a:p>
            <a:pPr eaLnBrk="1" hangingPunct="1">
              <a:buFont typeface="Wingdings" charset="0"/>
              <a:buChar char="u"/>
            </a:pPr>
            <a:endParaRPr lang="en-US" sz="1800"/>
          </a:p>
        </p:txBody>
      </p:sp>
    </p:spTree>
  </p:cSld>
  <p:clrMapOvr>
    <a:masterClrMapping/>
  </p:clrMapOvr>
  <p:transition spd="slow" advTm="21188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Trebuchet MS" charset="0"/>
              </a:rPr>
              <a:t>Aloitimme matkamme Kööpenhaminan kiertoajelulla.</a:t>
            </a:r>
          </a:p>
        </p:txBody>
      </p:sp>
      <p:pic>
        <p:nvPicPr>
          <p:cNvPr id="20482" name="Content Placeholder 4" descr="DSCF251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17494"/>
          <a:stretch>
            <a:fillRect/>
          </a:stretch>
        </p:blipFill>
        <p:spPr>
          <a:xfrm>
            <a:off x="779463" y="1828800"/>
            <a:ext cx="3657600" cy="4219575"/>
          </a:xfrm>
        </p:spPr>
      </p:pic>
      <p:pic>
        <p:nvPicPr>
          <p:cNvPr id="20483" name="Content Placeholder 5" descr="DSCF252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17494"/>
          <a:stretch>
            <a:fillRect/>
          </a:stretch>
        </p:blipFill>
        <p:spPr>
          <a:xfrm>
            <a:off x="4687888" y="1828800"/>
            <a:ext cx="3657600" cy="4219575"/>
          </a:xfrm>
        </p:spPr>
      </p:pic>
    </p:spTree>
  </p:cSld>
  <p:clrMapOvr>
    <a:masterClrMapping/>
  </p:clrMapOvr>
  <p:transition spd="slow" advTm="7303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735013" y="793750"/>
            <a:ext cx="69770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 eaLnBrk="1" hangingPunct="1">
              <a:buFont typeface="Wingdings" charset="0"/>
              <a:buChar char="u"/>
            </a:pPr>
            <a:r>
              <a:rPr lang="en-US" sz="2000"/>
              <a:t>Kevät oli Kööpenhaminassa jo pitkällä, monet puut kukkivat ja ilma oli aurinkoisen lämmin koko matkamme ajan.</a:t>
            </a:r>
          </a:p>
          <a:p>
            <a:pPr algn="just" eaLnBrk="1" hangingPunct="1">
              <a:buFont typeface="Wingdings" charset="0"/>
              <a:buChar char="u"/>
            </a:pPr>
            <a:r>
              <a:rPr lang="en-US" sz="2000"/>
              <a:t>Kööpenhamina eli K</a:t>
            </a:r>
            <a:r>
              <a:rPr lang="en-US" sz="1800"/>
              <a:t>Ø</a:t>
            </a:r>
            <a:r>
              <a:rPr lang="en-US" sz="2000"/>
              <a:t>benhavn tarkoittaa “</a:t>
            </a:r>
            <a:r>
              <a:rPr lang="en-US" altLang="ja-JP" sz="2000"/>
              <a:t>kauppasatamaa</a:t>
            </a:r>
            <a:r>
              <a:rPr lang="en-US" sz="2000"/>
              <a:t>”</a:t>
            </a:r>
            <a:r>
              <a:rPr lang="en-US" altLang="ja-JP" sz="2000"/>
              <a:t>. Kaupunki on perustettu vuonna 1254, mutta kaupungissa oli aktiivista toimintaa jo Hansakaupan ajalla 1100-luvulla. </a:t>
            </a:r>
          </a:p>
          <a:p>
            <a:pPr algn="just" eaLnBrk="1" hangingPunct="1">
              <a:buFont typeface="Wingdings" charset="0"/>
              <a:buChar char="u"/>
            </a:pPr>
            <a:r>
              <a:rPr lang="en-US" sz="2000"/>
              <a:t>Kaupunki on vuosien varrella kokenut useita valloitusyrityksiä Ruotsin, Britannian ja Saksan taholta.</a:t>
            </a:r>
          </a:p>
          <a:p>
            <a:pPr algn="just" eaLnBrk="1" hangingPunct="1">
              <a:buFont typeface="Wingdings" charset="0"/>
              <a:buChar char="u"/>
            </a:pPr>
            <a:r>
              <a:rPr lang="en-US" sz="2000"/>
              <a:t>Kööpenhaminan varsinaisen kaupungin aluella asuu noin 500 000 asukasta, kun taas Suur-Kööpenhaminassa noin miljoona.</a:t>
            </a:r>
          </a:p>
        </p:txBody>
      </p:sp>
    </p:spTree>
  </p:cSld>
  <p:clrMapOvr>
    <a:masterClrMapping/>
  </p:clrMapOvr>
  <p:transition spd="slow" advTm="2436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Trebuchet MS" charset="0"/>
              </a:rPr>
              <a:t>Oppaamme Hannu Lindén ja Amalienborgin linnanaukio.</a:t>
            </a:r>
          </a:p>
        </p:txBody>
      </p:sp>
      <p:pic>
        <p:nvPicPr>
          <p:cNvPr id="22530" name="Content Placeholder 4" descr="DSCF254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17494"/>
          <a:stretch>
            <a:fillRect/>
          </a:stretch>
        </p:blipFill>
        <p:spPr>
          <a:xfrm>
            <a:off x="779463" y="1828800"/>
            <a:ext cx="3657600" cy="4219575"/>
          </a:xfrm>
        </p:spPr>
      </p:pic>
      <p:pic>
        <p:nvPicPr>
          <p:cNvPr id="22531" name="Content Placeholder 5" descr="DSCF254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17494"/>
          <a:stretch>
            <a:fillRect/>
          </a:stretch>
        </p:blipFill>
        <p:spPr>
          <a:xfrm>
            <a:off x="4687888" y="1828800"/>
            <a:ext cx="3657600" cy="4219575"/>
          </a:xfrm>
        </p:spPr>
      </p:pic>
    </p:spTree>
  </p:cSld>
  <p:clrMapOvr>
    <a:masterClrMapping/>
  </p:clrMapOvr>
  <p:transition spd="slow" advTm="10167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Trebuchet MS" charset="0"/>
              </a:rPr>
              <a:t>LINNOISTA JA KUNINKAALLISISTA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657600" cy="421957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rebuchet MS" charset="0"/>
              </a:rPr>
              <a:t>Edellä näkyi kuva Amalienborgin linnasta. 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Trebuchet MS" charset="0"/>
              </a:rPr>
              <a:t>Linna on rakennettu 1750-luvulla ja se on tyyliltään rokokoota. 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Trebuchet MS" charset="0"/>
              </a:rPr>
              <a:t>Amalienborgin linnassa asuu Tanskan kuninkaallinen perhe.</a:t>
            </a:r>
            <a:endParaRPr lang="en-US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23555" name="Content Placeholder 3"/>
          <p:cNvSpPr>
            <a:spLocks noGrp="1"/>
          </p:cNvSpPr>
          <p:nvPr>
            <p:ph sz="half" idx="2"/>
          </p:nvPr>
        </p:nvSpPr>
        <p:spPr>
          <a:xfrm>
            <a:off x="4687888" y="1828800"/>
            <a:ext cx="3657600" cy="42195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Trebuchet MS" charset="0"/>
              </a:rPr>
              <a:t>Tanska on yksi maailman vanhimmista monarkioista.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Trebuchet MS" charset="0"/>
              </a:rPr>
              <a:t>Kuningatar Margarethe II on hallinnut Tanskaa vuodesta 1972.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Trebuchet MS" charset="0"/>
              </a:rPr>
              <a:t>Varsinaista poliittista valtaa käyttää kuitenkin Tanskan hallitus ja parlamentti. 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Trebuchet MS" charset="0"/>
              </a:rPr>
              <a:t>Tanskassa on ollut useita Christian ja Frederik-nimisiä kuninkaita.</a:t>
            </a:r>
          </a:p>
        </p:txBody>
      </p:sp>
    </p:spTree>
  </p:cSld>
  <p:clrMapOvr>
    <a:masterClrMapping/>
  </p:clrMapOvr>
  <p:transition spd="slow" advTm="19882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779463" y="0"/>
            <a:ext cx="7583487" cy="1704975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Trebuchet MS" charset="0"/>
              </a:rPr>
              <a:t>Pieni merenneito-patsas sekä Kööpenhaminan vanhin säilynyt rakennus vuodelta 1681. H.C Andersen on kirjoittanut Pieni merenneito-kertomuksen lisäksi mm. sadut Lumikuningatar, Ruma ankanpoikanen ja Keisarin uudet vaatteet.</a:t>
            </a:r>
            <a:endParaRPr lang="en-US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24578" name="Content Placeholder 4" descr="DSCF255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17494"/>
          <a:stretch>
            <a:fillRect/>
          </a:stretch>
        </p:blipFill>
        <p:spPr>
          <a:xfrm>
            <a:off x="779463" y="2254250"/>
            <a:ext cx="3657600" cy="4219575"/>
          </a:xfrm>
        </p:spPr>
      </p:pic>
      <p:pic>
        <p:nvPicPr>
          <p:cNvPr id="24579" name="Content Placeholder 5" descr="DSCF258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17494"/>
          <a:stretch>
            <a:fillRect/>
          </a:stretch>
        </p:blipFill>
        <p:spPr>
          <a:xfrm>
            <a:off x="4705350" y="2254250"/>
            <a:ext cx="3657600" cy="4219575"/>
          </a:xfrm>
        </p:spPr>
      </p:pic>
    </p:spTree>
  </p:cSld>
  <p:clrMapOvr>
    <a:masterClrMapping/>
  </p:clrMapOvr>
  <p:transition spd="slow" advTm="1875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779463" y="200025"/>
            <a:ext cx="7583487" cy="122555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Trebuchet MS" charset="0"/>
              </a:rPr>
              <a:t>Christiansborgin linna (1828): upeaa taidetta ja loistoa.</a:t>
            </a:r>
          </a:p>
        </p:txBody>
      </p:sp>
      <p:pic>
        <p:nvPicPr>
          <p:cNvPr id="25602" name="Content Placeholder 6" descr="DSCF2591.JPG"/>
          <p:cNvPicPr>
            <a:picLocks noGrp="1" noChangeAspect="1"/>
          </p:cNvPicPr>
          <p:nvPr>
            <p:ph sz="half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779463" y="1828800"/>
            <a:ext cx="3657600" cy="2057400"/>
          </a:xfrm>
        </p:spPr>
      </p:pic>
      <p:pic>
        <p:nvPicPr>
          <p:cNvPr id="25603" name="Content Placeholder 8" descr="DSCF2599.JPG"/>
          <p:cNvPicPr>
            <a:picLocks noGrp="1" noChangeAspect="1"/>
          </p:cNvPicPr>
          <p:nvPr>
            <p:ph sz="half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779463" y="3992563"/>
            <a:ext cx="3657600" cy="2057400"/>
          </a:xfrm>
        </p:spPr>
      </p:pic>
      <p:pic>
        <p:nvPicPr>
          <p:cNvPr id="25604" name="Content Placeholder 7" descr="DSCF2596.JPG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4711700" y="1828800"/>
            <a:ext cx="3657600" cy="2057400"/>
          </a:xfrm>
        </p:spPr>
      </p:pic>
      <p:pic>
        <p:nvPicPr>
          <p:cNvPr id="25605" name="Content Placeholder 9" descr="DSCF2602.JPG"/>
          <p:cNvPicPr>
            <a:picLocks noGrp="1" noChangeAspect="1"/>
          </p:cNvPicPr>
          <p:nvPr>
            <p:ph sz="half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4711700" y="3992563"/>
            <a:ext cx="3657600" cy="2057400"/>
          </a:xfrm>
        </p:spPr>
      </p:pic>
    </p:spTree>
  </p:cSld>
  <p:clrMapOvr>
    <a:masterClrMapping/>
  </p:clrMapOvr>
  <p:transition spd="slow" advTm="16596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Trebuchet MS" charset="0"/>
              </a:rPr>
              <a:t>Wienerbr</a:t>
            </a:r>
            <a:r>
              <a:rPr lang="en-US" sz="2800">
                <a:solidFill>
                  <a:srgbClr val="000000"/>
                </a:solidFill>
                <a:latin typeface="Trebuchet MS" charset="0"/>
              </a:rPr>
              <a:t>Ø</a:t>
            </a:r>
            <a:r>
              <a:rPr lang="en-US">
                <a:solidFill>
                  <a:srgbClr val="000000"/>
                </a:solidFill>
                <a:latin typeface="Trebuchet MS" charset="0"/>
              </a:rPr>
              <a:t>d ja smorrebrød – tanskalaista kulinarismia!</a:t>
            </a:r>
          </a:p>
        </p:txBody>
      </p:sp>
      <p:pic>
        <p:nvPicPr>
          <p:cNvPr id="26626" name="Content Placeholder 4" descr="DSCF2578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17494"/>
          <a:stretch>
            <a:fillRect/>
          </a:stretch>
        </p:blipFill>
        <p:spPr>
          <a:xfrm>
            <a:off x="779463" y="1828800"/>
            <a:ext cx="3657600" cy="4219575"/>
          </a:xfrm>
        </p:spPr>
      </p:pic>
      <p:pic>
        <p:nvPicPr>
          <p:cNvPr id="26627" name="Content Placeholder 5" descr="DSCF262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17494"/>
          <a:stretch>
            <a:fillRect/>
          </a:stretch>
        </p:blipFill>
        <p:spPr>
          <a:xfrm>
            <a:off x="4687888" y="1828800"/>
            <a:ext cx="3657600" cy="4219575"/>
          </a:xfrm>
        </p:spPr>
      </p:pic>
    </p:spTree>
  </p:cSld>
  <p:clrMapOvr>
    <a:masterClrMapping/>
  </p:clrMapOvr>
  <p:transition spd="slow" advTm="9254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474</TotalTime>
  <Words>382</Words>
  <Application>Microsoft Office PowerPoint</Application>
  <PresentationFormat>Näytössä katseltava diaesitys (4:3)</PresentationFormat>
  <Paragraphs>36</Paragraphs>
  <Slides>15</Slides>
  <Notes>0</Notes>
  <HiddenSlides>0</HiddenSlides>
  <MMClips>1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Revolution</vt:lpstr>
      <vt:lpstr>MAT PÅ SVENSKA / OPINTOMATKA KÖÖPENHAMINAAN 19.-21.5.2014</vt:lpstr>
      <vt:lpstr>PowerPoint-esitys</vt:lpstr>
      <vt:lpstr>Aloitimme matkamme Kööpenhaminan kiertoajelulla.</vt:lpstr>
      <vt:lpstr>PowerPoint-esitys</vt:lpstr>
      <vt:lpstr>Oppaamme Hannu Lindén ja Amalienborgin linnanaukio.</vt:lpstr>
      <vt:lpstr>LINNOISTA JA KUNINKAALLISISTA</vt:lpstr>
      <vt:lpstr>Pieni merenneito-patsas sekä Kööpenhaminan vanhin säilynyt rakennus vuodelta 1681. H.C Andersen on kirjoittanut Pieni merenneito-kertomuksen lisäksi mm. sadut Lumikuningatar, Ruma ankanpoikanen ja Keisarin uudet vaatteet.</vt:lpstr>
      <vt:lpstr>Christiansborgin linna (1828): upeaa taidetta ja loistoa.</vt:lpstr>
      <vt:lpstr>WienerbrØd ja smorrebrød – tanskalaista kulinarismia!</vt:lpstr>
      <vt:lpstr>Kouluvierailulla N.Zahles Gymnasieskolessa. </vt:lpstr>
      <vt:lpstr>KOULUVIERAILU</vt:lpstr>
      <vt:lpstr>Kööpenhaminan perinteikäs Tivoli – siellä oli käytävä!</vt:lpstr>
      <vt:lpstr>Erilaista Kööpenhaminassa: pyörille omat väylät autotiellä ja kävelykatu Strøget! Strøget on Euroopan pisin kävely/ostoskatu vuodelta 1962. Hintataso on suurin piirtein sama kuin Suomessa.</vt:lpstr>
      <vt:lpstr>Mat på svenska kiittää…</vt:lpstr>
      <vt:lpstr>ja kumartaa! Ha en bra dag!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 PÅ SVENSKA / OPINTOMATKA KÖÖPENHAMINAAN 19.-21.5.2014</dc:title>
  <dc:creator>David</dc:creator>
  <cp:lastModifiedBy>Atkins Mari</cp:lastModifiedBy>
  <cp:revision>28</cp:revision>
  <dcterms:created xsi:type="dcterms:W3CDTF">2014-06-24T12:36:19Z</dcterms:created>
  <dcterms:modified xsi:type="dcterms:W3CDTF">2014-09-23T09:38:57Z</dcterms:modified>
</cp:coreProperties>
</file>