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0" name="Google Shape;60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" name="Google Shape;83;p4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5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r>
              <a:t/>
            </a:r>
            <a:endParaRPr b="0" i="0" sz="302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4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5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5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5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5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5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5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6" name="Google Shape;46;p5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6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54" name="Google Shape;54;p6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5" name="Google Shape;55;p6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7" name="Google Shape;57;p6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11. Alamaisista kansalaisia</a:t>
            </a:r>
            <a:br>
              <a:rPr lang="fi-FI"/>
            </a:br>
            <a:br>
              <a:rPr lang="fi-FI"/>
            </a:br>
            <a:r>
              <a:rPr lang="fi-FI"/>
              <a:t>VIRITTELY:</a:t>
            </a:r>
            <a:br>
              <a:rPr lang="fi-FI"/>
            </a:br>
            <a:r>
              <a:rPr lang="fi-FI"/>
              <a:t>YHDYSVALLAT ITSENÄISTYY</a:t>
            </a:r>
            <a:endParaRPr/>
          </a:p>
        </p:txBody>
      </p:sp>
      <p:sp>
        <p:nvSpPr>
          <p:cNvPr id="63" name="Google Shape;63;p7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64" name="Google Shape;64;p7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Tutki karttaa. Mitä se kuvaa?</a:t>
            </a:r>
            <a:endParaRPr/>
          </a:p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1" name="Google Shape;71;p8"/>
          <p:cNvSpPr txBox="1"/>
          <p:nvPr>
            <p:ph idx="11" type="ftr"/>
          </p:nvPr>
        </p:nvSpPr>
        <p:spPr>
          <a:xfrm>
            <a:off x="1280160" y="12284164"/>
            <a:ext cx="3524822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4 Historia luku 11</a:t>
            </a:r>
            <a:endParaRPr/>
          </a:p>
        </p:txBody>
      </p:sp>
      <p:pic>
        <p:nvPicPr>
          <p:cNvPr descr="Kuva, joka sisältää kohteen kartta&#10;&#10;Kuvaus luotu automaattisesti" id="72" name="Google Shape;7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93623" y="1920516"/>
            <a:ext cx="16184052" cy="11093898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8"/>
          <p:cNvSpPr txBox="1"/>
          <p:nvPr/>
        </p:nvSpPr>
        <p:spPr>
          <a:xfrm>
            <a:off x="1280160" y="11521440"/>
            <a:ext cx="3213463" cy="477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-FI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Kuva: worldatlas.com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"/>
          <p:cNvSpPr txBox="1"/>
          <p:nvPr>
            <p:ph idx="1" type="body"/>
          </p:nvPr>
        </p:nvSpPr>
        <p:spPr>
          <a:xfrm>
            <a:off x="1676401" y="1645920"/>
            <a:ext cx="19537680" cy="97524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/>
              <a:t>Pohdi itsenäistymyspyrkimyksiä.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Mitkä tekijät yleensä johtavat jonkin alueen irtautumiseen vanhasta emämaasta?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Mitä seurauksia alueiden itsenäistymispyrkimyksillä voi olla?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Mikä johti Yhdysvalloissa siirtokuntien irtautumiseen Isosta-Britanniasta?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Mitä seurauksia siirtokuntien itsenäistymispyrkimyksillä Yhdysvalloissa oli?</a:t>
            </a:r>
            <a:endParaRPr/>
          </a:p>
        </p:txBody>
      </p:sp>
      <p:sp>
        <p:nvSpPr>
          <p:cNvPr id="79" name="Google Shape;79;p9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4 Historia luku 11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OPETTAJALLE</a:t>
            </a:r>
            <a:endParaRPr/>
          </a:p>
        </p:txBody>
      </p:sp>
      <p:sp>
        <p:nvSpPr>
          <p:cNvPr id="86" name="Google Shape;86;p10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87" name="Google Shape;87;p10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Opettajalle:</a:t>
            </a:r>
            <a:endParaRPr/>
          </a:p>
        </p:txBody>
      </p:sp>
      <p:sp>
        <p:nvSpPr>
          <p:cNvPr id="93" name="Google Shape;93;p11"/>
          <p:cNvSpPr txBox="1"/>
          <p:nvPr>
            <p:ph idx="1" type="body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/>
              <a:t>Virittelyn tarkoituksena on johdattaa opiskelijat muistamaan Yhdysvaltain siirtomaamenneisyys, sekä se, ettei Yhdysvallat aina ole ollut maantieteellisesti yhtä suuri kuin nykyään.</a:t>
            </a:r>
            <a:endParaRPr/>
          </a:p>
        </p:txBody>
      </p:sp>
      <p:sp>
        <p:nvSpPr>
          <p:cNvPr id="94" name="Google Shape;94;p11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5" name="Google Shape;95;p1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4 Historia luku 11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Vastaukset:</a:t>
            </a:r>
            <a:endParaRPr/>
          </a:p>
        </p:txBody>
      </p:sp>
      <p:sp>
        <p:nvSpPr>
          <p:cNvPr id="101" name="Google Shape;101;p12"/>
          <p:cNvSpPr txBox="1"/>
          <p:nvPr>
            <p:ph idx="1" type="body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Mitä kartta kuvaa?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Kartta kuvaa 13 siirtokuntaa, jotka julistautuivat itsenäisiksi Isosta-Britanniasta ja joista tuli Yhdysvaltain 13 ensimmäistä osavaltiota.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Mitkä tekijät yleensä johtavat jonkun alueen irtautumiseen vanhasta emämaasta?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Kansallistunne, kokemus epäoikeudenmukaisesta kohtelusta, taloudelliset intressit, aatteelliset ristiriidat.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Mitä seurauksia itsenäistymispyrkimyksillä voi olla?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8108"/>
              <a:buFont typeface="Arial"/>
              <a:buChar char="•"/>
            </a:pPr>
            <a:r>
              <a:rPr lang="fi-FI"/>
              <a:t>Sota tai ainakin ristiriidat emämaan kanssa, erimielisyydet uuden valtion perustamisesta ja periaatteista, vallanjako on järjestettävä uudessa valtiossa.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108108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2" name="Google Shape;102;p12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3" name="Google Shape;103;p12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4 Historia luku 10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Vastaukset:</a:t>
            </a:r>
            <a:endParaRPr/>
          </a:p>
        </p:txBody>
      </p:sp>
      <p:sp>
        <p:nvSpPr>
          <p:cNvPr id="109" name="Google Shape;109;p13"/>
          <p:cNvSpPr txBox="1"/>
          <p:nvPr>
            <p:ph idx="1" type="body"/>
          </p:nvPr>
        </p:nvSpPr>
        <p:spPr>
          <a:xfrm>
            <a:off x="1676400" y="3061052"/>
            <a:ext cx="2146387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0000" lnSpcReduction="20000"/>
          </a:bodyPr>
          <a:lstStyle/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61290"/>
              <a:buFont typeface="Arial"/>
              <a:buChar char="•"/>
            </a:pPr>
            <a:r>
              <a:rPr lang="fi-FI" sz="9300"/>
              <a:t>Mikä johti Yhdysvalloissa siirtokuntien irtautumiseen Isosta-Britanniasta?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45161"/>
              <a:buFont typeface="Arial"/>
              <a:buChar char="•"/>
            </a:pPr>
            <a:r>
              <a:rPr lang="fi-FI" sz="9300"/>
              <a:t>Kansallistunne: amerikkalaiset eivät enää kokeneet olevansa brittejä, vaan identifioituivat amerikkalaisiksi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45161"/>
              <a:buFont typeface="Arial"/>
              <a:buChar char="•"/>
            </a:pPr>
            <a:r>
              <a:rPr lang="fi-FI" sz="9300"/>
              <a:t>Kokemus epäoikeudenmukaisesta kohtelusta: amerikkalaisia ärsytti brittien monarkia ja tiukat säännökset ja erityisesti jatkuvat verot, tullit ja muut taloudelliset rasitteet.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45161"/>
              <a:buFont typeface="Arial"/>
              <a:buChar char="•"/>
            </a:pPr>
            <a:r>
              <a:rPr lang="fi-FI" sz="9300"/>
              <a:t>Taloudelliset intressit: amerikkalaiset halusivat vapautua brittien asettamista taloudellisista rasitteista.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45161"/>
              <a:buFont typeface="Arial"/>
              <a:buChar char="•"/>
            </a:pPr>
            <a:r>
              <a:rPr lang="fi-FI" sz="9300"/>
              <a:t>Aatteelliset ristiriidat: valistuksen aatteet levisivät brittien amerikkalaisissa siirtokunnissa ja saivat kyseenalaistamaan kuninkaan vallan ja brittiläisen säätyjärjestelmän. Amerikkalaisia ärsytti, että britit määräsivät heitä, vaikka amerikkalaisilla ei ollut mahdollisuutta osallistua esim. parlamentin toimintaan.</a:t>
            </a:r>
            <a:endParaRPr/>
          </a:p>
          <a:p>
            <a:pPr indent="-857250" lvl="0" marL="108585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ct val="161290"/>
              <a:buFont typeface="Arial"/>
              <a:buChar char="•"/>
            </a:pPr>
            <a:r>
              <a:rPr lang="fi-FI" sz="9300"/>
              <a:t>Mitä seurauksia siirtokuntien itsenäistymispyrkimyksillä Yhdysvalloissa oli?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45161"/>
              <a:buFont typeface="Arial"/>
              <a:buChar char="•"/>
            </a:pPr>
            <a:r>
              <a:rPr lang="fi-FI" sz="9300"/>
              <a:t>Sota tai ainakin ristiriidat emämaan kanssa: amerikkalaiset sotivat brittejä vastaan vapaussodassa 1775-1783</a:t>
            </a:r>
            <a:endParaRPr/>
          </a:p>
          <a:p>
            <a:pPr indent="-857250" lvl="1" marL="15430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45161"/>
              <a:buFont typeface="Arial"/>
              <a:buChar char="•"/>
            </a:pPr>
            <a:r>
              <a:rPr lang="fi-FI" sz="9300"/>
              <a:t>vallanjako on järjestettävä uudessa valtiossa. Yhdysvaltain perustuslaki rakennettiin valistuksen ihanteille ja Montesquieun vallan kolmijaon periaatteelle (lainsäädäntövalta kongressilla, toimeenpanovalta presidentillä ja tuomiovalta riippumattomilla tuomioistuimilla)</a:t>
            </a:r>
            <a:endParaRPr/>
          </a:p>
          <a:p>
            <a:pPr indent="-228600" lvl="0" marL="4572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ct val="25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0" name="Google Shape;110;p13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1" name="Google Shape;111;p1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4 Historia luku 11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