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C043CE-47D5-4B70-ABC1-CC9A414C1B8C}" v="860" dt="2023-01-10T08:48:25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6623" autoAdjust="0"/>
  </p:normalViewPr>
  <p:slideViewPr>
    <p:cSldViewPr snapToGrid="0">
      <p:cViewPr varScale="1">
        <p:scale>
          <a:sx n="117" d="100"/>
          <a:sy n="117" d="100"/>
        </p:scale>
        <p:origin x="12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0BEE2277-2189-4D8F-8D12-2A2EECFA3E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7CE3698-78A8-4CF5-A928-CC8517DD06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0DCB6-B55A-44EA-9508-DD3E6317793B}" type="datetime1">
              <a:rPr lang="fi-FI" smtClean="0"/>
              <a:t>10.1.2023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203B541-4C09-4FC6-A5A2-6A89267B5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0FE3C10-6B0B-4FF8-BEE4-8473180F59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52CB3-D276-4BEB-9A7E-8C1136874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84375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0DD8F-14E8-4FB4-9851-6FF1E8116787}" type="datetime1">
              <a:rPr lang="fi-FI" smtClean="0"/>
              <a:pPr/>
              <a:t>10.1.2023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4F904-F624-4AA9-8809-5568B076AB80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4419402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4F904-F624-4AA9-8809-5568B076AB8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382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85CFC3-DBCA-474E-8A52-D7A8EEF9540B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2F5775-22AD-4A90-AF7A-0C8298AF08B3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8653112" y="937260"/>
            <a:ext cx="1298608" cy="4983480"/>
          </a:xfrm>
        </p:spPr>
        <p:txBody>
          <a:bodyPr vert="eaVert"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A70876-4481-4B3F-A1EA-127D80C0C0AF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469509-6E38-4BAC-9016-8522EBF4235D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rtlCol="0"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54A5BF-7E87-4604-A271-8E924F9F85C9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D5B7C7-69CC-41F1-A31C-819E85863046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 rtlCol="0"/>
          <a:lstStyle>
            <a:lvl5pPr>
              <a:defRPr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11" name="Tekstin paikkamerkki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99E60B-7ED8-43B8-99FC-E1FEE5FE1E15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10" name="Otsikko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FAF3B81-AB11-46C5-B560-60520A137AAC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936EC2-D5CF-43CA-A8B7-E2AFF088C9EA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uorakulmio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 rtlCol="0"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9" name="Päivämäärän paikkamerkki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A74B2B-D3E3-4CD2-ADD7-11C41CA8B7C1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uorakulmio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 rtl="0"/>
            <a:fld id="{27B1B820-47C3-43E7-8C5E-7999EF590BCE}" type="datetime1">
              <a:rPr lang="fi-FI" noProof="0" smtClean="0"/>
              <a:t>10.1.2023</a:t>
            </a:fld>
            <a:endParaRPr lang="fi-FI" noProof="0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fld id="{11B05150-EE34-4B70-ABEC-44C91E21985B}" type="datetime1">
              <a:rPr lang="fi-FI" noProof="0" smtClean="0"/>
              <a:t>10.1.2023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rtl="0"/>
            <a:fld id="{8A7A6979-0714-4377-B894-6BE4C2D6E202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31136" y="418352"/>
            <a:ext cx="7729728" cy="613626"/>
          </a:xfrm>
        </p:spPr>
        <p:txBody>
          <a:bodyPr rtlCol="0">
            <a:normAutofit fontScale="90000"/>
          </a:bodyPr>
          <a:lstStyle/>
          <a:p>
            <a:r>
              <a:rPr lang="fi-FI" dirty="0"/>
              <a:t>Viimeistely: Lauseet ja tyyli</a:t>
            </a:r>
          </a:p>
        </p:txBody>
      </p:sp>
      <p:sp>
        <p:nvSpPr>
          <p:cNvPr id="3" name="Alaotsikko 2"/>
          <p:cNvSpPr>
            <a:spLocks noGrp="1"/>
          </p:cNvSpPr>
          <p:nvPr>
            <p:ph sz="half" idx="1"/>
          </p:nvPr>
        </p:nvSpPr>
        <p:spPr>
          <a:xfrm>
            <a:off x="287950" y="1142800"/>
            <a:ext cx="5565733" cy="548862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b="1" dirty="0"/>
              <a:t>Vaillinainen lause eli verbi puuttuu</a:t>
            </a:r>
          </a:p>
          <a:p>
            <a:r>
              <a:rPr lang="fi-FI" b="1" dirty="0"/>
              <a:t>Kongruenssi: subjekti ja verbi samassa muodossa </a:t>
            </a:r>
          </a:p>
          <a:p>
            <a:pPr lvl="1"/>
            <a:r>
              <a:rPr lang="fi-FI" i="1" dirty="0">
                <a:ea typeface="+mn-lt"/>
                <a:cs typeface="+mn-lt"/>
              </a:rPr>
              <a:t>Monet nuoret viettää iltaa kaupungilla. -&gt; Monet nuoret viettävät...</a:t>
            </a:r>
          </a:p>
          <a:p>
            <a:r>
              <a:rPr lang="fi-FI" b="1" dirty="0">
                <a:ea typeface="+mn-lt"/>
                <a:cs typeface="+mn-lt"/>
              </a:rPr>
              <a:t>Pronominien käyttö (joka/mikä, viittaussuhteet)</a:t>
            </a:r>
          </a:p>
          <a:p>
            <a:r>
              <a:rPr lang="fi-FI" i="1" dirty="0">
                <a:ea typeface="+mn-lt"/>
                <a:cs typeface="+mn-lt"/>
              </a:rPr>
              <a:t>Maistoin herkullista </a:t>
            </a:r>
            <a:r>
              <a:rPr lang="fi-FI" i="1" dirty="0">
                <a:highlight>
                  <a:srgbClr val="FFFF00"/>
                </a:highlight>
                <a:ea typeface="+mn-lt"/>
                <a:cs typeface="+mn-lt"/>
              </a:rPr>
              <a:t>leivosta, </a:t>
            </a:r>
            <a:r>
              <a:rPr lang="fi-FI" b="1" i="1" dirty="0">
                <a:highlight>
                  <a:srgbClr val="FFFF00"/>
                </a:highlight>
                <a:ea typeface="+mn-lt"/>
                <a:cs typeface="+mn-lt"/>
              </a:rPr>
              <a:t>joka</a:t>
            </a:r>
            <a:r>
              <a:rPr lang="fi-FI" i="1" dirty="0">
                <a:ea typeface="+mn-lt"/>
                <a:cs typeface="+mn-lt"/>
              </a:rPr>
              <a:t> oli tehty belgialaisesta suklaasta.</a:t>
            </a:r>
          </a:p>
          <a:p>
            <a:r>
              <a:rPr lang="fi-FI" i="1" dirty="0">
                <a:highlight>
                  <a:srgbClr val="FFFF00"/>
                </a:highlight>
                <a:ea typeface="+mn-lt"/>
                <a:cs typeface="+mn-lt"/>
              </a:rPr>
              <a:t>Maistoin herkullista leivosta, </a:t>
            </a:r>
            <a:r>
              <a:rPr lang="fi-FI" b="1" i="1" dirty="0">
                <a:highlight>
                  <a:srgbClr val="FFFF00"/>
                </a:highlight>
                <a:ea typeface="+mn-lt"/>
                <a:cs typeface="+mn-lt"/>
              </a:rPr>
              <a:t>mikä</a:t>
            </a:r>
            <a:r>
              <a:rPr lang="fi-FI" b="1" i="1" dirty="0">
                <a:ea typeface="+mn-lt"/>
                <a:cs typeface="+mn-lt"/>
              </a:rPr>
              <a:t> </a:t>
            </a:r>
            <a:r>
              <a:rPr lang="fi-FI" i="1" dirty="0">
                <a:ea typeface="+mn-lt"/>
                <a:cs typeface="+mn-lt"/>
              </a:rPr>
              <a:t>oli parasta koko päivässä.</a:t>
            </a:r>
          </a:p>
          <a:p>
            <a:r>
              <a:rPr lang="fi-FI" b="1" dirty="0">
                <a:ea typeface="+mn-lt"/>
                <a:cs typeface="+mn-lt"/>
              </a:rPr>
              <a:t>Omistusliitteen käyttö</a:t>
            </a:r>
            <a:endParaRPr lang="fi-FI" b="1" dirty="0"/>
          </a:p>
          <a:p>
            <a:r>
              <a:rPr lang="fi-FI" i="1" dirty="0">
                <a:ea typeface="+mn-lt"/>
                <a:cs typeface="+mn-lt"/>
              </a:rPr>
              <a:t>Tekstissäni, näköisesi, omamme </a:t>
            </a:r>
            <a:endParaRPr lang="fi-FI" b="1" i="1">
              <a:ea typeface="+mn-lt"/>
              <a:cs typeface="+mn-lt"/>
            </a:endParaRPr>
          </a:p>
          <a:p>
            <a:r>
              <a:rPr lang="fi-FI" i="1" dirty="0">
                <a:ea typeface="+mn-lt"/>
                <a:cs typeface="+mn-lt"/>
              </a:rPr>
              <a:t>Nähdessäni, hänen leipomansa kakku </a:t>
            </a:r>
            <a:endParaRPr lang="fi-FI" dirty="0"/>
          </a:p>
          <a:p>
            <a:r>
              <a:rPr lang="fi-FI" b="1" dirty="0">
                <a:ea typeface="+mn-lt"/>
                <a:cs typeface="+mn-lt"/>
              </a:rPr>
              <a:t>Rektio eli tekstiyhteyteen sopimaton sijamuoto</a:t>
            </a:r>
          </a:p>
          <a:p>
            <a:r>
              <a:rPr lang="fi-FI" i="1" dirty="0">
                <a:ea typeface="+mn-lt"/>
                <a:cs typeface="+mn-lt"/>
              </a:rPr>
              <a:t>Kirjoittaja pyytää pysähtymään ja huomioimaan ympäristön kauneus. -&gt; huomioida-verbin rektio on genetiivi</a:t>
            </a:r>
            <a:endParaRPr lang="fi-FI" b="1" i="1" dirty="0"/>
          </a:p>
          <a:p>
            <a:pPr marL="0" indent="0">
              <a:buNone/>
            </a:pPr>
            <a:r>
              <a:rPr lang="fi-FI" i="1" dirty="0"/>
              <a:t>= … pyytää huomioimaan ympäristön kauneuden.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8150F16-7B30-DD23-0C42-024FAF6E1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5" y="1142800"/>
            <a:ext cx="5564209" cy="548862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b="1" dirty="0">
                <a:ea typeface="+mn-lt"/>
                <a:cs typeface="+mn-lt"/>
              </a:rPr>
              <a:t>Puhekielisyydet, jutusteleva sävy, huudahtelu</a:t>
            </a:r>
            <a:endParaRPr lang="fi-FI" b="1" dirty="0"/>
          </a:p>
          <a:p>
            <a:r>
              <a:rPr lang="fi-FI" b="1" dirty="0">
                <a:ea typeface="+mn-lt"/>
                <a:cs typeface="+mn-lt"/>
              </a:rPr>
              <a:t>Vierasperäiset sanat</a:t>
            </a:r>
            <a:endParaRPr lang="fi-FI" b="1" dirty="0"/>
          </a:p>
          <a:p>
            <a:r>
              <a:rPr lang="fi-FI" i="1" dirty="0">
                <a:ea typeface="+mn-lt"/>
                <a:cs typeface="+mn-lt"/>
              </a:rPr>
              <a:t>Käytä anglismeja vain hätätilassa. Useimmille ilmiöille on myös suomenkielinen nimitys.</a:t>
            </a:r>
            <a:endParaRPr lang="fi-FI" b="1" i="1" dirty="0">
              <a:ea typeface="+mn-lt"/>
              <a:cs typeface="+mn-lt"/>
            </a:endParaRPr>
          </a:p>
          <a:p>
            <a:r>
              <a:rPr lang="fi-FI" b="1" dirty="0">
                <a:ea typeface="+mn-lt"/>
                <a:cs typeface="+mn-lt"/>
              </a:rPr>
              <a:t>Huono sanavalinta, väärä merkitys</a:t>
            </a:r>
          </a:p>
          <a:p>
            <a:r>
              <a:rPr lang="fi-FI" b="1" dirty="0">
                <a:ea typeface="+mn-lt"/>
                <a:cs typeface="+mn-lt"/>
              </a:rPr>
              <a:t>Rinnastus ja symmetria</a:t>
            </a:r>
            <a:endParaRPr lang="fi-FI" b="1" dirty="0"/>
          </a:p>
          <a:p>
            <a:r>
              <a:rPr lang="fi-FI" i="1" dirty="0">
                <a:ea typeface="+mn-lt"/>
                <a:cs typeface="+mn-lt"/>
              </a:rPr>
              <a:t>Tarkastele millaisia asioita rinnastat tekstissä. </a:t>
            </a:r>
          </a:p>
          <a:p>
            <a:r>
              <a:rPr lang="fi-FI" i="1" dirty="0">
                <a:ea typeface="+mn-lt"/>
                <a:cs typeface="+mn-lt"/>
              </a:rPr>
              <a:t>Vinkki: kiinnitä huomiota samankaltaisuuteen tai vastakohtaisuuteen.</a:t>
            </a:r>
          </a:p>
          <a:p>
            <a:r>
              <a:rPr lang="fi-FI" b="1" dirty="0">
                <a:ea typeface="+mn-lt"/>
                <a:cs typeface="+mn-lt"/>
              </a:rPr>
              <a:t>Mutkikkaat ylipitkät virkkeet</a:t>
            </a:r>
            <a:endParaRPr lang="fi-FI" b="1" dirty="0"/>
          </a:p>
          <a:p>
            <a:r>
              <a:rPr lang="fi-FI" i="1" dirty="0">
                <a:ea typeface="+mn-lt"/>
                <a:cs typeface="+mn-lt"/>
              </a:rPr>
              <a:t>Lyhyestä virsi kaunis, sanoo vanha kansa. </a:t>
            </a:r>
            <a:br>
              <a:rPr lang="fi-FI" i="1" dirty="0">
                <a:ea typeface="+mn-lt"/>
                <a:cs typeface="+mn-lt"/>
              </a:rPr>
            </a:br>
            <a:r>
              <a:rPr lang="fi-FI" i="1" dirty="0">
                <a:ea typeface="+mn-lt"/>
                <a:cs typeface="+mn-lt"/>
              </a:rPr>
              <a:t>Pilko pitkät virkeketjut lyhyemmiksi.</a:t>
            </a:r>
          </a:p>
          <a:p>
            <a:r>
              <a:rPr lang="fi-FI" b="1" dirty="0">
                <a:ea typeface="+mn-lt"/>
                <a:cs typeface="+mn-lt"/>
              </a:rPr>
              <a:t>Sinä-passiivi</a:t>
            </a:r>
          </a:p>
          <a:p>
            <a:pPr marL="228600" lvl="1" indent="0">
              <a:buNone/>
            </a:pPr>
            <a:r>
              <a:rPr lang="fi-FI" i="1" dirty="0">
                <a:ea typeface="+mn-lt"/>
                <a:cs typeface="+mn-lt"/>
              </a:rPr>
              <a:t>Käytä mieluummin geneeristä lausetta tai suomen kielen passiivirakennetta.</a:t>
            </a:r>
            <a:endParaRPr lang="fi-FI" b="1" dirty="0">
              <a:ea typeface="+mn-lt"/>
              <a:cs typeface="+mn-lt"/>
            </a:endParaRPr>
          </a:p>
          <a:p>
            <a:r>
              <a:rPr lang="fi-FI" b="1" dirty="0">
                <a:ea typeface="+mn-lt"/>
                <a:cs typeface="+mn-lt"/>
              </a:rPr>
              <a:t>lukijan puhuttelu </a:t>
            </a:r>
            <a:endParaRPr lang="fi-FI" dirty="0"/>
          </a:p>
          <a:p>
            <a:r>
              <a:rPr lang="fi-FI" i="1" dirty="0"/>
              <a:t>Saa puhutella, mutta käytä puhuttelua tehokeinona. </a:t>
            </a:r>
            <a:endParaRPr lang="fi-FI" b="1" dirty="0"/>
          </a:p>
          <a:p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theme/theme1.xml><?xml version="1.0" encoding="utf-8"?>
<a:theme xmlns:a="http://schemas.openxmlformats.org/drawingml/2006/main" name="Pakkau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1</Words>
  <Application>Microsoft Office PowerPoint</Application>
  <PresentationFormat>Laajakuva</PresentationFormat>
  <Paragraphs>1</Paragraphs>
  <Slides>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Pakkaus</vt:lpstr>
      <vt:lpstr>Viimeistely: Lauseet ja tyyli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131</cp:revision>
  <dcterms:created xsi:type="dcterms:W3CDTF">2023-01-10T08:01:08Z</dcterms:created>
  <dcterms:modified xsi:type="dcterms:W3CDTF">2023-01-10T13:49:38Z</dcterms:modified>
</cp:coreProperties>
</file>