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96" r:id="rId4"/>
    <p:sldId id="297" r:id="rId5"/>
    <p:sldId id="298" r:id="rId6"/>
    <p:sldId id="295" r:id="rId7"/>
    <p:sldId id="284" r:id="rId8"/>
    <p:sldId id="285" r:id="rId9"/>
    <p:sldId id="286" r:id="rId10"/>
    <p:sldId id="292" r:id="rId11"/>
    <p:sldId id="289" r:id="rId12"/>
    <p:sldId id="293" r:id="rId13"/>
    <p:sldId id="294" r:id="rId14"/>
    <p:sldId id="290" r:id="rId15"/>
    <p:sldId id="291"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p:scale>
          <a:sx n="125" d="100"/>
          <a:sy n="125" d="100"/>
        </p:scale>
        <p:origin x="1662" y="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CEA654A2-C913-4D98-A19A-1A9CC3008EDE}" type="datetimeFigureOut">
              <a:rPr lang="fi-FI" smtClean="0"/>
              <a:t>13.9.2018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4207253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CEA654A2-C913-4D98-A19A-1A9CC3008EDE}" type="datetimeFigureOut">
              <a:rPr lang="fi-FI" smtClean="0"/>
              <a:t>13.9.2018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2705329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CEA654A2-C913-4D98-A19A-1A9CC3008EDE}" type="datetimeFigureOut">
              <a:rPr lang="fi-FI" smtClean="0"/>
              <a:t>13.9.2018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260593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CEA654A2-C913-4D98-A19A-1A9CC3008EDE}" type="datetimeFigureOut">
              <a:rPr lang="fi-FI" smtClean="0"/>
              <a:t>13.9.2018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366541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A654A2-C913-4D98-A19A-1A9CC3008EDE}" type="datetimeFigureOut">
              <a:rPr lang="fi-FI" smtClean="0"/>
              <a:t>13.9.2018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1213702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CEA654A2-C913-4D98-A19A-1A9CC3008EDE}" type="datetimeFigureOut">
              <a:rPr lang="fi-FI" smtClean="0"/>
              <a:t>13.9.2018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1615014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CEA654A2-C913-4D98-A19A-1A9CC3008EDE}" type="datetimeFigureOut">
              <a:rPr lang="fi-FI" smtClean="0"/>
              <a:t>13.9.2018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2466074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CEA654A2-C913-4D98-A19A-1A9CC3008EDE}" type="datetimeFigureOut">
              <a:rPr lang="fi-FI" smtClean="0"/>
              <a:t>13.9.2018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3674387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A654A2-C913-4D98-A19A-1A9CC3008EDE}" type="datetimeFigureOut">
              <a:rPr lang="fi-FI" smtClean="0"/>
              <a:t>13.9.2018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1115095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A654A2-C913-4D98-A19A-1A9CC3008EDE}" type="datetimeFigureOut">
              <a:rPr lang="fi-FI" smtClean="0"/>
              <a:t>13.9.2018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275514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A654A2-C913-4D98-A19A-1A9CC3008EDE}" type="datetimeFigureOut">
              <a:rPr lang="fi-FI" smtClean="0"/>
              <a:t>13.9.2018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0A24568-BC69-42AE-800C-73E6A3BF46A4}" type="slidenum">
              <a:rPr lang="fi-FI" smtClean="0"/>
              <a:t>‹#›</a:t>
            </a:fld>
            <a:endParaRPr lang="fi-FI"/>
          </a:p>
        </p:txBody>
      </p:sp>
    </p:spTree>
    <p:extLst>
      <p:ext uri="{BB962C8B-B14F-4D97-AF65-F5344CB8AC3E}">
        <p14:creationId xmlns:p14="http://schemas.microsoft.com/office/powerpoint/2010/main" val="3039124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A654A2-C913-4D98-A19A-1A9CC3008EDE}" type="datetimeFigureOut">
              <a:rPr lang="fi-FI" smtClean="0"/>
              <a:t>13.9.2018</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A24568-BC69-42AE-800C-73E6A3BF46A4}" type="slidenum">
              <a:rPr lang="fi-FI" smtClean="0"/>
              <a:t>‹#›</a:t>
            </a:fld>
            <a:endParaRPr lang="fi-FI"/>
          </a:p>
        </p:txBody>
      </p:sp>
    </p:spTree>
    <p:extLst>
      <p:ext uri="{BB962C8B-B14F-4D97-AF65-F5344CB8AC3E}">
        <p14:creationId xmlns:p14="http://schemas.microsoft.com/office/powerpoint/2010/main" val="2603104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ops.edu.hel.fi/" TargetMode="External"/><Relationship Id="rId2" Type="http://schemas.openxmlformats.org/officeDocument/2006/relationships/hyperlink" Target="https://peda.net/opetussuunnitelma/ksops/jyvaskyla" TargetMode="External"/><Relationship Id="rId1" Type="http://schemas.openxmlformats.org/officeDocument/2006/relationships/slideLayout" Target="../slideLayouts/slideLayout2.xml"/><Relationship Id="rId4" Type="http://schemas.openxmlformats.org/officeDocument/2006/relationships/hyperlink" Target="https://peda.net/opetussuunnitelma/ops2016"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ops.edu.hel.fi/" TargetMode="External"/><Relationship Id="rId2" Type="http://schemas.openxmlformats.org/officeDocument/2006/relationships/hyperlink" Target="https://peda.net/opetussuunnitelma/ksops/jyvaskyla" TargetMode="External"/><Relationship Id="rId1" Type="http://schemas.openxmlformats.org/officeDocument/2006/relationships/slideLayout" Target="../slideLayouts/slideLayout2.xml"/><Relationship Id="rId4" Type="http://schemas.openxmlformats.org/officeDocument/2006/relationships/hyperlink" Target="https://peda.net/opetussuunnitelma/ops2016"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Demo 2</a:t>
            </a:r>
            <a:endParaRPr lang="fi-FI" dirty="0"/>
          </a:p>
        </p:txBody>
      </p:sp>
      <p:sp>
        <p:nvSpPr>
          <p:cNvPr id="3" name="Subtitle 2"/>
          <p:cNvSpPr>
            <a:spLocks noGrp="1"/>
          </p:cNvSpPr>
          <p:nvPr>
            <p:ph type="subTitle" idx="1"/>
          </p:nvPr>
        </p:nvSpPr>
        <p:spPr/>
        <p:txBody>
          <a:bodyPr/>
          <a:lstStyle/>
          <a:p>
            <a:r>
              <a:rPr lang="fi-FI" dirty="0" smtClean="0"/>
              <a:t>Mitä opetussuunnitelma ohjaa opettamaan?</a:t>
            </a:r>
            <a:endParaRPr lang="fi-FI" dirty="0"/>
          </a:p>
        </p:txBody>
      </p:sp>
    </p:spTree>
    <p:extLst>
      <p:ext uri="{BB962C8B-B14F-4D97-AF65-F5344CB8AC3E}">
        <p14:creationId xmlns:p14="http://schemas.microsoft.com/office/powerpoint/2010/main" val="3941533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702" y="170557"/>
            <a:ext cx="10515600" cy="836221"/>
          </a:xfrm>
        </p:spPr>
        <p:txBody>
          <a:bodyPr>
            <a:noAutofit/>
          </a:bodyPr>
          <a:lstStyle/>
          <a:p>
            <a:r>
              <a:rPr lang="fi-FI" sz="4000" dirty="0" smtClean="0"/>
              <a:t>Ympäristöopin tavoitteet</a:t>
            </a:r>
            <a:endParaRPr lang="fi-FI" sz="40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908301046"/>
              </p:ext>
            </p:extLst>
          </p:nvPr>
        </p:nvGraphicFramePr>
        <p:xfrm>
          <a:off x="443490" y="1015372"/>
          <a:ext cx="11291310" cy="5577532"/>
        </p:xfrm>
        <a:graphic>
          <a:graphicData uri="http://schemas.openxmlformats.org/drawingml/2006/table">
            <a:tbl>
              <a:tblPr firstRow="1" firstCol="1" bandRow="1">
                <a:tableStyleId>{10A1B5D5-9B99-4C35-A422-299274C87663}</a:tableStyleId>
              </a:tblPr>
              <a:tblGrid>
                <a:gridCol w="11291310">
                  <a:extLst>
                    <a:ext uri="{9D8B030D-6E8A-4147-A177-3AD203B41FA5}">
                      <a16:colId xmlns:a16="http://schemas.microsoft.com/office/drawing/2014/main" val="1377652132"/>
                    </a:ext>
                  </a:extLst>
                </a:gridCol>
              </a:tblGrid>
              <a:tr h="108927">
                <a:tc>
                  <a:txBody>
                    <a:bodyPr/>
                    <a:lstStyle/>
                    <a:p>
                      <a:pPr>
                        <a:lnSpc>
                          <a:spcPct val="115000"/>
                        </a:lnSpc>
                        <a:spcAft>
                          <a:spcPts val="0"/>
                        </a:spcAft>
                      </a:pPr>
                      <a:r>
                        <a:rPr lang="fi-FI" sz="1600" dirty="0">
                          <a:effectLst/>
                        </a:rPr>
                        <a:t>Opetuksen </a:t>
                      </a:r>
                      <a:r>
                        <a:rPr lang="fi-FI" sz="1600" dirty="0" smtClean="0">
                          <a:effectLst/>
                        </a:rPr>
                        <a:t>tavoitteet</a:t>
                      </a:r>
                      <a:endParaRPr lang="fi-FI" sz="1600" dirty="0">
                        <a:effectLst/>
                      </a:endParaRPr>
                    </a:p>
                  </a:txBody>
                  <a:tcPr marL="19374" marR="19374" marT="0" marB="0"/>
                </a:tc>
                <a:extLst>
                  <a:ext uri="{0D108BD9-81ED-4DB2-BD59-A6C34878D82A}">
                    <a16:rowId xmlns:a16="http://schemas.microsoft.com/office/drawing/2014/main" val="3705932990"/>
                  </a:ext>
                </a:extLst>
              </a:tr>
              <a:tr h="54464">
                <a:tc>
                  <a:txBody>
                    <a:bodyPr/>
                    <a:lstStyle/>
                    <a:p>
                      <a:pPr>
                        <a:lnSpc>
                          <a:spcPct val="115000"/>
                        </a:lnSpc>
                        <a:spcAft>
                          <a:spcPts val="0"/>
                        </a:spcAft>
                      </a:pPr>
                      <a:r>
                        <a:rPr lang="fi-FI" sz="1100" dirty="0">
                          <a:effectLst/>
                        </a:rPr>
                        <a:t>Merkitys, arvot, asenteet</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accent6">
                        <a:lumMod val="20000"/>
                        <a:lumOff val="80000"/>
                      </a:schemeClr>
                    </a:solidFill>
                  </a:tcPr>
                </a:tc>
                <a:extLst>
                  <a:ext uri="{0D108BD9-81ED-4DB2-BD59-A6C34878D82A}">
                    <a16:rowId xmlns:a16="http://schemas.microsoft.com/office/drawing/2014/main" val="3290885355"/>
                  </a:ext>
                </a:extLst>
              </a:tr>
              <a:tr h="163391">
                <a:tc>
                  <a:txBody>
                    <a:bodyPr/>
                    <a:lstStyle/>
                    <a:p>
                      <a:pPr>
                        <a:lnSpc>
                          <a:spcPct val="115000"/>
                        </a:lnSpc>
                        <a:spcAft>
                          <a:spcPts val="0"/>
                        </a:spcAft>
                      </a:pPr>
                      <a:r>
                        <a:rPr lang="fi-FI" sz="1100" b="0" dirty="0">
                          <a:effectLst/>
                        </a:rPr>
                        <a:t>T1 synnyttää ja ylläpitää oppilaan kiinnostusta ympäristöön ja ympäristöopin opiskeluun sekä auttaa oppilasta kokemaan kaikki ympäristöopin tiedonalat merkityksellisiksi itselleen </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251263391"/>
                  </a:ext>
                </a:extLst>
              </a:tr>
              <a:tr h="217855">
                <a:tc>
                  <a:txBody>
                    <a:bodyPr/>
                    <a:lstStyle/>
                    <a:p>
                      <a:pPr>
                        <a:lnSpc>
                          <a:spcPct val="115000"/>
                        </a:lnSpc>
                        <a:spcAft>
                          <a:spcPts val="0"/>
                        </a:spcAft>
                      </a:pPr>
                      <a:r>
                        <a:rPr lang="fi-FI" sz="1100" b="0" dirty="0">
                          <a:effectLst/>
                        </a:rPr>
                        <a:t>T2 ohjata ja kannustaa oppilasta asettamaan omia opiskelutavoitteita ja työskentelemään pitkäjänteisesti niiden saavuttamiseksi sekä tunnistamaan omaa ympäristöopin osaamistaan</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1878105792"/>
                  </a:ext>
                </a:extLst>
              </a:tr>
              <a:tr h="189439">
                <a:tc>
                  <a:txBody>
                    <a:bodyPr/>
                    <a:lstStyle/>
                    <a:p>
                      <a:pPr>
                        <a:spcAft>
                          <a:spcPts val="0"/>
                        </a:spcAft>
                      </a:pPr>
                      <a:r>
                        <a:rPr lang="fi-FI" sz="1100" b="0" dirty="0">
                          <a:effectLst/>
                        </a:rPr>
                        <a:t>T3 tukea oppilaan ympäristötietoisuuden kehittymistä sekä ohjata oppilasta toimimaan ja vaikuttamaan lähiympäristössään ja -yhteisöissään kestävän kehityksen edistämiseksi ja arvostamaan kestävän kehityksen merkitystä itselle ja maailmalle</a:t>
                      </a:r>
                      <a:endParaRPr lang="fi-FI" sz="1100" b="0" dirty="0">
                        <a:effectLst/>
                        <a:latin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2339246709"/>
                  </a:ext>
                </a:extLst>
              </a:tr>
              <a:tr h="54464">
                <a:tc>
                  <a:txBody>
                    <a:bodyPr/>
                    <a:lstStyle/>
                    <a:p>
                      <a:pPr>
                        <a:lnSpc>
                          <a:spcPct val="115000"/>
                        </a:lnSpc>
                        <a:spcAft>
                          <a:spcPts val="0"/>
                        </a:spcAft>
                      </a:pPr>
                      <a:r>
                        <a:rPr lang="fi-FI" sz="1100" b="1" dirty="0">
                          <a:effectLst/>
                        </a:rPr>
                        <a:t>Tutkimisen ja toimimisen taidot</a:t>
                      </a:r>
                      <a:endParaRPr lang="fi-FI"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accent6">
                        <a:lumMod val="20000"/>
                        <a:lumOff val="80000"/>
                      </a:schemeClr>
                    </a:solidFill>
                  </a:tcPr>
                </a:tc>
                <a:extLst>
                  <a:ext uri="{0D108BD9-81ED-4DB2-BD59-A6C34878D82A}">
                    <a16:rowId xmlns:a16="http://schemas.microsoft.com/office/drawing/2014/main" val="4276963484"/>
                  </a:ext>
                </a:extLst>
              </a:tr>
              <a:tr h="108927">
                <a:tc>
                  <a:txBody>
                    <a:bodyPr/>
                    <a:lstStyle/>
                    <a:p>
                      <a:pPr>
                        <a:lnSpc>
                          <a:spcPct val="115000"/>
                        </a:lnSpc>
                        <a:spcAft>
                          <a:spcPts val="0"/>
                        </a:spcAft>
                      </a:pPr>
                      <a:r>
                        <a:rPr lang="fi-FI" sz="1100" b="0">
                          <a:effectLst/>
                        </a:rPr>
                        <a:t>T4 rohkaista oppilasta muodostamaan kysymyksiä eri aihepiireistä sekä käyttämään niitä tutkimusten ja muun toiminnan lähtökohtana</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046660336"/>
                  </a:ext>
                </a:extLst>
              </a:tr>
              <a:tr h="217855">
                <a:tc>
                  <a:txBody>
                    <a:bodyPr/>
                    <a:lstStyle/>
                    <a:p>
                      <a:pPr>
                        <a:lnSpc>
                          <a:spcPct val="115000"/>
                        </a:lnSpc>
                        <a:spcAft>
                          <a:spcPts val="0"/>
                        </a:spcAft>
                      </a:pPr>
                      <a:r>
                        <a:rPr lang="fi-FI" sz="1100" b="0" dirty="0">
                          <a:effectLst/>
                        </a:rPr>
                        <a:t>T5 ohjata oppilasta suunnittelemaan ja toteuttamaan pieniä tutkimuksia, tekemään havaintoja ja mittauksia monipuolisissa oppimisympäristöissä eri aisteja ja tutkimus- ja mittausvälineitä käyttäen</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902458456"/>
                  </a:ext>
                </a:extLst>
              </a:tr>
              <a:tr h="142079">
                <a:tc>
                  <a:txBody>
                    <a:bodyPr/>
                    <a:lstStyle/>
                    <a:p>
                      <a:pPr>
                        <a:spcAft>
                          <a:spcPts val="0"/>
                        </a:spcAft>
                      </a:pPr>
                      <a:r>
                        <a:rPr lang="fi-FI" sz="1100" b="0" dirty="0">
                          <a:effectLst/>
                        </a:rPr>
                        <a:t>T6 ohjata oppilasta tunnistamaan syy-seuraussuhteita, tekemään johtopäätöksiä tuloksistaan sekä esittämään tuloksiaan ja tutkimuksiaan eri tavoin </a:t>
                      </a:r>
                      <a:endParaRPr lang="fi-FI" sz="1100" b="0" dirty="0">
                        <a:effectLst/>
                        <a:latin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801398156"/>
                  </a:ext>
                </a:extLst>
              </a:tr>
              <a:tr h="142079">
                <a:tc>
                  <a:txBody>
                    <a:bodyPr/>
                    <a:lstStyle/>
                    <a:p>
                      <a:pPr>
                        <a:spcAft>
                          <a:spcPts val="0"/>
                        </a:spcAft>
                      </a:pPr>
                      <a:r>
                        <a:rPr lang="fi-FI" sz="1100" b="0" dirty="0">
                          <a:effectLst/>
                        </a:rPr>
                        <a:t>T7 ohjata oppilasta ymmärtämään arjen teknologisten sovellusten käyttöä, merkitystä ja toimintaperiaatteita sekä innostaa oppilaita kokeilemaan, keksimään ja luomaan uutta yhdessä toimien </a:t>
                      </a:r>
                      <a:endParaRPr lang="fi-FI" sz="1100" b="0" dirty="0">
                        <a:effectLst/>
                        <a:latin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526673712"/>
                  </a:ext>
                </a:extLst>
              </a:tr>
              <a:tr h="217855">
                <a:tc>
                  <a:txBody>
                    <a:bodyPr/>
                    <a:lstStyle/>
                    <a:p>
                      <a:pPr>
                        <a:lnSpc>
                          <a:spcPct val="115000"/>
                        </a:lnSpc>
                        <a:spcAft>
                          <a:spcPts val="0"/>
                        </a:spcAft>
                      </a:pPr>
                      <a:r>
                        <a:rPr lang="fi-FI" sz="1100" b="0" dirty="0">
                          <a:effectLst/>
                        </a:rPr>
                        <a:t>T8 kannustaa oppilasta edistämään hyvinvointia ja turvallisuutta toiminnassaan ja lähiympäristössään ja ohjata oppilasta toimimaan turvallisesti, tarkoituksenmukaisesti, vastuullisesti ja itseään suojellen</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06846852"/>
                  </a:ext>
                </a:extLst>
              </a:tr>
              <a:tr h="108927">
                <a:tc>
                  <a:txBody>
                    <a:bodyPr/>
                    <a:lstStyle/>
                    <a:p>
                      <a:pPr>
                        <a:lnSpc>
                          <a:spcPct val="115000"/>
                        </a:lnSpc>
                        <a:spcAft>
                          <a:spcPts val="0"/>
                        </a:spcAft>
                      </a:pPr>
                      <a:r>
                        <a:rPr lang="fi-FI" sz="1100" b="0" dirty="0">
                          <a:effectLst/>
                        </a:rPr>
                        <a:t>T9 ohjata oppilasta tutkimaan ja toimimaan sekä liikkumaan ja retkeilemään luonnossa ja rakennetussa ympäristössä</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620978548"/>
                  </a:ext>
                </a:extLst>
              </a:tr>
              <a:tr h="217855">
                <a:tc>
                  <a:txBody>
                    <a:bodyPr/>
                    <a:lstStyle/>
                    <a:p>
                      <a:pPr>
                        <a:lnSpc>
                          <a:spcPct val="115000"/>
                        </a:lnSpc>
                        <a:spcAft>
                          <a:spcPts val="0"/>
                        </a:spcAft>
                      </a:pPr>
                      <a:r>
                        <a:rPr lang="fi-FI" sz="1100" b="0">
                          <a:effectLst/>
                        </a:rPr>
                        <a:t>T10 tarjota oppilaalle mahdollisuuksia harjoitella ryhmässä toimimista erilaisissa rooleissa ja vuorovaikutustilanteissa, innostaa oppilasta ilmaisemaan itseään ja kuuntelemaan muita sekä tukea oppilaan valmiuksia tunnistaa, ilmaista ja säädellä tunteitaan</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852695747"/>
                  </a:ext>
                </a:extLst>
              </a:tr>
              <a:tr h="163391">
                <a:tc>
                  <a:txBody>
                    <a:bodyPr/>
                    <a:lstStyle/>
                    <a:p>
                      <a:pPr>
                        <a:lnSpc>
                          <a:spcPct val="115000"/>
                        </a:lnSpc>
                        <a:spcAft>
                          <a:spcPts val="0"/>
                        </a:spcAft>
                      </a:pPr>
                      <a:r>
                        <a:rPr lang="fi-FI" sz="1100" b="0" dirty="0">
                          <a:effectLst/>
                        </a:rPr>
                        <a:t>T11 ohjata oppilasta käyttämään tieto- ja viestintäteknologiaa tiedon hankinnassa, käsittelyssä ja esittämisessä sekä vuorovaikutuksen välineenä vastuullisesti, turvallisesti ja ergonomisesti</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1828218463"/>
                  </a:ext>
                </a:extLst>
              </a:tr>
              <a:tr h="54464">
                <a:tc>
                  <a:txBody>
                    <a:bodyPr/>
                    <a:lstStyle/>
                    <a:p>
                      <a:pPr>
                        <a:lnSpc>
                          <a:spcPct val="115000"/>
                        </a:lnSpc>
                        <a:spcAft>
                          <a:spcPts val="0"/>
                        </a:spcAft>
                      </a:pPr>
                      <a:r>
                        <a:rPr lang="fi-FI" sz="1100" dirty="0">
                          <a:effectLst/>
                        </a:rPr>
                        <a:t>Tiedot ja ymmärrys</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accent6">
                        <a:lumMod val="20000"/>
                        <a:lumOff val="80000"/>
                      </a:schemeClr>
                    </a:solidFill>
                  </a:tcPr>
                </a:tc>
                <a:extLst>
                  <a:ext uri="{0D108BD9-81ED-4DB2-BD59-A6C34878D82A}">
                    <a16:rowId xmlns:a16="http://schemas.microsoft.com/office/drawing/2014/main" val="439898752"/>
                  </a:ext>
                </a:extLst>
              </a:tr>
              <a:tr h="189439">
                <a:tc>
                  <a:txBody>
                    <a:bodyPr/>
                    <a:lstStyle/>
                    <a:p>
                      <a:pPr>
                        <a:spcAft>
                          <a:spcPts val="0"/>
                        </a:spcAft>
                      </a:pPr>
                      <a:r>
                        <a:rPr lang="fi-FI" sz="1100" b="0">
                          <a:effectLst/>
                        </a:rPr>
                        <a:t>T12 ohjata oppilasta hahmottamaan ympäristöä, ihmisten toimintaa ja niihin liittyviä ilmiöitä ympäristöopin käsitteiden avulla sekä kehittämään käsiterakenteitaan ennakkokäsityksistä kohti käsitteiden täsmällistä käyttöä</a:t>
                      </a:r>
                      <a:endParaRPr lang="fi-FI" sz="1100" b="0">
                        <a:effectLst/>
                        <a:latin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99144154"/>
                  </a:ext>
                </a:extLst>
              </a:tr>
              <a:tr h="163391">
                <a:tc>
                  <a:txBody>
                    <a:bodyPr/>
                    <a:lstStyle/>
                    <a:p>
                      <a:pPr>
                        <a:lnSpc>
                          <a:spcPct val="115000"/>
                        </a:lnSpc>
                        <a:spcAft>
                          <a:spcPts val="0"/>
                        </a:spcAft>
                      </a:pPr>
                      <a:r>
                        <a:rPr lang="fi-FI" sz="1100" b="0">
                          <a:effectLst/>
                        </a:rPr>
                        <a:t>T13 ohjata oppilasta ymmärtämään, käyttämään ja tekemään erilaisia malleja, joiden avulla voidaan tulkita ja selittää ihmistä, ympäristöä ja niiden ilmiöitä</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49922867"/>
                  </a:ext>
                </a:extLst>
              </a:tr>
              <a:tr h="163391">
                <a:tc>
                  <a:txBody>
                    <a:bodyPr/>
                    <a:lstStyle/>
                    <a:p>
                      <a:pPr>
                        <a:lnSpc>
                          <a:spcPct val="115000"/>
                        </a:lnSpc>
                        <a:spcAft>
                          <a:spcPts val="0"/>
                        </a:spcAft>
                      </a:pPr>
                      <a:r>
                        <a:rPr lang="fi-FI" sz="1100" b="0">
                          <a:effectLst/>
                        </a:rPr>
                        <a:t>T14 ohjata oppilasta hankkimaan luotettavaa tietoa, ilmaisemaan perustellen erilaisia näkemyksiä sekä tulkitsemaan ja arvioimaan kriittisesti tietolähteitä ja näkökulmia</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2562300814"/>
                  </a:ext>
                </a:extLst>
              </a:tr>
              <a:tr h="217855">
                <a:tc>
                  <a:txBody>
                    <a:bodyPr/>
                    <a:lstStyle/>
                    <a:p>
                      <a:pPr>
                        <a:lnSpc>
                          <a:spcPct val="115000"/>
                        </a:lnSpc>
                        <a:spcAft>
                          <a:spcPts val="0"/>
                        </a:spcAft>
                      </a:pPr>
                      <a:r>
                        <a:rPr lang="fi-FI" sz="1100" b="0">
                          <a:effectLst/>
                        </a:rPr>
                        <a:t>T15 ohjata oppilasta luonnon tutkimiseen, eliöiden ja elinympäristöjen tunnistamiseen ja ekologiseen ajatteluun sekä ohjata oppilasta ihmisen rakenteen, elintoimintojen ja kehityksen ymmärtämiseen</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1365296853"/>
                  </a:ext>
                </a:extLst>
              </a:tr>
              <a:tr h="163391">
                <a:tc>
                  <a:txBody>
                    <a:bodyPr/>
                    <a:lstStyle/>
                    <a:p>
                      <a:pPr>
                        <a:lnSpc>
                          <a:spcPct val="115000"/>
                        </a:lnSpc>
                        <a:spcAft>
                          <a:spcPts val="0"/>
                        </a:spcAft>
                      </a:pPr>
                      <a:r>
                        <a:rPr lang="fi-FI" sz="1100" b="0">
                          <a:effectLst/>
                        </a:rPr>
                        <a:t>T16 ohjata oppilasta maantieteelliseen ajatteluun, hahmottamaan omaa ympäristöä ja koko maailmaa sekä harjaannuttamaan kartankäyttö- ja muita geomediataitoja</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713575151"/>
                  </a:ext>
                </a:extLst>
              </a:tr>
              <a:tr h="217855">
                <a:tc>
                  <a:txBody>
                    <a:bodyPr/>
                    <a:lstStyle/>
                    <a:p>
                      <a:pPr>
                        <a:lnSpc>
                          <a:spcPct val="115000"/>
                        </a:lnSpc>
                        <a:spcAft>
                          <a:spcPts val="0"/>
                        </a:spcAft>
                      </a:pPr>
                      <a:r>
                        <a:rPr lang="fi-FI" sz="1100" b="0" dirty="0">
                          <a:effectLst/>
                        </a:rPr>
                        <a:t>T17 ohjata oppilasta tutkimaan, kuvaamaan ja selittämään fysikaalisia ilmiöitä arjessa, luonnossa ja teknologiassa sekä rakentamaan perustaa energian säilymisen periaatteen ymmärtämiselle</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722117266"/>
                  </a:ext>
                </a:extLst>
              </a:tr>
              <a:tr h="217855">
                <a:tc>
                  <a:txBody>
                    <a:bodyPr/>
                    <a:lstStyle/>
                    <a:p>
                      <a:pPr>
                        <a:lnSpc>
                          <a:spcPct val="115000"/>
                        </a:lnSpc>
                        <a:spcAft>
                          <a:spcPts val="0"/>
                        </a:spcAft>
                      </a:pPr>
                      <a:r>
                        <a:rPr lang="fi-FI" sz="1100" b="0">
                          <a:effectLst/>
                        </a:rPr>
                        <a:t>T18 ohjata oppilasta tutkimaan, kuvaamaan ja selittämään kemiallisia ilmiöitä, aineiden ominaisuuksia ja muutoksia sekä rakentamaan perustaa aineen säilymisen periaatteen ymmärtämiselle</a:t>
                      </a:r>
                      <a:endParaRPr lang="fi-FI" sz="1100" b="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3994064863"/>
                  </a:ext>
                </a:extLst>
              </a:tr>
              <a:tr h="189439">
                <a:tc>
                  <a:txBody>
                    <a:bodyPr/>
                    <a:lstStyle/>
                    <a:p>
                      <a:pPr>
                        <a:spcAft>
                          <a:spcPts val="0"/>
                        </a:spcAft>
                      </a:pPr>
                      <a:r>
                        <a:rPr lang="fi-FI" sz="1100" b="0" dirty="0">
                          <a:effectLst/>
                        </a:rPr>
                        <a:t>T19 ohjata oppilasta ymmärtämään terveyden osa-alueita, arjen terveystottumusten merkitystä sekä elämänkulkua, lapsuuden ja nuoruuden yksilöllistä kasvua ja kehitystä sekä rohkaista oppilasta harjoittelemaan ja soveltamaan terveysosaamistaan arjessa</a:t>
                      </a:r>
                      <a:endParaRPr lang="fi-FI" sz="1100" b="0" dirty="0">
                        <a:effectLst/>
                        <a:latin typeface="Calibri" panose="020F0502020204030204" pitchFamily="34" charset="0"/>
                        <a:cs typeface="Times New Roman" panose="02020603050405020304" pitchFamily="18" charset="0"/>
                      </a:endParaRPr>
                    </a:p>
                  </a:txBody>
                  <a:tcPr marL="19374" marR="19374" marT="0" marB="0">
                    <a:solidFill>
                      <a:schemeClr val="bg1"/>
                    </a:solidFill>
                  </a:tcPr>
                </a:tc>
                <a:extLst>
                  <a:ext uri="{0D108BD9-81ED-4DB2-BD59-A6C34878D82A}">
                    <a16:rowId xmlns:a16="http://schemas.microsoft.com/office/drawing/2014/main" val="581919146"/>
                  </a:ext>
                </a:extLst>
              </a:tr>
            </a:tbl>
          </a:graphicData>
        </a:graphic>
      </p:graphicFrame>
    </p:spTree>
    <p:extLst>
      <p:ext uri="{BB962C8B-B14F-4D97-AF65-F5344CB8AC3E}">
        <p14:creationId xmlns:p14="http://schemas.microsoft.com/office/powerpoint/2010/main" val="424764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OPS 2014 – Sisällöt hyvänä kakkosena</a:t>
            </a:r>
            <a:endParaRPr lang="fi-FI" dirty="0"/>
          </a:p>
        </p:txBody>
      </p:sp>
      <p:sp>
        <p:nvSpPr>
          <p:cNvPr id="3" name="Content Placeholder 2"/>
          <p:cNvSpPr>
            <a:spLocks noGrp="1"/>
          </p:cNvSpPr>
          <p:nvPr>
            <p:ph idx="1"/>
          </p:nvPr>
        </p:nvSpPr>
        <p:spPr/>
        <p:txBody>
          <a:bodyPr>
            <a:normAutofit/>
          </a:bodyPr>
          <a:lstStyle/>
          <a:p>
            <a:r>
              <a:rPr lang="fi-FI" dirty="0" smtClean="0"/>
              <a:t>Sisällöt ovat materiaalia, jonka parissa tavoitteita harjoitellaan. </a:t>
            </a:r>
          </a:p>
          <a:p>
            <a:endParaRPr lang="fi-FI" dirty="0" smtClean="0"/>
          </a:p>
          <a:p>
            <a:r>
              <a:rPr lang="fi-FI" dirty="0" smtClean="0"/>
              <a:t>Sisällöt on </a:t>
            </a:r>
            <a:r>
              <a:rPr lang="fi-FI" dirty="0" err="1" smtClean="0"/>
              <a:t>vuosiluokkaistettu</a:t>
            </a:r>
            <a:r>
              <a:rPr lang="fi-FI" dirty="0" smtClean="0"/>
              <a:t> paikallisesti. </a:t>
            </a:r>
          </a:p>
          <a:p>
            <a:pPr lvl="1"/>
            <a:r>
              <a:rPr lang="fi-FI" dirty="0"/>
              <a:t>Jyväskylä: </a:t>
            </a:r>
            <a:r>
              <a:rPr lang="fi-FI" dirty="0">
                <a:hlinkClick r:id="rId2"/>
              </a:rPr>
              <a:t>https://</a:t>
            </a:r>
            <a:r>
              <a:rPr lang="fi-FI" dirty="0" smtClean="0">
                <a:hlinkClick r:id="rId2"/>
              </a:rPr>
              <a:t>peda.net/opetussuunnitelma/ksops/jyvaskyla</a:t>
            </a:r>
            <a:r>
              <a:rPr lang="fi-FI" dirty="0" smtClean="0"/>
              <a:t> </a:t>
            </a:r>
          </a:p>
          <a:p>
            <a:pPr lvl="1"/>
            <a:r>
              <a:rPr lang="fi-FI" dirty="0" smtClean="0"/>
              <a:t>Helsinki</a:t>
            </a:r>
            <a:r>
              <a:rPr lang="fi-FI" dirty="0"/>
              <a:t>: </a:t>
            </a:r>
            <a:r>
              <a:rPr lang="fi-FI" dirty="0">
                <a:hlinkClick r:id="rId3"/>
              </a:rPr>
              <a:t>http://ops.edu.hel.fi</a:t>
            </a:r>
            <a:r>
              <a:rPr lang="fi-FI" dirty="0" smtClean="0">
                <a:hlinkClick r:id="rId3"/>
              </a:rPr>
              <a:t>/</a:t>
            </a:r>
            <a:r>
              <a:rPr lang="fi-FI" dirty="0" smtClean="0"/>
              <a:t> </a:t>
            </a:r>
          </a:p>
          <a:p>
            <a:pPr lvl="1"/>
            <a:r>
              <a:rPr lang="fi-FI" dirty="0"/>
              <a:t>Joensuu: </a:t>
            </a:r>
            <a:r>
              <a:rPr lang="fi-FI" dirty="0">
                <a:hlinkClick r:id="rId4"/>
              </a:rPr>
              <a:t>https://</a:t>
            </a:r>
            <a:r>
              <a:rPr lang="fi-FI" dirty="0" smtClean="0">
                <a:hlinkClick r:id="rId4"/>
              </a:rPr>
              <a:t>peda.net/opetussuunnitelma/ops2016</a:t>
            </a:r>
            <a:r>
              <a:rPr lang="fi-FI" dirty="0" smtClean="0"/>
              <a:t> </a:t>
            </a:r>
          </a:p>
          <a:p>
            <a:pPr marL="0" indent="0">
              <a:buNone/>
            </a:pPr>
            <a:endParaRPr lang="fi-FI" dirty="0" smtClean="0"/>
          </a:p>
        </p:txBody>
      </p:sp>
    </p:spTree>
    <p:extLst>
      <p:ext uri="{BB962C8B-B14F-4D97-AF65-F5344CB8AC3E}">
        <p14:creationId xmlns:p14="http://schemas.microsoft.com/office/powerpoint/2010/main" val="76417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702" y="158525"/>
            <a:ext cx="10515600" cy="836221"/>
          </a:xfrm>
        </p:spPr>
        <p:txBody>
          <a:bodyPr>
            <a:normAutofit/>
          </a:bodyPr>
          <a:lstStyle/>
          <a:p>
            <a:r>
              <a:rPr lang="fi-FI" dirty="0" smtClean="0"/>
              <a:t>Ympäristöopin keskeiset </a:t>
            </a:r>
            <a:r>
              <a:rPr lang="fi-FI" dirty="0"/>
              <a:t>sisällöt</a:t>
            </a:r>
          </a:p>
        </p:txBody>
      </p:sp>
      <p:sp>
        <p:nvSpPr>
          <p:cNvPr id="6" name="Content Placeholder 5"/>
          <p:cNvSpPr>
            <a:spLocks noGrp="1"/>
          </p:cNvSpPr>
          <p:nvPr>
            <p:ph sz="quarter" idx="4"/>
          </p:nvPr>
        </p:nvSpPr>
        <p:spPr>
          <a:xfrm>
            <a:off x="479381" y="1104940"/>
            <a:ext cx="11152241" cy="5663310"/>
          </a:xfrm>
        </p:spPr>
        <p:txBody>
          <a:bodyPr>
            <a:normAutofit fontScale="47500" lnSpcReduction="20000"/>
          </a:bodyPr>
          <a:lstStyle/>
          <a:p>
            <a:pPr marL="0" indent="0">
              <a:buNone/>
            </a:pPr>
            <a:r>
              <a:rPr lang="fi-FI" sz="3400" b="1" dirty="0"/>
              <a:t>Ympäristöopin tavoitteisiin liittyvät keskeiset sisältöalueet vuosiluokilla 3-6 </a:t>
            </a:r>
            <a:endParaRPr lang="fi-FI" sz="3400" dirty="0"/>
          </a:p>
          <a:p>
            <a:pPr marL="0" indent="0">
              <a:buNone/>
            </a:pPr>
            <a:r>
              <a:rPr lang="fi-FI" dirty="0"/>
              <a:t>Sisällöt valitaan siten, että ne tukevat tavoitteiden saavuttamista ja hyödyntävät paikallisia mahdollisuuksia. Sisältöalueista muodostetaan kokonaisuuksia eri vuosiluokille</a:t>
            </a:r>
            <a:r>
              <a:rPr lang="fi-FI" dirty="0" smtClean="0"/>
              <a:t>.</a:t>
            </a:r>
            <a:endParaRPr lang="fi-FI" b="1" dirty="0"/>
          </a:p>
          <a:p>
            <a:pPr marL="0" indent="0">
              <a:buNone/>
            </a:pPr>
            <a:r>
              <a:rPr lang="fi-FI" b="1" dirty="0" smtClean="0"/>
              <a:t>S1 </a:t>
            </a:r>
            <a:r>
              <a:rPr lang="fi-FI" b="1" dirty="0"/>
              <a:t>Minä ihmisenä:</a:t>
            </a:r>
            <a:r>
              <a:rPr lang="fi-FI" dirty="0"/>
              <a:t> Sisältöjä valitaan siten, että ne liittyvät ihmisen rakenteeseen ja keskeisiin elintoimintoihin sekä ihmisen kasvun ja kehityksen eri vaiheisiin. Sisällöissä kiinnitetään huomiota kehityksen ajankohtaisiin muutoksiin ja niiden yksilöllisen luonteen ymmärtämiseen. Käsitellään ikäkauden mukaisesti seksuaalista kehitystä ja ihmisen lisääntymistä. Harjoitellaan tunnistamaan oman kehon ja mielen viestejä ja tiedostamaan omia ajatuksia, tarpeita, asenteita ja arvoja. Perehdytään terveyden osa-alueisiin ja voimavaroihin, arjen terveystottumuksiin, mielenterveystaitoihin, sairauksien ehkäisyyn ja itsehoitotaitoihin.  Lisäksi harjoitellaan tunteiden tunnistamista, ilmaisua ja säätelyä. Tunnistetaan omaa oppimista tukevia asioita.</a:t>
            </a:r>
          </a:p>
          <a:p>
            <a:pPr marL="0" indent="0">
              <a:buNone/>
            </a:pPr>
            <a:r>
              <a:rPr lang="fi-FI" b="1" dirty="0"/>
              <a:t>S2 Arjen tilanteissa ja yhteisöissä toimiminen:</a:t>
            </a:r>
            <a:r>
              <a:rPr lang="fi-FI" dirty="0"/>
              <a:t> Oppimistehtäviä ja sisältöjä valitaan siten, että ne liittyvät arjen tilanteissa ja yhteisöissä toimimiseen. Harjoitellaan selittämään arjen tilanteita, ilmiöitä ja teknologiaa eri tiedonalojen käsitteillä ja malleilla. Tutkitaan laitteiden toimintaperiaatteita ja erilaisia rakenteita. Harjoitellaan turvallisuuden edistämistä ja turvataitoja esimerkiksi seuraavilla osa-alueilla: liikenne-, palo-, sähköturvallisuus, tapaturmat, myrkytykset, päihteet, kiusaamisen ehkäisy, fyysinen ja henkinen koskemattomuus sekä toiminta ensiapu- ja vaaratilanteissa. Harjoitellaan toimimista erilaisissa yhteisöissä sekä pohditaan erilaisten vuorovaikutustilanteiden ja yhteisöjen merkitystä hyvinvoinnille.</a:t>
            </a:r>
          </a:p>
          <a:p>
            <a:pPr marL="0" indent="0">
              <a:buNone/>
            </a:pPr>
            <a:r>
              <a:rPr lang="fi-FI" b="1" dirty="0"/>
              <a:t>S3 Löytöretkelle monimuotoiseen maailmaan:</a:t>
            </a:r>
            <a:r>
              <a:rPr lang="fi-FI" dirty="0"/>
              <a:t> Monipuolisten alueellisten esimerkkien ja ajankohtaisten uutisten avulla hahmotetaan Suomen, Pohjoismaiden, Euroopan ja muiden maanosien luonnonympäristöä ja ihmisen toimintaa. Keskeisiä näkökulmia ovat luonnon ja kulttuurien moninaisuuden arvostaminen sekä globaalin ymmärryksen vahvistaminen. Maailmankuvan ja sen alueellisen viitekehyksen rakentamisessa käytetään monipuolisesti karttoja ja muuta </a:t>
            </a:r>
            <a:r>
              <a:rPr lang="fi-FI" dirty="0" err="1"/>
              <a:t>geomediaa</a:t>
            </a:r>
            <a:r>
              <a:rPr lang="fi-FI" dirty="0"/>
              <a:t>.</a:t>
            </a:r>
          </a:p>
          <a:p>
            <a:pPr marL="0" indent="0">
              <a:buNone/>
            </a:pPr>
            <a:r>
              <a:rPr lang="fi-FI" b="1" dirty="0"/>
              <a:t>S4 Ympäristön tutkiminen:</a:t>
            </a:r>
            <a:r>
              <a:rPr lang="fi-FI" dirty="0"/>
              <a:t> Sisällöiksi valitaan omaan elinympäristöön liittyviä tutkimustehtäviä. Elinympäristössä kiinnitetään huomiota elolliseen ja elottomaan luontoon, rakennettuun ja sosiaaliseen ympäristöön sekä ympäristön ilmiöihin, materiaaleihin ja teknologisiin sovelluksiin. Tehtävien avulla harjoitellaan tutkimuksen tekemisen eri vaiheita. Tutkitaan säätä sekä maa- ja kallioperää. Tutkimalla kappaleiden liikkeiden muutoksia tutustutaan voiman käsitteeseen. Tunnistetaan eliöitä ja elinympäristöjä, laaditaan kasvio ohjatusti sekä tutkitaan kokeellisesti kasvien kasvua. Kotiseudun erilaisten ympäristöjen merkitystä havainnoidaan myös hyvinvoinnin näkökulmasta. Tutustutaan ympäristössä toimimisen oikeuksiin ja velvollisuuksiin.</a:t>
            </a:r>
          </a:p>
          <a:p>
            <a:pPr marL="0" indent="0">
              <a:buNone/>
            </a:pPr>
            <a:r>
              <a:rPr lang="fi-FI" b="1" dirty="0"/>
              <a:t>S5 Luonnon rakenteet, periaatteet ja kiertokulut:</a:t>
            </a:r>
            <a:r>
              <a:rPr lang="fi-FI" dirty="0"/>
              <a:t> Erilaisten materiaalien ja aineiden avulla tarkastellaan olomuotoja ja aineiden ominaisuuksia. Palaminen, yhteyttäminen ja veden kiertokulku muodostavat pohjan aineen muutosten ja aineen säilymisen periaatteen hahmottamiselle. Lämpötilan mittaamisen, lämpöenergiaan perehtymisen ja energialajien muuntumisen avulla tutustutaan energian säilymisen periaatteeseen. Tutkitaan ääni- ja valoilmiöitä. Perehdytään lähiavaruuteen, vuodenaikoihin, päivän ja yön vaihteluun sekä maapallon rakenteeseen. Tutkitaan eliöiden ja niiden elinympäristöjen sekä ihmisen toiminnan vuorovaikutussuhteita. Tutustutaan ravintoketjuihin, eläinten ja kasvien lisääntymiseen, ravinnon tuotantoon ja ruoan reitteihin sekä metsien hyötykäyttöön. </a:t>
            </a:r>
          </a:p>
          <a:p>
            <a:pPr marL="0" indent="0">
              <a:buNone/>
            </a:pPr>
            <a:r>
              <a:rPr lang="fi-FI" b="1" dirty="0"/>
              <a:t>S6 Kestävän tulevaisuuden rakentaminen:</a:t>
            </a:r>
            <a:r>
              <a:rPr lang="fi-FI" dirty="0"/>
              <a:t> Sisältöjä valittaessa otetaan huomioon luonnon monimuotoisuuden vaaliminen, ilmastonmuutos ja sen hillitseminen, luonnonvarojen kestävä käyttö, terveyden edistäminen, oman kulttuuriperinnön vaaliminen, monikulttuurisessa maailmassa eläminen sekä ihmiskunnan globaali hyvinvointi nyt ja tulevaisuudessa. Pohditaan oman toiminnan vaikutuksia itselle, toisiin ihmisiin, eläinten hyvinvointiin, luontoon ja yhteiskuntaan. Harjoitellaan ympäristövastuullista toimintaa omassa lähiympäristössä sekä toisista huolehtimista. Toteutetaan yhteinen vaikuttamisprojekti, jossa harjoitellaan osallistumista ja vaikuttamista paikallisella tai globaalilla tasolla</a:t>
            </a:r>
            <a:r>
              <a:rPr lang="fi-FI" dirty="0" smtClean="0"/>
              <a:t>.</a:t>
            </a:r>
            <a:endParaRPr lang="fi-FI" dirty="0"/>
          </a:p>
        </p:txBody>
      </p:sp>
    </p:spTree>
    <p:extLst>
      <p:ext uri="{BB962C8B-B14F-4D97-AF65-F5344CB8AC3E}">
        <p14:creationId xmlns:p14="http://schemas.microsoft.com/office/powerpoint/2010/main" val="2162880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Vuosiluokkaistaminen</a:t>
            </a:r>
            <a:endParaRPr lang="fi-FI" dirty="0"/>
          </a:p>
        </p:txBody>
      </p:sp>
      <p:sp>
        <p:nvSpPr>
          <p:cNvPr id="3" name="Content Placeholder 2"/>
          <p:cNvSpPr>
            <a:spLocks noGrp="1"/>
          </p:cNvSpPr>
          <p:nvPr>
            <p:ph idx="1"/>
          </p:nvPr>
        </p:nvSpPr>
        <p:spPr/>
        <p:txBody>
          <a:bodyPr>
            <a:normAutofit/>
          </a:bodyPr>
          <a:lstStyle/>
          <a:p>
            <a:r>
              <a:rPr lang="fi-FI" dirty="0" smtClean="0"/>
              <a:t>Sisällöt </a:t>
            </a:r>
            <a:r>
              <a:rPr lang="fi-FI" dirty="0" smtClean="0"/>
              <a:t>on </a:t>
            </a:r>
            <a:r>
              <a:rPr lang="fi-FI" dirty="0" err="1" smtClean="0"/>
              <a:t>vuosiluokkaistettu</a:t>
            </a:r>
            <a:r>
              <a:rPr lang="fi-FI" dirty="0" smtClean="0"/>
              <a:t> paikallisesti</a:t>
            </a:r>
            <a:r>
              <a:rPr lang="fi-FI" dirty="0" smtClean="0"/>
              <a:t>.</a:t>
            </a:r>
          </a:p>
          <a:p>
            <a:r>
              <a:rPr lang="fi-FI" dirty="0" smtClean="0"/>
              <a:t>Prosessista</a:t>
            </a:r>
          </a:p>
          <a:p>
            <a:r>
              <a:rPr lang="fi-FI" dirty="0" smtClean="0"/>
              <a:t>Esimerkkejä </a:t>
            </a:r>
            <a:endParaRPr lang="fi-FI" dirty="0" smtClean="0"/>
          </a:p>
          <a:p>
            <a:pPr lvl="1"/>
            <a:r>
              <a:rPr lang="fi-FI" dirty="0"/>
              <a:t>Jyväskylä: </a:t>
            </a:r>
            <a:r>
              <a:rPr lang="fi-FI" dirty="0">
                <a:hlinkClick r:id="rId2"/>
              </a:rPr>
              <a:t>https://</a:t>
            </a:r>
            <a:r>
              <a:rPr lang="fi-FI" dirty="0" smtClean="0">
                <a:hlinkClick r:id="rId2"/>
              </a:rPr>
              <a:t>peda.net/opetussuunnitelma/ksops/jyvaskyla</a:t>
            </a:r>
            <a:r>
              <a:rPr lang="fi-FI" dirty="0" smtClean="0"/>
              <a:t> </a:t>
            </a:r>
          </a:p>
          <a:p>
            <a:pPr lvl="1"/>
            <a:r>
              <a:rPr lang="fi-FI" dirty="0" smtClean="0"/>
              <a:t>Helsinki</a:t>
            </a:r>
            <a:r>
              <a:rPr lang="fi-FI" dirty="0"/>
              <a:t>: </a:t>
            </a:r>
            <a:r>
              <a:rPr lang="fi-FI" dirty="0">
                <a:hlinkClick r:id="rId3"/>
              </a:rPr>
              <a:t>http://ops.edu.hel.fi</a:t>
            </a:r>
            <a:r>
              <a:rPr lang="fi-FI" dirty="0" smtClean="0">
                <a:hlinkClick r:id="rId3"/>
              </a:rPr>
              <a:t>/</a:t>
            </a:r>
            <a:r>
              <a:rPr lang="fi-FI" dirty="0" smtClean="0"/>
              <a:t> </a:t>
            </a:r>
          </a:p>
          <a:p>
            <a:pPr lvl="1"/>
            <a:r>
              <a:rPr lang="fi-FI" dirty="0"/>
              <a:t>Joensuu: </a:t>
            </a:r>
            <a:r>
              <a:rPr lang="fi-FI" dirty="0">
                <a:hlinkClick r:id="rId4"/>
              </a:rPr>
              <a:t>https://</a:t>
            </a:r>
            <a:r>
              <a:rPr lang="fi-FI" dirty="0" smtClean="0">
                <a:hlinkClick r:id="rId4"/>
              </a:rPr>
              <a:t>peda.net/opetussuunnitelma/ops2016</a:t>
            </a:r>
            <a:r>
              <a:rPr lang="fi-FI" dirty="0" smtClean="0"/>
              <a:t> </a:t>
            </a:r>
          </a:p>
          <a:p>
            <a:pPr marL="0" indent="0">
              <a:buNone/>
            </a:pPr>
            <a:endParaRPr lang="fi-FI" dirty="0" smtClean="0"/>
          </a:p>
        </p:txBody>
      </p:sp>
    </p:spTree>
    <p:extLst>
      <p:ext uri="{BB962C8B-B14F-4D97-AF65-F5344CB8AC3E}">
        <p14:creationId xmlns:p14="http://schemas.microsoft.com/office/powerpoint/2010/main" val="19194066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0"/>
            <a:ext cx="12191999" cy="6858000"/>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i-FI" sz="8800" dirty="0" smtClean="0">
                <a:solidFill>
                  <a:schemeClr val="bg1"/>
                </a:solidFill>
              </a:rPr>
              <a:t>Ajatuksia?</a:t>
            </a:r>
            <a:endParaRPr lang="fi-FI" sz="8800" dirty="0">
              <a:solidFill>
                <a:schemeClr val="bg1"/>
              </a:solidFill>
            </a:endParaRPr>
          </a:p>
        </p:txBody>
      </p:sp>
    </p:spTree>
    <p:extLst>
      <p:ext uri="{BB962C8B-B14F-4D97-AF65-F5344CB8AC3E}">
        <p14:creationId xmlns:p14="http://schemas.microsoft.com/office/powerpoint/2010/main" val="2729679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Tavoite- ja sisältökortit</a:t>
            </a:r>
            <a:endParaRPr lang="fi-FI" dirty="0"/>
          </a:p>
        </p:txBody>
      </p:sp>
      <p:sp>
        <p:nvSpPr>
          <p:cNvPr id="5" name="Content Placeholder 4"/>
          <p:cNvSpPr>
            <a:spLocks noGrp="1"/>
          </p:cNvSpPr>
          <p:nvPr>
            <p:ph idx="1"/>
          </p:nvPr>
        </p:nvSpPr>
        <p:spPr>
          <a:xfrm>
            <a:off x="8592203" y="1581855"/>
            <a:ext cx="3318443" cy="5150069"/>
          </a:xfrm>
          <a:solidFill>
            <a:schemeClr val="accent6">
              <a:lumMod val="20000"/>
              <a:lumOff val="80000"/>
            </a:schemeClr>
          </a:solidFill>
        </p:spPr>
        <p:txBody>
          <a:bodyPr>
            <a:normAutofit/>
          </a:bodyPr>
          <a:lstStyle/>
          <a:p>
            <a:pPr marL="0" indent="0">
              <a:buNone/>
            </a:pPr>
            <a:r>
              <a:rPr lang="fi-FI" sz="2000" i="1" u="sng" dirty="0" smtClean="0"/>
              <a:t>Ohje</a:t>
            </a:r>
          </a:p>
          <a:p>
            <a:pPr marL="0" indent="0">
              <a:buNone/>
            </a:pPr>
            <a:r>
              <a:rPr lang="fi-FI" sz="2000" dirty="0" smtClean="0"/>
              <a:t>Tee tavoitteistanne kortit, jotka kiteyttävät niiden idean. </a:t>
            </a:r>
          </a:p>
          <a:p>
            <a:r>
              <a:rPr lang="fi-FI" sz="1600" dirty="0" smtClean="0"/>
              <a:t>Pohdi, mikä on tavoitteen ydin.</a:t>
            </a:r>
          </a:p>
          <a:p>
            <a:r>
              <a:rPr lang="fi-FI" sz="1600" dirty="0" smtClean="0"/>
              <a:t>Merkitse korttiin tavoitteen numero, esim. T1</a:t>
            </a:r>
          </a:p>
          <a:p>
            <a:r>
              <a:rPr lang="fi-FI" sz="1600" dirty="0" smtClean="0"/>
              <a:t>Keksi tavoitteelle lyhyt nimi</a:t>
            </a:r>
          </a:p>
          <a:p>
            <a:r>
              <a:rPr lang="fi-FI" sz="1600" dirty="0" smtClean="0"/>
              <a:t>Tee tavoitteelle kuvaava logo</a:t>
            </a:r>
          </a:p>
          <a:p>
            <a:pPr marL="0" indent="0">
              <a:buNone/>
            </a:pPr>
            <a:endParaRPr lang="fi-FI" sz="2000" dirty="0" smtClean="0"/>
          </a:p>
          <a:p>
            <a:pPr marL="0" indent="0">
              <a:buNone/>
            </a:pPr>
            <a:r>
              <a:rPr lang="fi-FI" sz="2000" dirty="0" smtClean="0"/>
              <a:t>Tee saamastasi sisällöstä kortti. </a:t>
            </a:r>
          </a:p>
          <a:p>
            <a:r>
              <a:rPr lang="fi-FI" sz="1600" dirty="0" smtClean="0"/>
              <a:t>Merkitse korttiin sisällön numero, esim. S1</a:t>
            </a:r>
          </a:p>
          <a:p>
            <a:r>
              <a:rPr lang="fi-FI" sz="1600" dirty="0" smtClean="0"/>
              <a:t>Käytä </a:t>
            </a:r>
            <a:r>
              <a:rPr lang="fi-FI" sz="1600" dirty="0" err="1" smtClean="0"/>
              <a:t>OPS:n</a:t>
            </a:r>
            <a:r>
              <a:rPr lang="fi-FI" sz="1600" dirty="0" smtClean="0"/>
              <a:t> otsikkoa</a:t>
            </a:r>
            <a:endParaRPr lang="fi-FI" sz="1600" dirty="0"/>
          </a:p>
          <a:p>
            <a:r>
              <a:rPr lang="fi-FI" sz="1600" dirty="0" smtClean="0"/>
              <a:t>Kiteytä sisältö kuvin ja/tai sanoin.</a:t>
            </a:r>
            <a:endParaRPr lang="fi-FI" sz="1600" dirty="0"/>
          </a:p>
          <a:p>
            <a:pPr marL="0" indent="0">
              <a:buNone/>
            </a:pPr>
            <a:endParaRPr lang="fi-FI" sz="2000" dirty="0"/>
          </a:p>
        </p:txBody>
      </p:sp>
      <p:grpSp>
        <p:nvGrpSpPr>
          <p:cNvPr id="9" name="Group 8"/>
          <p:cNvGrpSpPr/>
          <p:nvPr/>
        </p:nvGrpSpPr>
        <p:grpSpPr>
          <a:xfrm>
            <a:off x="838200" y="1581855"/>
            <a:ext cx="7323224" cy="5216519"/>
            <a:chOff x="838200" y="1581855"/>
            <a:chExt cx="7323224" cy="5216519"/>
          </a:xfrm>
        </p:grpSpPr>
        <p:grpSp>
          <p:nvGrpSpPr>
            <p:cNvPr id="8" name="Group 7"/>
            <p:cNvGrpSpPr/>
            <p:nvPr/>
          </p:nvGrpSpPr>
          <p:grpSpPr>
            <a:xfrm>
              <a:off x="838200" y="1581855"/>
              <a:ext cx="7323224" cy="5150069"/>
              <a:chOff x="4657973" y="1613385"/>
              <a:chExt cx="7323224" cy="5150069"/>
            </a:xfrm>
          </p:grpSpPr>
          <p:sp>
            <p:nvSpPr>
              <p:cNvPr id="7" name="Content Placeholder 4"/>
              <p:cNvSpPr txBox="1">
                <a:spLocks/>
              </p:cNvSpPr>
              <p:nvPr/>
            </p:nvSpPr>
            <p:spPr>
              <a:xfrm>
                <a:off x="4657973" y="1613385"/>
                <a:ext cx="7323224" cy="5150069"/>
              </a:xfrm>
              <a:prstGeom prst="rect">
                <a:avLst/>
              </a:prstGeom>
              <a:ln w="28575"/>
            </p:spPr>
            <p:style>
              <a:lnRef idx="2">
                <a:schemeClr val="accent6"/>
              </a:lnRef>
              <a:fillRef idx="1">
                <a:schemeClr val="lt1"/>
              </a:fillRef>
              <a:effectRef idx="0">
                <a:schemeClr val="accent6"/>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sz="1800" b="1" dirty="0" smtClean="0"/>
                  <a:t>T1  Kiinnostuminen &amp; merkityksellisyys</a:t>
                </a:r>
              </a:p>
              <a:p>
                <a:pPr marL="0" indent="0">
                  <a:buFont typeface="Arial" panose="020B0604020202020204" pitchFamily="34" charset="0"/>
                  <a:buNone/>
                </a:pPr>
                <a:endParaRPr lang="fi-FI" sz="1800" b="1" dirty="0"/>
              </a:p>
              <a:p>
                <a:pPr marL="0" indent="0">
                  <a:buFont typeface="Arial" panose="020B0604020202020204" pitchFamily="34" charset="0"/>
                  <a:buNone/>
                </a:pPr>
                <a:endParaRPr lang="fi-FI" sz="1800" b="1" dirty="0" smtClean="0"/>
              </a:p>
              <a:p>
                <a:pPr marL="0" indent="0">
                  <a:buFont typeface="Arial" panose="020B0604020202020204" pitchFamily="34" charset="0"/>
                  <a:buNone/>
                </a:pPr>
                <a:endParaRPr lang="fi-FI" dirty="0"/>
              </a:p>
            </p:txBody>
          </p:sp>
          <p:pic>
            <p:nvPicPr>
              <p:cNvPr id="6" name="Picture 5"/>
              <p:cNvPicPr>
                <a:picLocks noChangeAspect="1"/>
              </p:cNvPicPr>
              <p:nvPr/>
            </p:nvPicPr>
            <p:blipFill>
              <a:blip r:embed="rId2"/>
              <a:stretch>
                <a:fillRect/>
              </a:stretch>
            </p:blipFill>
            <p:spPr>
              <a:xfrm>
                <a:off x="7281177" y="1951177"/>
                <a:ext cx="4606024" cy="4670340"/>
              </a:xfrm>
              <a:prstGeom prst="rect">
                <a:avLst/>
              </a:prstGeom>
            </p:spPr>
          </p:pic>
        </p:grpSp>
        <p:sp>
          <p:nvSpPr>
            <p:cNvPr id="3" name="TextBox 2"/>
            <p:cNvSpPr txBox="1"/>
            <p:nvPr/>
          </p:nvSpPr>
          <p:spPr>
            <a:xfrm>
              <a:off x="1047124" y="3751386"/>
              <a:ext cx="2041905" cy="3046988"/>
            </a:xfrm>
            <a:prstGeom prst="rect">
              <a:avLst/>
            </a:prstGeom>
            <a:noFill/>
          </p:spPr>
          <p:txBody>
            <a:bodyPr wrap="square" rtlCol="0">
              <a:spAutoFit/>
            </a:bodyPr>
            <a:lstStyle/>
            <a:p>
              <a:r>
                <a:rPr lang="fi-FI" sz="1600" dirty="0"/>
                <a:t>synnyttää ja ylläpitää oppilaan kiinnostusta ympäristöön ja ympäristöopin opiskeluun sekä auttaa oppilasta kokemaan kaikki ympäristöopin tiedonalat merkityksellisiksi itselleen </a:t>
              </a:r>
              <a:endParaRPr lang="fi-FI" sz="1600" dirty="0">
                <a:latin typeface="Calibri" panose="020F0502020204030204" pitchFamily="34" charset="0"/>
                <a:ea typeface="Calibri" panose="020F0502020204030204" pitchFamily="34" charset="0"/>
                <a:cs typeface="Times New Roman" panose="02020603050405020304" pitchFamily="18" charset="0"/>
              </a:endParaRPr>
            </a:p>
            <a:p>
              <a:endParaRPr lang="fi-FI" sz="1600" dirty="0"/>
            </a:p>
          </p:txBody>
        </p:sp>
      </p:grpSp>
    </p:spTree>
    <p:extLst>
      <p:ext uri="{BB962C8B-B14F-4D97-AF65-F5344CB8AC3E}">
        <p14:creationId xmlns:p14="http://schemas.microsoft.com/office/powerpoint/2010/main" val="392515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Anssin testi</a:t>
            </a:r>
            <a:endParaRPr lang="fi-FI" dirty="0"/>
          </a:p>
        </p:txBody>
      </p:sp>
      <p:sp>
        <p:nvSpPr>
          <p:cNvPr id="3" name="Content Placeholder 2"/>
          <p:cNvSpPr>
            <a:spLocks noGrp="1"/>
          </p:cNvSpPr>
          <p:nvPr>
            <p:ph idx="1"/>
          </p:nvPr>
        </p:nvSpPr>
        <p:spPr/>
        <p:txBody>
          <a:bodyPr/>
          <a:lstStyle/>
          <a:p>
            <a:endParaRPr lang="fi-FI" dirty="0"/>
          </a:p>
        </p:txBody>
      </p:sp>
    </p:spTree>
    <p:extLst>
      <p:ext uri="{BB962C8B-B14F-4D97-AF65-F5344CB8AC3E}">
        <p14:creationId xmlns:p14="http://schemas.microsoft.com/office/powerpoint/2010/main" val="8076662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Väittelyt EP-POM</a:t>
            </a:r>
            <a:endParaRPr lang="fi-FI" dirty="0"/>
          </a:p>
        </p:txBody>
      </p:sp>
      <p:graphicFrame>
        <p:nvGraphicFramePr>
          <p:cNvPr id="6" name="Content Placeholder 3"/>
          <p:cNvGraphicFramePr>
            <a:graphicFrameLocks/>
          </p:cNvGraphicFramePr>
          <p:nvPr>
            <p:extLst>
              <p:ext uri="{D42A27DB-BD31-4B8C-83A1-F6EECF244321}">
                <p14:modId xmlns:p14="http://schemas.microsoft.com/office/powerpoint/2010/main" val="1490811160"/>
              </p:ext>
            </p:extLst>
          </p:nvPr>
        </p:nvGraphicFramePr>
        <p:xfrm>
          <a:off x="838200" y="1825625"/>
          <a:ext cx="10515600" cy="435134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546564753"/>
                    </a:ext>
                  </a:extLst>
                </a:gridCol>
                <a:gridCol w="1752600">
                  <a:extLst>
                    <a:ext uri="{9D8B030D-6E8A-4147-A177-3AD203B41FA5}">
                      <a16:colId xmlns:a16="http://schemas.microsoft.com/office/drawing/2014/main" val="3465405649"/>
                    </a:ext>
                  </a:extLst>
                </a:gridCol>
                <a:gridCol w="3505200">
                  <a:extLst>
                    <a:ext uri="{9D8B030D-6E8A-4147-A177-3AD203B41FA5}">
                      <a16:colId xmlns:a16="http://schemas.microsoft.com/office/drawing/2014/main" val="827812625"/>
                    </a:ext>
                  </a:extLst>
                </a:gridCol>
                <a:gridCol w="3505200">
                  <a:extLst>
                    <a:ext uri="{9D8B030D-6E8A-4147-A177-3AD203B41FA5}">
                      <a16:colId xmlns:a16="http://schemas.microsoft.com/office/drawing/2014/main" val="2939874591"/>
                    </a:ext>
                  </a:extLst>
                </a:gridCol>
              </a:tblGrid>
              <a:tr h="870268">
                <a:tc>
                  <a:txBody>
                    <a:bodyPr/>
                    <a:lstStyle/>
                    <a:p>
                      <a:r>
                        <a:rPr lang="fi-FI" dirty="0" smtClean="0"/>
                        <a:t>Demo</a:t>
                      </a:r>
                      <a:endParaRPr lang="fi-FI"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smtClean="0"/>
                        <a:t>Päivämäärä</a:t>
                      </a:r>
                    </a:p>
                  </a:txBody>
                  <a:tcPr/>
                </a:tc>
                <a:tc>
                  <a:txBody>
                    <a:bodyPr/>
                    <a:lstStyle/>
                    <a:p>
                      <a:r>
                        <a:rPr lang="fi-FI" dirty="0" smtClean="0"/>
                        <a:t>Joukkue 1</a:t>
                      </a:r>
                      <a:endParaRPr lang="fi-FI" dirty="0"/>
                    </a:p>
                  </a:txBody>
                  <a:tcPr/>
                </a:tc>
                <a:tc>
                  <a:txBody>
                    <a:bodyPr/>
                    <a:lstStyle/>
                    <a:p>
                      <a:r>
                        <a:rPr lang="fi-FI" dirty="0" smtClean="0"/>
                        <a:t>Joukkue</a:t>
                      </a:r>
                      <a:r>
                        <a:rPr lang="fi-FI" baseline="0" dirty="0" smtClean="0"/>
                        <a:t> 2</a:t>
                      </a:r>
                      <a:endParaRPr lang="fi-FI" dirty="0"/>
                    </a:p>
                  </a:txBody>
                  <a:tcPr/>
                </a:tc>
                <a:extLst>
                  <a:ext uri="{0D108BD9-81ED-4DB2-BD59-A6C34878D82A}">
                    <a16:rowId xmlns:a16="http://schemas.microsoft.com/office/drawing/2014/main" val="2988657287"/>
                  </a:ext>
                </a:extLst>
              </a:tr>
              <a:tr h="870268">
                <a:tc>
                  <a:txBody>
                    <a:bodyPr/>
                    <a:lstStyle/>
                    <a:p>
                      <a:r>
                        <a:rPr lang="fi-FI" dirty="0" smtClean="0"/>
                        <a:t>3</a:t>
                      </a:r>
                      <a:endParaRPr lang="fi-FI" dirty="0"/>
                    </a:p>
                  </a:txBody>
                  <a:tcPr/>
                </a:tc>
                <a:tc>
                  <a:txBody>
                    <a:bodyPr/>
                    <a:lstStyle/>
                    <a:p>
                      <a:r>
                        <a:rPr lang="fi-FI" dirty="0" smtClean="0"/>
                        <a:t>21.9.</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778253473"/>
                  </a:ext>
                </a:extLst>
              </a:tr>
              <a:tr h="870268">
                <a:tc>
                  <a:txBody>
                    <a:bodyPr/>
                    <a:lstStyle/>
                    <a:p>
                      <a:r>
                        <a:rPr lang="fi-FI" dirty="0" smtClean="0"/>
                        <a:t>6</a:t>
                      </a:r>
                      <a:endParaRPr lang="fi-FI" dirty="0"/>
                    </a:p>
                  </a:txBody>
                  <a:tcPr/>
                </a:tc>
                <a:tc>
                  <a:txBody>
                    <a:bodyPr/>
                    <a:lstStyle/>
                    <a:p>
                      <a:r>
                        <a:rPr lang="fi-FI" dirty="0" smtClean="0"/>
                        <a:t>12.10.</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745957908"/>
                  </a:ext>
                </a:extLst>
              </a:tr>
              <a:tr h="870268">
                <a:tc>
                  <a:txBody>
                    <a:bodyPr/>
                    <a:lstStyle/>
                    <a:p>
                      <a:r>
                        <a:rPr lang="fi-FI" dirty="0" smtClean="0"/>
                        <a:t>7</a:t>
                      </a:r>
                      <a:endParaRPr lang="fi-FI" dirty="0"/>
                    </a:p>
                  </a:txBody>
                  <a:tcPr/>
                </a:tc>
                <a:tc>
                  <a:txBody>
                    <a:bodyPr/>
                    <a:lstStyle/>
                    <a:p>
                      <a:r>
                        <a:rPr lang="fi-FI" dirty="0" smtClean="0"/>
                        <a:t>2.11.</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3453974382"/>
                  </a:ext>
                </a:extLst>
              </a:tr>
              <a:tr h="870268">
                <a:tc>
                  <a:txBody>
                    <a:bodyPr/>
                    <a:lstStyle/>
                    <a:p>
                      <a:r>
                        <a:rPr lang="fi-FI" dirty="0" smtClean="0"/>
                        <a:t>(8)</a:t>
                      </a:r>
                      <a:endParaRPr lang="fi-FI" dirty="0"/>
                    </a:p>
                  </a:txBody>
                  <a:tcPr/>
                </a:tc>
                <a:tc>
                  <a:txBody>
                    <a:bodyPr/>
                    <a:lstStyle/>
                    <a:p>
                      <a:r>
                        <a:rPr lang="fi-FI" dirty="0" smtClean="0"/>
                        <a:t>16.11.</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905153107"/>
                  </a:ext>
                </a:extLst>
              </a:tr>
            </a:tbl>
          </a:graphicData>
        </a:graphic>
      </p:graphicFrame>
    </p:spTree>
    <p:extLst>
      <p:ext uri="{BB962C8B-B14F-4D97-AF65-F5344CB8AC3E}">
        <p14:creationId xmlns:p14="http://schemas.microsoft.com/office/powerpoint/2010/main" val="839678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Väittelyt Agentit</a:t>
            </a:r>
            <a:endParaRPr lang="fi-FI" dirty="0"/>
          </a:p>
        </p:txBody>
      </p:sp>
      <p:sp>
        <p:nvSpPr>
          <p:cNvPr id="3" name="Content Placeholder 2"/>
          <p:cNvSpPr>
            <a:spLocks noGrp="1"/>
          </p:cNvSpPr>
          <p:nvPr>
            <p:ph idx="1"/>
          </p:nvPr>
        </p:nvSpPr>
        <p:spPr/>
        <p:txBody>
          <a:bodyPr/>
          <a:lstStyle/>
          <a:p>
            <a:pPr lvl="0"/>
            <a:endParaRPr lang="fi-FI" dirty="0"/>
          </a:p>
        </p:txBody>
      </p:sp>
      <p:graphicFrame>
        <p:nvGraphicFramePr>
          <p:cNvPr id="4" name="Content Placeholder 3"/>
          <p:cNvGraphicFramePr>
            <a:graphicFrameLocks/>
          </p:cNvGraphicFramePr>
          <p:nvPr>
            <p:extLst>
              <p:ext uri="{D42A27DB-BD31-4B8C-83A1-F6EECF244321}">
                <p14:modId xmlns:p14="http://schemas.microsoft.com/office/powerpoint/2010/main" val="3571862390"/>
              </p:ext>
            </p:extLst>
          </p:nvPr>
        </p:nvGraphicFramePr>
        <p:xfrm>
          <a:off x="838200" y="1825625"/>
          <a:ext cx="10515600" cy="435134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546564753"/>
                    </a:ext>
                  </a:extLst>
                </a:gridCol>
                <a:gridCol w="1752600">
                  <a:extLst>
                    <a:ext uri="{9D8B030D-6E8A-4147-A177-3AD203B41FA5}">
                      <a16:colId xmlns:a16="http://schemas.microsoft.com/office/drawing/2014/main" val="3465405649"/>
                    </a:ext>
                  </a:extLst>
                </a:gridCol>
                <a:gridCol w="3505200">
                  <a:extLst>
                    <a:ext uri="{9D8B030D-6E8A-4147-A177-3AD203B41FA5}">
                      <a16:colId xmlns:a16="http://schemas.microsoft.com/office/drawing/2014/main" val="827812625"/>
                    </a:ext>
                  </a:extLst>
                </a:gridCol>
                <a:gridCol w="3505200">
                  <a:extLst>
                    <a:ext uri="{9D8B030D-6E8A-4147-A177-3AD203B41FA5}">
                      <a16:colId xmlns:a16="http://schemas.microsoft.com/office/drawing/2014/main" val="2939874591"/>
                    </a:ext>
                  </a:extLst>
                </a:gridCol>
              </a:tblGrid>
              <a:tr h="870268">
                <a:tc>
                  <a:txBody>
                    <a:bodyPr/>
                    <a:lstStyle/>
                    <a:p>
                      <a:r>
                        <a:rPr lang="fi-FI" dirty="0" smtClean="0"/>
                        <a:t>Demo</a:t>
                      </a:r>
                      <a:endParaRPr lang="fi-FI"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smtClean="0"/>
                        <a:t>Päivämäärä</a:t>
                      </a:r>
                    </a:p>
                  </a:txBody>
                  <a:tcPr/>
                </a:tc>
                <a:tc>
                  <a:txBody>
                    <a:bodyPr/>
                    <a:lstStyle/>
                    <a:p>
                      <a:r>
                        <a:rPr lang="fi-FI" dirty="0" smtClean="0"/>
                        <a:t>Joukkue 1</a:t>
                      </a:r>
                      <a:endParaRPr lang="fi-FI" dirty="0"/>
                    </a:p>
                  </a:txBody>
                  <a:tcPr/>
                </a:tc>
                <a:tc>
                  <a:txBody>
                    <a:bodyPr/>
                    <a:lstStyle/>
                    <a:p>
                      <a:r>
                        <a:rPr lang="fi-FI" dirty="0" smtClean="0"/>
                        <a:t>Joukkue</a:t>
                      </a:r>
                      <a:r>
                        <a:rPr lang="fi-FI" baseline="0" dirty="0" smtClean="0"/>
                        <a:t> 2</a:t>
                      </a:r>
                      <a:endParaRPr lang="fi-FI" dirty="0"/>
                    </a:p>
                  </a:txBody>
                  <a:tcPr/>
                </a:tc>
                <a:extLst>
                  <a:ext uri="{0D108BD9-81ED-4DB2-BD59-A6C34878D82A}">
                    <a16:rowId xmlns:a16="http://schemas.microsoft.com/office/drawing/2014/main" val="2988657287"/>
                  </a:ext>
                </a:extLst>
              </a:tr>
              <a:tr h="870268">
                <a:tc>
                  <a:txBody>
                    <a:bodyPr/>
                    <a:lstStyle/>
                    <a:p>
                      <a:r>
                        <a:rPr lang="fi-FI" dirty="0" smtClean="0"/>
                        <a:t>3</a:t>
                      </a:r>
                      <a:endParaRPr lang="fi-FI" dirty="0"/>
                    </a:p>
                  </a:txBody>
                  <a:tcPr/>
                </a:tc>
                <a:tc>
                  <a:txBody>
                    <a:bodyPr/>
                    <a:lstStyle/>
                    <a:p>
                      <a:r>
                        <a:rPr lang="fi-FI" dirty="0" smtClean="0"/>
                        <a:t>21.9.</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778253473"/>
                  </a:ext>
                </a:extLst>
              </a:tr>
              <a:tr h="870268">
                <a:tc>
                  <a:txBody>
                    <a:bodyPr/>
                    <a:lstStyle/>
                    <a:p>
                      <a:r>
                        <a:rPr lang="fi-FI" dirty="0" smtClean="0"/>
                        <a:t>6</a:t>
                      </a:r>
                      <a:endParaRPr lang="fi-FI" dirty="0"/>
                    </a:p>
                  </a:txBody>
                  <a:tcPr/>
                </a:tc>
                <a:tc>
                  <a:txBody>
                    <a:bodyPr/>
                    <a:lstStyle/>
                    <a:p>
                      <a:r>
                        <a:rPr lang="fi-FI" dirty="0" smtClean="0"/>
                        <a:t>12.10.</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745957908"/>
                  </a:ext>
                </a:extLst>
              </a:tr>
              <a:tr h="870268">
                <a:tc>
                  <a:txBody>
                    <a:bodyPr/>
                    <a:lstStyle/>
                    <a:p>
                      <a:r>
                        <a:rPr lang="fi-FI" dirty="0" smtClean="0"/>
                        <a:t>7</a:t>
                      </a:r>
                      <a:endParaRPr lang="fi-FI" dirty="0"/>
                    </a:p>
                  </a:txBody>
                  <a:tcPr/>
                </a:tc>
                <a:tc>
                  <a:txBody>
                    <a:bodyPr/>
                    <a:lstStyle/>
                    <a:p>
                      <a:r>
                        <a:rPr lang="fi-FI" dirty="0" smtClean="0"/>
                        <a:t>2.11.</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3453974382"/>
                  </a:ext>
                </a:extLst>
              </a:tr>
              <a:tr h="870268">
                <a:tc>
                  <a:txBody>
                    <a:bodyPr/>
                    <a:lstStyle/>
                    <a:p>
                      <a:r>
                        <a:rPr lang="fi-FI" dirty="0" smtClean="0"/>
                        <a:t>(8)</a:t>
                      </a:r>
                      <a:endParaRPr lang="fi-FI" dirty="0"/>
                    </a:p>
                  </a:txBody>
                  <a:tcPr/>
                </a:tc>
                <a:tc>
                  <a:txBody>
                    <a:bodyPr/>
                    <a:lstStyle/>
                    <a:p>
                      <a:r>
                        <a:rPr lang="fi-FI" dirty="0" smtClean="0"/>
                        <a:t>16.11.</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905153107"/>
                  </a:ext>
                </a:extLst>
              </a:tr>
            </a:tbl>
          </a:graphicData>
        </a:graphic>
      </p:graphicFrame>
    </p:spTree>
    <p:extLst>
      <p:ext uri="{BB962C8B-B14F-4D97-AF65-F5344CB8AC3E}">
        <p14:creationId xmlns:p14="http://schemas.microsoft.com/office/powerpoint/2010/main" val="2222427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Väittelyt Maisterit</a:t>
            </a:r>
            <a:endParaRPr lang="fi-FI" dirty="0"/>
          </a:p>
        </p:txBody>
      </p:sp>
      <p:sp>
        <p:nvSpPr>
          <p:cNvPr id="3" name="Content Placeholder 2"/>
          <p:cNvSpPr>
            <a:spLocks noGrp="1"/>
          </p:cNvSpPr>
          <p:nvPr>
            <p:ph idx="1"/>
          </p:nvPr>
        </p:nvSpPr>
        <p:spPr/>
        <p:txBody>
          <a:bodyPr/>
          <a:lstStyle/>
          <a:p>
            <a:pPr lvl="0"/>
            <a:endParaRPr lang="fi-FI" dirty="0"/>
          </a:p>
        </p:txBody>
      </p:sp>
      <p:graphicFrame>
        <p:nvGraphicFramePr>
          <p:cNvPr id="4" name="Content Placeholder 3"/>
          <p:cNvGraphicFramePr>
            <a:graphicFrameLocks/>
          </p:cNvGraphicFramePr>
          <p:nvPr>
            <p:extLst>
              <p:ext uri="{D42A27DB-BD31-4B8C-83A1-F6EECF244321}">
                <p14:modId xmlns:p14="http://schemas.microsoft.com/office/powerpoint/2010/main" val="707990570"/>
              </p:ext>
            </p:extLst>
          </p:nvPr>
        </p:nvGraphicFramePr>
        <p:xfrm>
          <a:off x="838200" y="1825625"/>
          <a:ext cx="10515600" cy="259588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546564753"/>
                    </a:ext>
                  </a:extLst>
                </a:gridCol>
                <a:gridCol w="1752600">
                  <a:extLst>
                    <a:ext uri="{9D8B030D-6E8A-4147-A177-3AD203B41FA5}">
                      <a16:colId xmlns:a16="http://schemas.microsoft.com/office/drawing/2014/main" val="3465405649"/>
                    </a:ext>
                  </a:extLst>
                </a:gridCol>
                <a:gridCol w="3505200">
                  <a:extLst>
                    <a:ext uri="{9D8B030D-6E8A-4147-A177-3AD203B41FA5}">
                      <a16:colId xmlns:a16="http://schemas.microsoft.com/office/drawing/2014/main" val="827812625"/>
                    </a:ext>
                  </a:extLst>
                </a:gridCol>
                <a:gridCol w="3505200">
                  <a:extLst>
                    <a:ext uri="{9D8B030D-6E8A-4147-A177-3AD203B41FA5}">
                      <a16:colId xmlns:a16="http://schemas.microsoft.com/office/drawing/2014/main" val="2939874591"/>
                    </a:ext>
                  </a:extLst>
                </a:gridCol>
              </a:tblGrid>
              <a:tr h="370840">
                <a:tc>
                  <a:txBody>
                    <a:bodyPr/>
                    <a:lstStyle/>
                    <a:p>
                      <a:r>
                        <a:rPr lang="fi-FI" dirty="0" smtClean="0"/>
                        <a:t>Demo</a:t>
                      </a:r>
                      <a:endParaRPr lang="fi-FI"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smtClean="0"/>
                        <a:t>Päivämäärä</a:t>
                      </a:r>
                    </a:p>
                  </a:txBody>
                  <a:tcPr/>
                </a:tc>
                <a:tc>
                  <a:txBody>
                    <a:bodyPr/>
                    <a:lstStyle/>
                    <a:p>
                      <a:r>
                        <a:rPr lang="fi-FI" dirty="0" smtClean="0"/>
                        <a:t>Joukkue 1</a:t>
                      </a:r>
                      <a:endParaRPr lang="fi-FI" dirty="0"/>
                    </a:p>
                  </a:txBody>
                  <a:tcPr/>
                </a:tc>
                <a:tc>
                  <a:txBody>
                    <a:bodyPr/>
                    <a:lstStyle/>
                    <a:p>
                      <a:r>
                        <a:rPr lang="fi-FI" dirty="0" smtClean="0"/>
                        <a:t>Joukkue</a:t>
                      </a:r>
                      <a:r>
                        <a:rPr lang="fi-FI" baseline="0" dirty="0" smtClean="0"/>
                        <a:t> 2</a:t>
                      </a:r>
                      <a:endParaRPr lang="fi-FI" dirty="0"/>
                    </a:p>
                  </a:txBody>
                  <a:tcPr/>
                </a:tc>
                <a:extLst>
                  <a:ext uri="{0D108BD9-81ED-4DB2-BD59-A6C34878D82A}">
                    <a16:rowId xmlns:a16="http://schemas.microsoft.com/office/drawing/2014/main" val="2988657287"/>
                  </a:ext>
                </a:extLst>
              </a:tr>
              <a:tr h="370840">
                <a:tc>
                  <a:txBody>
                    <a:bodyPr/>
                    <a:lstStyle/>
                    <a:p>
                      <a:r>
                        <a:rPr lang="fi-FI" dirty="0" smtClean="0"/>
                        <a:t>3</a:t>
                      </a:r>
                      <a:endParaRPr lang="fi-FI" dirty="0"/>
                    </a:p>
                  </a:txBody>
                  <a:tcPr/>
                </a:tc>
                <a:tc>
                  <a:txBody>
                    <a:bodyPr/>
                    <a:lstStyle/>
                    <a:p>
                      <a:r>
                        <a:rPr lang="fi-FI" dirty="0" smtClean="0"/>
                        <a:t>15.1.</a:t>
                      </a:r>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778253473"/>
                  </a:ext>
                </a:extLst>
              </a:tr>
              <a:tr h="370840">
                <a:tc>
                  <a:txBody>
                    <a:bodyPr/>
                    <a:lstStyle/>
                    <a:p>
                      <a:r>
                        <a:rPr lang="fi-FI" dirty="0" smtClean="0"/>
                        <a:t>6</a:t>
                      </a:r>
                      <a:endParaRPr lang="fi-FI" dirty="0"/>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745957908"/>
                  </a:ext>
                </a:extLst>
              </a:tr>
              <a:tr h="370840">
                <a:tc>
                  <a:txBody>
                    <a:bodyPr/>
                    <a:lstStyle/>
                    <a:p>
                      <a:r>
                        <a:rPr lang="fi-FI" dirty="0" smtClean="0"/>
                        <a:t>7</a:t>
                      </a:r>
                      <a:endParaRPr lang="fi-FI" dirty="0"/>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3453974382"/>
                  </a:ext>
                </a:extLst>
              </a:tr>
              <a:tr h="370840">
                <a:tc>
                  <a:txBody>
                    <a:bodyPr/>
                    <a:lstStyle/>
                    <a:p>
                      <a:r>
                        <a:rPr lang="fi-FI" dirty="0" smtClean="0"/>
                        <a:t>(8)</a:t>
                      </a:r>
                      <a:endParaRPr lang="fi-FI" dirty="0"/>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1905153107"/>
                  </a:ext>
                </a:extLst>
              </a:tr>
              <a:tr h="370840">
                <a:tc>
                  <a:txBody>
                    <a:bodyPr/>
                    <a:lstStyle/>
                    <a:p>
                      <a:endParaRPr lang="fi-FI" dirty="0"/>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859003791"/>
                  </a:ext>
                </a:extLst>
              </a:tr>
              <a:tr h="370840">
                <a:tc>
                  <a:txBody>
                    <a:bodyPr/>
                    <a:lstStyle/>
                    <a:p>
                      <a:endParaRPr lang="fi-FI" dirty="0"/>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442038531"/>
                  </a:ext>
                </a:extLst>
              </a:tr>
            </a:tbl>
          </a:graphicData>
        </a:graphic>
      </p:graphicFrame>
    </p:spTree>
    <p:extLst>
      <p:ext uri="{BB962C8B-B14F-4D97-AF65-F5344CB8AC3E}">
        <p14:creationId xmlns:p14="http://schemas.microsoft.com/office/powerpoint/2010/main" val="3521851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Väittely (seuraava kerta)</a:t>
            </a:r>
            <a:endParaRPr lang="fi-FI" dirty="0"/>
          </a:p>
        </p:txBody>
      </p:sp>
      <p:sp>
        <p:nvSpPr>
          <p:cNvPr id="3" name="Content Placeholder 2"/>
          <p:cNvSpPr>
            <a:spLocks noGrp="1"/>
          </p:cNvSpPr>
          <p:nvPr>
            <p:ph idx="1"/>
          </p:nvPr>
        </p:nvSpPr>
        <p:spPr/>
        <p:txBody>
          <a:bodyPr/>
          <a:lstStyle/>
          <a:p>
            <a:pPr lvl="0"/>
            <a:r>
              <a:rPr lang="fi-FI" dirty="0" err="1"/>
              <a:t>TVT:n</a:t>
            </a:r>
            <a:r>
              <a:rPr lang="fi-FI" dirty="0"/>
              <a:t> hyödyt ympäristöopin oppimiselle ovat sen haittoja suuremmat.</a:t>
            </a:r>
          </a:p>
          <a:p>
            <a:r>
              <a:rPr lang="fi-FI" dirty="0" err="1"/>
              <a:t>TVT:n</a:t>
            </a:r>
            <a:r>
              <a:rPr lang="fi-FI" dirty="0"/>
              <a:t> haitat ympäristöopin oppimiselle ovat sen hyötyjä suuremmat. </a:t>
            </a:r>
            <a:endParaRPr lang="fi-FI" dirty="0"/>
          </a:p>
        </p:txBody>
      </p:sp>
    </p:spTree>
    <p:extLst>
      <p:ext uri="{BB962C8B-B14F-4D97-AF65-F5344CB8AC3E}">
        <p14:creationId xmlns:p14="http://schemas.microsoft.com/office/powerpoint/2010/main" val="3788306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OPS 2014</a:t>
            </a:r>
            <a:endParaRPr lang="fi-FI" dirty="0"/>
          </a:p>
        </p:txBody>
      </p:sp>
      <p:sp>
        <p:nvSpPr>
          <p:cNvPr id="3" name="Content Placeholder 2"/>
          <p:cNvSpPr>
            <a:spLocks noGrp="1"/>
          </p:cNvSpPr>
          <p:nvPr>
            <p:ph idx="1"/>
          </p:nvPr>
        </p:nvSpPr>
        <p:spPr/>
        <p:txBody>
          <a:bodyPr/>
          <a:lstStyle/>
          <a:p>
            <a:r>
              <a:rPr lang="fi-FI" dirty="0" smtClean="0"/>
              <a:t>Tavoitteet</a:t>
            </a:r>
          </a:p>
          <a:p>
            <a:r>
              <a:rPr lang="fi-FI" dirty="0" smtClean="0"/>
              <a:t>Sisällöt</a:t>
            </a:r>
          </a:p>
          <a:p>
            <a:r>
              <a:rPr lang="fi-FI" dirty="0" smtClean="0"/>
              <a:t>Laaja-alaiset tavoitteet</a:t>
            </a:r>
            <a:endParaRPr lang="fi-FI" dirty="0"/>
          </a:p>
        </p:txBody>
      </p:sp>
    </p:spTree>
    <p:extLst>
      <p:ext uri="{BB962C8B-B14F-4D97-AF65-F5344CB8AC3E}">
        <p14:creationId xmlns:p14="http://schemas.microsoft.com/office/powerpoint/2010/main" val="226535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702" y="158525"/>
            <a:ext cx="10515600" cy="836221"/>
          </a:xfrm>
        </p:spPr>
        <p:txBody>
          <a:bodyPr>
            <a:normAutofit fontScale="90000"/>
          </a:bodyPr>
          <a:lstStyle/>
          <a:p>
            <a:r>
              <a:rPr lang="fi-FI" dirty="0"/>
              <a:t>Opetussuunnitelman tavoitteet ja keskeiset sisällöt</a:t>
            </a: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291878034"/>
              </p:ext>
            </p:extLst>
          </p:nvPr>
        </p:nvGraphicFramePr>
        <p:xfrm>
          <a:off x="367290" y="1143040"/>
          <a:ext cx="5804910" cy="5478018"/>
        </p:xfrm>
        <a:graphic>
          <a:graphicData uri="http://schemas.openxmlformats.org/drawingml/2006/table">
            <a:tbl>
              <a:tblPr firstRow="1" firstCol="1" bandRow="1">
                <a:tableStyleId>{10A1B5D5-9B99-4C35-A422-299274C87663}</a:tableStyleId>
              </a:tblPr>
              <a:tblGrid>
                <a:gridCol w="5804910">
                  <a:extLst>
                    <a:ext uri="{9D8B030D-6E8A-4147-A177-3AD203B41FA5}">
                      <a16:colId xmlns:a16="http://schemas.microsoft.com/office/drawing/2014/main" val="1377652132"/>
                    </a:ext>
                  </a:extLst>
                </a:gridCol>
              </a:tblGrid>
              <a:tr h="108927">
                <a:tc>
                  <a:txBody>
                    <a:bodyPr/>
                    <a:lstStyle/>
                    <a:p>
                      <a:pPr>
                        <a:lnSpc>
                          <a:spcPct val="115000"/>
                        </a:lnSpc>
                        <a:spcAft>
                          <a:spcPts val="0"/>
                        </a:spcAft>
                      </a:pPr>
                      <a:r>
                        <a:rPr lang="fi-FI" sz="1100" dirty="0">
                          <a:effectLst/>
                        </a:rPr>
                        <a:t>Opetuksen </a:t>
                      </a:r>
                      <a:r>
                        <a:rPr lang="fi-FI" sz="1100" dirty="0" smtClean="0">
                          <a:effectLst/>
                        </a:rPr>
                        <a:t>tavoitteet</a:t>
                      </a:r>
                      <a:endParaRPr lang="fi-FI" sz="1100" dirty="0">
                        <a:effectLst/>
                      </a:endParaRPr>
                    </a:p>
                  </a:txBody>
                  <a:tcPr marL="19374" marR="19374" marT="0" marB="0"/>
                </a:tc>
                <a:extLst>
                  <a:ext uri="{0D108BD9-81ED-4DB2-BD59-A6C34878D82A}">
                    <a16:rowId xmlns:a16="http://schemas.microsoft.com/office/drawing/2014/main" val="3705932990"/>
                  </a:ext>
                </a:extLst>
              </a:tr>
              <a:tr h="54464">
                <a:tc>
                  <a:txBody>
                    <a:bodyPr/>
                    <a:lstStyle/>
                    <a:p>
                      <a:pPr>
                        <a:lnSpc>
                          <a:spcPct val="115000"/>
                        </a:lnSpc>
                        <a:spcAft>
                          <a:spcPts val="0"/>
                        </a:spcAft>
                      </a:pPr>
                      <a:r>
                        <a:rPr lang="fi-FI" sz="800">
                          <a:effectLst/>
                        </a:rPr>
                        <a:t>Merkitys, arvot, asenteet</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290885355"/>
                  </a:ext>
                </a:extLst>
              </a:tr>
              <a:tr h="163391">
                <a:tc>
                  <a:txBody>
                    <a:bodyPr/>
                    <a:lstStyle/>
                    <a:p>
                      <a:pPr>
                        <a:lnSpc>
                          <a:spcPct val="115000"/>
                        </a:lnSpc>
                        <a:spcAft>
                          <a:spcPts val="0"/>
                        </a:spcAft>
                      </a:pPr>
                      <a:r>
                        <a:rPr lang="fi-FI" sz="800">
                          <a:effectLst/>
                        </a:rPr>
                        <a:t>T1 synnyttää ja ylläpitää oppilaan kiinnostusta ympäristöön ja ympäristöopin opiskeluun sekä auttaa oppilasta kokemaan kaikki ympäristöopin tiedonalat merkityksellisiksi itselleen </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251263391"/>
                  </a:ext>
                </a:extLst>
              </a:tr>
              <a:tr h="217855">
                <a:tc>
                  <a:txBody>
                    <a:bodyPr/>
                    <a:lstStyle/>
                    <a:p>
                      <a:pPr>
                        <a:lnSpc>
                          <a:spcPct val="115000"/>
                        </a:lnSpc>
                        <a:spcAft>
                          <a:spcPts val="0"/>
                        </a:spcAft>
                      </a:pPr>
                      <a:r>
                        <a:rPr lang="fi-FI" sz="800">
                          <a:effectLst/>
                        </a:rPr>
                        <a:t>T2 ohjata ja kannustaa oppilasta asettamaan omia opiskelutavoitteita ja työskentelemään pitkäjänteisesti niiden saavuttamiseksi sekä tunnistamaan omaa ympäristöopin osaamistaan</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1878105792"/>
                  </a:ext>
                </a:extLst>
              </a:tr>
              <a:tr h="189439">
                <a:tc>
                  <a:txBody>
                    <a:bodyPr/>
                    <a:lstStyle/>
                    <a:p>
                      <a:pPr>
                        <a:spcAft>
                          <a:spcPts val="0"/>
                        </a:spcAft>
                      </a:pPr>
                      <a:r>
                        <a:rPr lang="fi-FI" sz="800">
                          <a:effectLst/>
                        </a:rPr>
                        <a:t>T3 tukea oppilaan ympäristötietoisuuden kehittymistä sekä ohjata oppilasta toimimaan ja vaikuttamaan lähiympäristössään ja -yhteisöissään kestävän kehityksen edistämiseksi ja arvostamaan kestävän kehityksen merkitystä itselle ja maailmalle</a:t>
                      </a:r>
                      <a:endParaRPr lang="fi-FI" sz="800">
                        <a:effectLst/>
                        <a:latin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2339246709"/>
                  </a:ext>
                </a:extLst>
              </a:tr>
              <a:tr h="54464">
                <a:tc>
                  <a:txBody>
                    <a:bodyPr/>
                    <a:lstStyle/>
                    <a:p>
                      <a:pPr>
                        <a:lnSpc>
                          <a:spcPct val="115000"/>
                        </a:lnSpc>
                        <a:spcAft>
                          <a:spcPts val="0"/>
                        </a:spcAft>
                      </a:pPr>
                      <a:r>
                        <a:rPr lang="fi-FI" sz="800">
                          <a:effectLst/>
                        </a:rPr>
                        <a:t>Tutkimisen ja toimimisen taidot</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4276963484"/>
                  </a:ext>
                </a:extLst>
              </a:tr>
              <a:tr h="108927">
                <a:tc>
                  <a:txBody>
                    <a:bodyPr/>
                    <a:lstStyle/>
                    <a:p>
                      <a:pPr>
                        <a:lnSpc>
                          <a:spcPct val="115000"/>
                        </a:lnSpc>
                        <a:spcAft>
                          <a:spcPts val="0"/>
                        </a:spcAft>
                      </a:pPr>
                      <a:r>
                        <a:rPr lang="fi-FI" sz="800">
                          <a:effectLst/>
                        </a:rPr>
                        <a:t>T4 rohkaista oppilasta muodostamaan kysymyksiä eri aihepiireistä sekä käyttämään niitä tutkimusten ja muun toiminnan lähtökohtana</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046660336"/>
                  </a:ext>
                </a:extLst>
              </a:tr>
              <a:tr h="217855">
                <a:tc>
                  <a:txBody>
                    <a:bodyPr/>
                    <a:lstStyle/>
                    <a:p>
                      <a:pPr>
                        <a:lnSpc>
                          <a:spcPct val="115000"/>
                        </a:lnSpc>
                        <a:spcAft>
                          <a:spcPts val="0"/>
                        </a:spcAft>
                      </a:pPr>
                      <a:r>
                        <a:rPr lang="fi-FI" sz="800">
                          <a:effectLst/>
                        </a:rPr>
                        <a:t>T5 ohjata oppilasta suunnittelemaan ja toteuttamaan pieniä tutkimuksia, tekemään havaintoja ja mittauksia monipuolisissa oppimisympäristöissä eri aisteja ja tutkimus- ja mittausvälineitä käyttäen</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902458456"/>
                  </a:ext>
                </a:extLst>
              </a:tr>
              <a:tr h="142079">
                <a:tc>
                  <a:txBody>
                    <a:bodyPr/>
                    <a:lstStyle/>
                    <a:p>
                      <a:pPr>
                        <a:spcAft>
                          <a:spcPts val="0"/>
                        </a:spcAft>
                      </a:pPr>
                      <a:r>
                        <a:rPr lang="fi-FI" sz="800" dirty="0">
                          <a:effectLst/>
                        </a:rPr>
                        <a:t>T6 ohjata oppilasta tunnistamaan syy-seuraussuhteita, tekemään johtopäätöksiä tuloksistaan sekä esittämään tuloksiaan ja tutkimuksiaan eri tavoin </a:t>
                      </a:r>
                      <a:endParaRPr lang="fi-FI" sz="800" dirty="0">
                        <a:effectLst/>
                        <a:latin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801398156"/>
                  </a:ext>
                </a:extLst>
              </a:tr>
              <a:tr h="142079">
                <a:tc>
                  <a:txBody>
                    <a:bodyPr/>
                    <a:lstStyle/>
                    <a:p>
                      <a:pPr>
                        <a:spcAft>
                          <a:spcPts val="0"/>
                        </a:spcAft>
                      </a:pPr>
                      <a:r>
                        <a:rPr lang="fi-FI" sz="800" dirty="0">
                          <a:effectLst/>
                        </a:rPr>
                        <a:t>T7 ohjata oppilasta ymmärtämään arjen teknologisten sovellusten käyttöä, merkitystä ja toimintaperiaatteita sekä innostaa oppilaita kokeilemaan, keksimään ja luomaan uutta yhdessä toimien </a:t>
                      </a:r>
                      <a:endParaRPr lang="fi-FI" sz="800" dirty="0">
                        <a:effectLst/>
                        <a:latin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526673712"/>
                  </a:ext>
                </a:extLst>
              </a:tr>
              <a:tr h="217855">
                <a:tc>
                  <a:txBody>
                    <a:bodyPr/>
                    <a:lstStyle/>
                    <a:p>
                      <a:pPr>
                        <a:lnSpc>
                          <a:spcPct val="115000"/>
                        </a:lnSpc>
                        <a:spcAft>
                          <a:spcPts val="0"/>
                        </a:spcAft>
                      </a:pPr>
                      <a:r>
                        <a:rPr lang="fi-FI" sz="800" dirty="0">
                          <a:effectLst/>
                        </a:rPr>
                        <a:t>T8 kannustaa oppilasta edistämään hyvinvointia ja turvallisuutta toiminnassaan ja lähiympäristössään ja ohjata oppilasta toimimaan turvallisesti, tarkoituksenmukaisesti, vastuullisesti ja itseään suojellen</a:t>
                      </a:r>
                      <a:endParaRPr lang="fi-FI"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06846852"/>
                  </a:ext>
                </a:extLst>
              </a:tr>
              <a:tr h="108927">
                <a:tc>
                  <a:txBody>
                    <a:bodyPr/>
                    <a:lstStyle/>
                    <a:p>
                      <a:pPr>
                        <a:lnSpc>
                          <a:spcPct val="115000"/>
                        </a:lnSpc>
                        <a:spcAft>
                          <a:spcPts val="0"/>
                        </a:spcAft>
                      </a:pPr>
                      <a:r>
                        <a:rPr lang="fi-FI" sz="800" dirty="0">
                          <a:effectLst/>
                        </a:rPr>
                        <a:t>T9 ohjata oppilasta tutkimaan ja toimimaan sekä liikkumaan ja retkeilemään luonnossa ja rakennetussa ympäristössä</a:t>
                      </a:r>
                      <a:endParaRPr lang="fi-FI" sz="800" dirty="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620978548"/>
                  </a:ext>
                </a:extLst>
              </a:tr>
              <a:tr h="217855">
                <a:tc>
                  <a:txBody>
                    <a:bodyPr/>
                    <a:lstStyle/>
                    <a:p>
                      <a:pPr>
                        <a:lnSpc>
                          <a:spcPct val="115000"/>
                        </a:lnSpc>
                        <a:spcAft>
                          <a:spcPts val="0"/>
                        </a:spcAft>
                      </a:pPr>
                      <a:r>
                        <a:rPr lang="fi-FI" sz="800">
                          <a:effectLst/>
                        </a:rPr>
                        <a:t>T10 tarjota oppilaalle mahdollisuuksia harjoitella ryhmässä toimimista erilaisissa rooleissa ja vuorovaikutustilanteissa, innostaa oppilasta ilmaisemaan itseään ja kuuntelemaan muita sekä tukea oppilaan valmiuksia tunnistaa, ilmaista ja säädellä tunteitaan</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852695747"/>
                  </a:ext>
                </a:extLst>
              </a:tr>
              <a:tr h="163391">
                <a:tc>
                  <a:txBody>
                    <a:bodyPr/>
                    <a:lstStyle/>
                    <a:p>
                      <a:pPr>
                        <a:lnSpc>
                          <a:spcPct val="115000"/>
                        </a:lnSpc>
                        <a:spcAft>
                          <a:spcPts val="0"/>
                        </a:spcAft>
                      </a:pPr>
                      <a:r>
                        <a:rPr lang="fi-FI" sz="800">
                          <a:effectLst/>
                        </a:rPr>
                        <a:t>T11 ohjata oppilasta käyttämään tieto- ja viestintäteknologiaa tiedon hankinnassa, käsittelyssä ja esittämisessä sekä vuorovaikutuksen välineenä vastuullisesti, turvallisesti ja ergonomisesti</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1828218463"/>
                  </a:ext>
                </a:extLst>
              </a:tr>
              <a:tr h="54464">
                <a:tc>
                  <a:txBody>
                    <a:bodyPr/>
                    <a:lstStyle/>
                    <a:p>
                      <a:pPr>
                        <a:lnSpc>
                          <a:spcPct val="115000"/>
                        </a:lnSpc>
                        <a:spcAft>
                          <a:spcPts val="0"/>
                        </a:spcAft>
                      </a:pPr>
                      <a:r>
                        <a:rPr lang="fi-FI" sz="800">
                          <a:effectLst/>
                        </a:rPr>
                        <a:t>Tiedot ja ymmärrys</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439898752"/>
                  </a:ext>
                </a:extLst>
              </a:tr>
              <a:tr h="189439">
                <a:tc>
                  <a:txBody>
                    <a:bodyPr/>
                    <a:lstStyle/>
                    <a:p>
                      <a:pPr>
                        <a:spcAft>
                          <a:spcPts val="0"/>
                        </a:spcAft>
                      </a:pPr>
                      <a:r>
                        <a:rPr lang="fi-FI" sz="800">
                          <a:effectLst/>
                        </a:rPr>
                        <a:t>T12 ohjata oppilasta hahmottamaan ympäristöä, ihmisten toimintaa ja niihin liittyviä ilmiöitä ympäristöopin käsitteiden avulla sekä kehittämään käsiterakenteitaan ennakkokäsityksistä kohti käsitteiden täsmällistä käyttöä</a:t>
                      </a:r>
                      <a:endParaRPr lang="fi-FI" sz="800">
                        <a:effectLst/>
                        <a:latin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99144154"/>
                  </a:ext>
                </a:extLst>
              </a:tr>
              <a:tr h="163391">
                <a:tc>
                  <a:txBody>
                    <a:bodyPr/>
                    <a:lstStyle/>
                    <a:p>
                      <a:pPr>
                        <a:lnSpc>
                          <a:spcPct val="115000"/>
                        </a:lnSpc>
                        <a:spcAft>
                          <a:spcPts val="0"/>
                        </a:spcAft>
                      </a:pPr>
                      <a:r>
                        <a:rPr lang="fi-FI" sz="800">
                          <a:effectLst/>
                        </a:rPr>
                        <a:t>T13 ohjata oppilasta ymmärtämään, käyttämään ja tekemään erilaisia malleja, joiden avulla voidaan tulkita ja selittää ihmistä, ympäristöä ja niiden ilmiöitä</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49922867"/>
                  </a:ext>
                </a:extLst>
              </a:tr>
              <a:tr h="163391">
                <a:tc>
                  <a:txBody>
                    <a:bodyPr/>
                    <a:lstStyle/>
                    <a:p>
                      <a:pPr>
                        <a:lnSpc>
                          <a:spcPct val="115000"/>
                        </a:lnSpc>
                        <a:spcAft>
                          <a:spcPts val="0"/>
                        </a:spcAft>
                      </a:pPr>
                      <a:r>
                        <a:rPr lang="fi-FI" sz="800">
                          <a:effectLst/>
                        </a:rPr>
                        <a:t>T14 ohjata oppilasta hankkimaan luotettavaa tietoa, ilmaisemaan perustellen erilaisia näkemyksiä sekä tulkitsemaan ja arvioimaan kriittisesti tietolähteitä ja näkökulmia</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2562300814"/>
                  </a:ext>
                </a:extLst>
              </a:tr>
              <a:tr h="217855">
                <a:tc>
                  <a:txBody>
                    <a:bodyPr/>
                    <a:lstStyle/>
                    <a:p>
                      <a:pPr>
                        <a:lnSpc>
                          <a:spcPct val="115000"/>
                        </a:lnSpc>
                        <a:spcAft>
                          <a:spcPts val="0"/>
                        </a:spcAft>
                      </a:pPr>
                      <a:r>
                        <a:rPr lang="fi-FI" sz="800">
                          <a:effectLst/>
                        </a:rPr>
                        <a:t>T15 ohjata oppilasta luonnon tutkimiseen, eliöiden ja elinympäristöjen tunnistamiseen ja ekologiseen ajatteluun sekä ohjata oppilasta ihmisen rakenteen, elintoimintojen ja kehityksen ymmärtämiseen</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1365296853"/>
                  </a:ext>
                </a:extLst>
              </a:tr>
              <a:tr h="163391">
                <a:tc>
                  <a:txBody>
                    <a:bodyPr/>
                    <a:lstStyle/>
                    <a:p>
                      <a:pPr>
                        <a:lnSpc>
                          <a:spcPct val="115000"/>
                        </a:lnSpc>
                        <a:spcAft>
                          <a:spcPts val="0"/>
                        </a:spcAft>
                      </a:pPr>
                      <a:r>
                        <a:rPr lang="fi-FI" sz="800">
                          <a:effectLst/>
                        </a:rPr>
                        <a:t>T16 ohjata oppilasta maantieteelliseen ajatteluun, hahmottamaan omaa ympäristöä ja koko maailmaa sekä harjaannuttamaan kartankäyttö- ja muita geomediataitoja</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713575151"/>
                  </a:ext>
                </a:extLst>
              </a:tr>
              <a:tr h="217855">
                <a:tc>
                  <a:txBody>
                    <a:bodyPr/>
                    <a:lstStyle/>
                    <a:p>
                      <a:pPr>
                        <a:lnSpc>
                          <a:spcPct val="115000"/>
                        </a:lnSpc>
                        <a:spcAft>
                          <a:spcPts val="0"/>
                        </a:spcAft>
                      </a:pPr>
                      <a:r>
                        <a:rPr lang="fi-FI" sz="800">
                          <a:effectLst/>
                        </a:rPr>
                        <a:t>T17 ohjata oppilasta tutkimaan, kuvaamaan ja selittämään fysikaalisia ilmiöitä arjessa, luonnossa ja teknologiassa sekä rakentamaan perustaa energian säilymisen periaatteen ymmärtämiselle</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722117266"/>
                  </a:ext>
                </a:extLst>
              </a:tr>
              <a:tr h="217855">
                <a:tc>
                  <a:txBody>
                    <a:bodyPr/>
                    <a:lstStyle/>
                    <a:p>
                      <a:pPr>
                        <a:lnSpc>
                          <a:spcPct val="115000"/>
                        </a:lnSpc>
                        <a:spcAft>
                          <a:spcPts val="0"/>
                        </a:spcAft>
                      </a:pPr>
                      <a:r>
                        <a:rPr lang="fi-FI" sz="800">
                          <a:effectLst/>
                        </a:rPr>
                        <a:t>T18 ohjata oppilasta tutkimaan, kuvaamaan ja selittämään kemiallisia ilmiöitä, aineiden ominaisuuksia ja muutoksia sekä rakentamaan perustaa aineen säilymisen periaatteen ymmärtämiselle</a:t>
                      </a:r>
                      <a:endParaRPr lang="fi-FI" sz="800">
                        <a:effectLst/>
                        <a:latin typeface="Calibri" panose="020F0502020204030204" pitchFamily="34" charset="0"/>
                        <a:ea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3994064863"/>
                  </a:ext>
                </a:extLst>
              </a:tr>
              <a:tr h="189439">
                <a:tc>
                  <a:txBody>
                    <a:bodyPr/>
                    <a:lstStyle/>
                    <a:p>
                      <a:pPr>
                        <a:spcAft>
                          <a:spcPts val="0"/>
                        </a:spcAft>
                      </a:pPr>
                      <a:r>
                        <a:rPr lang="fi-FI" sz="800" dirty="0">
                          <a:effectLst/>
                        </a:rPr>
                        <a:t>T19 ohjata oppilasta ymmärtämään terveyden osa-alueita, arjen terveystottumusten merkitystä sekä elämänkulkua, lapsuuden ja nuoruuden yksilöllistä kasvua ja kehitystä sekä rohkaista oppilasta harjoittelemaan ja soveltamaan terveysosaamistaan arjessa</a:t>
                      </a:r>
                      <a:endParaRPr lang="fi-FI" sz="800" dirty="0">
                        <a:effectLst/>
                        <a:latin typeface="Calibri" panose="020F0502020204030204" pitchFamily="34" charset="0"/>
                        <a:cs typeface="Times New Roman" panose="02020603050405020304" pitchFamily="18" charset="0"/>
                      </a:endParaRPr>
                    </a:p>
                  </a:txBody>
                  <a:tcPr marL="19374" marR="19374" marT="0" marB="0"/>
                </a:tc>
                <a:extLst>
                  <a:ext uri="{0D108BD9-81ED-4DB2-BD59-A6C34878D82A}">
                    <a16:rowId xmlns:a16="http://schemas.microsoft.com/office/drawing/2014/main" val="581919146"/>
                  </a:ext>
                </a:extLst>
              </a:tr>
            </a:tbl>
          </a:graphicData>
        </a:graphic>
      </p:graphicFrame>
      <p:sp>
        <p:nvSpPr>
          <p:cNvPr id="6" name="Content Placeholder 5"/>
          <p:cNvSpPr>
            <a:spLocks noGrp="1"/>
          </p:cNvSpPr>
          <p:nvPr>
            <p:ph sz="quarter" idx="4"/>
          </p:nvPr>
        </p:nvSpPr>
        <p:spPr>
          <a:xfrm>
            <a:off x="6489753" y="1143040"/>
            <a:ext cx="5183188" cy="5663310"/>
          </a:xfrm>
        </p:spPr>
        <p:txBody>
          <a:bodyPr>
            <a:normAutofit fontScale="32500" lnSpcReduction="20000"/>
          </a:bodyPr>
          <a:lstStyle/>
          <a:p>
            <a:pPr marL="0" indent="0">
              <a:buNone/>
            </a:pPr>
            <a:r>
              <a:rPr lang="fi-FI" sz="3400" b="1" dirty="0"/>
              <a:t>Ympäristöopin tavoitteisiin liittyvät keskeiset sisältöalueet vuosiluokilla 3-6 </a:t>
            </a:r>
            <a:endParaRPr lang="fi-FI" sz="3400" dirty="0"/>
          </a:p>
          <a:p>
            <a:pPr marL="0" indent="0">
              <a:buNone/>
            </a:pPr>
            <a:r>
              <a:rPr lang="fi-FI" dirty="0"/>
              <a:t>Sisällöt valitaan siten, että ne tukevat tavoitteiden saavuttamista ja hyödyntävät paikallisia mahdollisuuksia. Sisältöalueista muodostetaan kokonaisuuksia eri vuosiluokille</a:t>
            </a:r>
            <a:r>
              <a:rPr lang="fi-FI" dirty="0" smtClean="0"/>
              <a:t>.</a:t>
            </a:r>
            <a:endParaRPr lang="fi-FI" b="1" dirty="0"/>
          </a:p>
          <a:p>
            <a:pPr marL="0" indent="0">
              <a:buNone/>
            </a:pPr>
            <a:r>
              <a:rPr lang="fi-FI" b="1" dirty="0" smtClean="0"/>
              <a:t>S1 </a:t>
            </a:r>
            <a:r>
              <a:rPr lang="fi-FI" b="1" dirty="0"/>
              <a:t>Minä ihmisenä:</a:t>
            </a:r>
            <a:r>
              <a:rPr lang="fi-FI" dirty="0"/>
              <a:t> Sisältöjä valitaan siten, että ne liittyvät ihmisen rakenteeseen ja keskeisiin elintoimintoihin sekä ihmisen kasvun ja kehityksen eri vaiheisiin. Sisällöissä kiinnitetään huomiota kehityksen ajankohtaisiin muutoksiin ja niiden yksilöllisen luonteen ymmärtämiseen. Käsitellään ikäkauden mukaisesti seksuaalista kehitystä ja ihmisen lisääntymistä. Harjoitellaan tunnistamaan oman kehon ja mielen viestejä ja tiedostamaan omia ajatuksia, tarpeita, asenteita ja arvoja. Perehdytään terveyden osa-alueisiin ja voimavaroihin, arjen terveystottumuksiin, mielenterveystaitoihin, sairauksien ehkäisyyn ja itsehoitotaitoihin.  Lisäksi harjoitellaan tunteiden tunnistamista, ilmaisua ja säätelyä. Tunnistetaan omaa oppimista tukevia asioita.</a:t>
            </a:r>
          </a:p>
          <a:p>
            <a:pPr marL="0" indent="0">
              <a:buNone/>
            </a:pPr>
            <a:r>
              <a:rPr lang="fi-FI" b="1" dirty="0"/>
              <a:t>S2 Arjen tilanteissa ja yhteisöissä toimiminen:</a:t>
            </a:r>
            <a:r>
              <a:rPr lang="fi-FI" dirty="0"/>
              <a:t> Oppimistehtäviä ja sisältöjä valitaan siten, että ne liittyvät arjen tilanteissa ja yhteisöissä toimimiseen. Harjoitellaan selittämään arjen tilanteita, ilmiöitä ja teknologiaa eri tiedonalojen käsitteillä ja malleilla. Tutkitaan laitteiden toimintaperiaatteita ja erilaisia rakenteita. Harjoitellaan turvallisuuden edistämistä ja turvataitoja esimerkiksi seuraavilla osa-alueilla: liikenne-, palo-, sähköturvallisuus, tapaturmat, myrkytykset, päihteet, kiusaamisen ehkäisy, fyysinen ja henkinen koskemattomuus sekä toiminta ensiapu- ja vaaratilanteissa. Harjoitellaan toimimista erilaisissa yhteisöissä sekä pohditaan erilaisten vuorovaikutustilanteiden ja yhteisöjen merkitystä hyvinvoinnille.</a:t>
            </a:r>
          </a:p>
          <a:p>
            <a:pPr marL="0" indent="0">
              <a:buNone/>
            </a:pPr>
            <a:r>
              <a:rPr lang="fi-FI" b="1" dirty="0"/>
              <a:t>S3 Löytöretkelle monimuotoiseen maailmaan:</a:t>
            </a:r>
            <a:r>
              <a:rPr lang="fi-FI" dirty="0"/>
              <a:t> Monipuolisten alueellisten esimerkkien ja ajankohtaisten uutisten avulla hahmotetaan Suomen, Pohjoismaiden, Euroopan ja muiden maanosien luonnonympäristöä ja ihmisen toimintaa. Keskeisiä näkökulmia ovat luonnon ja kulttuurien moninaisuuden arvostaminen sekä globaalin ymmärryksen vahvistaminen. Maailmankuvan ja sen alueellisen viitekehyksen rakentamisessa käytetään monipuolisesti karttoja ja muuta </a:t>
            </a:r>
            <a:r>
              <a:rPr lang="fi-FI" dirty="0" err="1"/>
              <a:t>geomediaa</a:t>
            </a:r>
            <a:r>
              <a:rPr lang="fi-FI" dirty="0"/>
              <a:t>.</a:t>
            </a:r>
          </a:p>
          <a:p>
            <a:pPr marL="0" indent="0">
              <a:buNone/>
            </a:pPr>
            <a:r>
              <a:rPr lang="fi-FI" b="1" dirty="0"/>
              <a:t>S4 Ympäristön tutkiminen:</a:t>
            </a:r>
            <a:r>
              <a:rPr lang="fi-FI" dirty="0"/>
              <a:t> Sisällöiksi valitaan omaan elinympäristöön liittyviä tutkimustehtäviä. Elinympäristössä kiinnitetään huomiota elolliseen ja elottomaan luontoon, rakennettuun ja sosiaaliseen ympäristöön sekä ympäristön ilmiöihin, materiaaleihin ja teknologisiin sovelluksiin. Tehtävien avulla harjoitellaan tutkimuksen tekemisen eri vaiheita. Tutkitaan säätä sekä maa- ja kallioperää. Tutkimalla kappaleiden liikkeiden muutoksia tutustutaan voiman käsitteeseen. Tunnistetaan eliöitä ja elinympäristöjä, laaditaan kasvio ohjatusti sekä tutkitaan kokeellisesti kasvien kasvua. Kotiseudun erilaisten ympäristöjen merkitystä havainnoidaan myös hyvinvoinnin näkökulmasta. Tutustutaan ympäristössä toimimisen oikeuksiin ja velvollisuuksiin.</a:t>
            </a:r>
          </a:p>
          <a:p>
            <a:pPr marL="0" indent="0">
              <a:buNone/>
            </a:pPr>
            <a:r>
              <a:rPr lang="fi-FI" b="1" dirty="0"/>
              <a:t>S5 Luonnon rakenteet, periaatteet ja kiertokulut:</a:t>
            </a:r>
            <a:r>
              <a:rPr lang="fi-FI" dirty="0"/>
              <a:t> Erilaisten materiaalien ja aineiden avulla tarkastellaan olomuotoja ja aineiden ominaisuuksia. Palaminen, yhteyttäminen ja veden kiertokulku muodostavat pohjan aineen muutosten ja aineen säilymisen periaatteen hahmottamiselle. Lämpötilan mittaamisen, lämpöenergiaan perehtymisen ja energialajien muuntumisen avulla tutustutaan energian säilymisen periaatteeseen. Tutkitaan ääni- ja valoilmiöitä. Perehdytään lähiavaruuteen, vuodenaikoihin, päivän ja yön vaihteluun sekä maapallon rakenteeseen. Tutkitaan eliöiden ja niiden elinympäristöjen sekä ihmisen toiminnan vuorovaikutussuhteita. Tutustutaan ravintoketjuihin, eläinten ja kasvien lisääntymiseen, ravinnon tuotantoon ja ruoan reitteihin sekä metsien hyötykäyttöön. </a:t>
            </a:r>
          </a:p>
          <a:p>
            <a:pPr marL="0" indent="0">
              <a:buNone/>
            </a:pPr>
            <a:r>
              <a:rPr lang="fi-FI" b="1" dirty="0"/>
              <a:t>S6 Kestävän tulevaisuuden rakentaminen:</a:t>
            </a:r>
            <a:r>
              <a:rPr lang="fi-FI" dirty="0"/>
              <a:t> Sisältöjä valittaessa otetaan huomioon luonnon monimuotoisuuden vaaliminen, ilmastonmuutos ja sen hillitseminen, luonnonvarojen kestävä käyttö, terveyden edistäminen, oman kulttuuriperinnön vaaliminen, monikulttuurisessa maailmassa eläminen sekä ihmiskunnan globaali hyvinvointi nyt ja tulevaisuudessa. Pohditaan oman toiminnan vaikutuksia itselle, toisiin ihmisiin, eläinten hyvinvointiin, luontoon ja yhteiskuntaan. Harjoitellaan ympäristövastuullista toimintaa omassa lähiympäristössä sekä toisista huolehtimista. Toteutetaan yhteinen vaikuttamisprojekti, jossa harjoitellaan osallistumista ja vaikuttamista paikallisella tai globaalilla tasolla</a:t>
            </a:r>
            <a:r>
              <a:rPr lang="fi-FI" dirty="0" smtClean="0"/>
              <a:t>.</a:t>
            </a:r>
            <a:endParaRPr lang="fi-FI" dirty="0"/>
          </a:p>
        </p:txBody>
      </p:sp>
      <p:pic>
        <p:nvPicPr>
          <p:cNvPr id="1028" name="Picture 4" descr="https://mikkeliops.files.wordpress.com/2014/12/img_1421.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2601" t="11028" r="4211" b="5078"/>
          <a:stretch/>
        </p:blipFill>
        <p:spPr bwMode="auto">
          <a:xfrm>
            <a:off x="3666631" y="1504422"/>
            <a:ext cx="4777741" cy="4757666"/>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27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OPS 2014 - Tavoitteet edellä</a:t>
            </a:r>
            <a:endParaRPr lang="fi-FI" dirty="0"/>
          </a:p>
        </p:txBody>
      </p:sp>
      <p:sp>
        <p:nvSpPr>
          <p:cNvPr id="3" name="Content Placeholder 2"/>
          <p:cNvSpPr>
            <a:spLocks noGrp="1"/>
          </p:cNvSpPr>
          <p:nvPr>
            <p:ph idx="1"/>
          </p:nvPr>
        </p:nvSpPr>
        <p:spPr/>
        <p:txBody>
          <a:bodyPr>
            <a:normAutofit fontScale="92500" lnSpcReduction="10000"/>
          </a:bodyPr>
          <a:lstStyle/>
          <a:p>
            <a:r>
              <a:rPr lang="fi-FI" dirty="0" smtClean="0"/>
              <a:t>Tärkeintä </a:t>
            </a:r>
            <a:r>
              <a:rPr lang="fi-FI" dirty="0"/>
              <a:t>on se, </a:t>
            </a:r>
            <a:r>
              <a:rPr lang="fi-FI" i="1" dirty="0"/>
              <a:t>miten tehdään</a:t>
            </a:r>
            <a:r>
              <a:rPr lang="fi-FI" dirty="0"/>
              <a:t>, ei se </a:t>
            </a:r>
            <a:r>
              <a:rPr lang="fi-FI" i="1" dirty="0"/>
              <a:t>mitä opetetaan</a:t>
            </a:r>
            <a:r>
              <a:rPr lang="fi-FI" dirty="0"/>
              <a:t>. </a:t>
            </a:r>
            <a:br>
              <a:rPr lang="fi-FI" dirty="0"/>
            </a:br>
            <a:r>
              <a:rPr lang="fi-FI" dirty="0" smtClean="0"/>
              <a:t>Pääpaino </a:t>
            </a:r>
            <a:r>
              <a:rPr lang="fi-FI" dirty="0"/>
              <a:t>on opetuksen </a:t>
            </a:r>
            <a:r>
              <a:rPr lang="fi-FI" dirty="0" smtClean="0"/>
              <a:t>tavoitteissa.</a:t>
            </a:r>
          </a:p>
          <a:p>
            <a:endParaRPr lang="fi-FI" dirty="0" smtClean="0"/>
          </a:p>
          <a:p>
            <a:r>
              <a:rPr lang="fi-FI" dirty="0" smtClean="0"/>
              <a:t>Tavoitteita </a:t>
            </a:r>
            <a:r>
              <a:rPr lang="fi-FI" dirty="0"/>
              <a:t>on kolmentyyppisiä: </a:t>
            </a:r>
            <a:r>
              <a:rPr lang="fi-FI" dirty="0" smtClean="0"/>
              <a:t/>
            </a:r>
            <a:br>
              <a:rPr lang="fi-FI" dirty="0" smtClean="0"/>
            </a:br>
            <a:r>
              <a:rPr lang="fi-FI" i="1" dirty="0" smtClean="0"/>
              <a:t>merkitystavoitteet</a:t>
            </a:r>
            <a:r>
              <a:rPr lang="fi-FI" dirty="0" smtClean="0"/>
              <a:t> (arvot ja asenteet), </a:t>
            </a:r>
            <a:r>
              <a:rPr lang="fi-FI" i="1" dirty="0" smtClean="0"/>
              <a:t>taitotavoitteet</a:t>
            </a:r>
            <a:r>
              <a:rPr lang="fi-FI" dirty="0" smtClean="0"/>
              <a:t> ja </a:t>
            </a:r>
            <a:r>
              <a:rPr lang="fi-FI" i="1" dirty="0" smtClean="0"/>
              <a:t>tietotavoitteet.</a:t>
            </a:r>
            <a:endParaRPr lang="fi-FI" dirty="0"/>
          </a:p>
          <a:p>
            <a:endParaRPr lang="fi-FI" dirty="0" smtClean="0"/>
          </a:p>
          <a:p>
            <a:r>
              <a:rPr lang="fi-FI" dirty="0" smtClean="0"/>
              <a:t>Tavoitteet on </a:t>
            </a:r>
            <a:r>
              <a:rPr lang="fi-FI" dirty="0" err="1" smtClean="0"/>
              <a:t>vuosiluokkaistettu</a:t>
            </a:r>
            <a:r>
              <a:rPr lang="fi-FI" dirty="0" smtClean="0"/>
              <a:t> paikallisesti.</a:t>
            </a:r>
          </a:p>
          <a:p>
            <a:endParaRPr lang="fi-FI" dirty="0" smtClean="0"/>
          </a:p>
          <a:p>
            <a:r>
              <a:rPr lang="fi-FI" dirty="0" smtClean="0"/>
              <a:t>Arviointi </a:t>
            </a:r>
            <a:r>
              <a:rPr lang="fi-FI" dirty="0"/>
              <a:t>suoritetaan tavoitteiden pohjalta. Jokaiseen tavoitteeseen on määritelty sitä koskeva </a:t>
            </a:r>
            <a:r>
              <a:rPr lang="fi-FI" dirty="0" smtClean="0"/>
              <a:t>kriteeri (3-6 luokka, ei 1-2).</a:t>
            </a:r>
            <a:endParaRPr lang="fi-FI" dirty="0"/>
          </a:p>
        </p:txBody>
      </p:sp>
    </p:spTree>
    <p:extLst>
      <p:ext uri="{BB962C8B-B14F-4D97-AF65-F5344CB8AC3E}">
        <p14:creationId xmlns:p14="http://schemas.microsoft.com/office/powerpoint/2010/main" val="3446310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6713</TotalTime>
  <Words>2143</Words>
  <Application>Microsoft Office PowerPoint</Application>
  <PresentationFormat>Widescreen</PresentationFormat>
  <Paragraphs>149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Demo 2</vt:lpstr>
      <vt:lpstr>Anssin testi</vt:lpstr>
      <vt:lpstr>Väittelyt EP-POM</vt:lpstr>
      <vt:lpstr>Väittelyt Agentit</vt:lpstr>
      <vt:lpstr>Väittelyt Maisterit</vt:lpstr>
      <vt:lpstr>Väittely (seuraava kerta)</vt:lpstr>
      <vt:lpstr>OPS 2014</vt:lpstr>
      <vt:lpstr>Opetussuunnitelman tavoitteet ja keskeiset sisällöt</vt:lpstr>
      <vt:lpstr>OPS 2014 - Tavoitteet edellä</vt:lpstr>
      <vt:lpstr>Ympäristöopin tavoitteet</vt:lpstr>
      <vt:lpstr>OPS 2014 – Sisällöt hyvänä kakkosena</vt:lpstr>
      <vt:lpstr>Ympäristöopin keskeiset sisällöt</vt:lpstr>
      <vt:lpstr>Vuosiluokkaistaminen</vt:lpstr>
      <vt:lpstr>PowerPoint Presentation</vt:lpstr>
      <vt:lpstr>Tavoite- ja sisältökortit</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 1</dc:title>
  <dc:creator>Ketonen, Laura</dc:creator>
  <cp:lastModifiedBy>Ketonen, Laura</cp:lastModifiedBy>
  <cp:revision>248</cp:revision>
  <dcterms:created xsi:type="dcterms:W3CDTF">2018-08-01T08:31:48Z</dcterms:created>
  <dcterms:modified xsi:type="dcterms:W3CDTF">2018-09-13T12:44:55Z</dcterms:modified>
</cp:coreProperties>
</file>