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0" r:id="rId6"/>
    <p:sldId id="259" r:id="rId7"/>
    <p:sldId id="262" r:id="rId8"/>
    <p:sldId id="263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-175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D582-D2EE-41EB-A234-386653CC6B0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C324-42E7-476D-A90A-4C6D9183663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840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D582-D2EE-41EB-A234-386653CC6B0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C324-42E7-476D-A90A-4C6D9183663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043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D582-D2EE-41EB-A234-386653CC6B0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C324-42E7-476D-A90A-4C6D9183663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1537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D582-D2EE-41EB-A234-386653CC6B0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C324-42E7-476D-A90A-4C6D9183663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5211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D582-D2EE-41EB-A234-386653CC6B0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C324-42E7-476D-A90A-4C6D9183663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6814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D582-D2EE-41EB-A234-386653CC6B0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C324-42E7-476D-A90A-4C6D9183663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6405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D582-D2EE-41EB-A234-386653CC6B0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C324-42E7-476D-A90A-4C6D9183663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6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D582-D2EE-41EB-A234-386653CC6B0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C324-42E7-476D-A90A-4C6D9183663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9173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D582-D2EE-41EB-A234-386653CC6B0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C324-42E7-476D-A90A-4C6D9183663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0136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D582-D2EE-41EB-A234-386653CC6B0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C324-42E7-476D-A90A-4C6D9183663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5209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D582-D2EE-41EB-A234-386653CC6B0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C324-42E7-476D-A90A-4C6D9183663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3D582-D2EE-41EB-A234-386653CC6B00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9C324-42E7-476D-A90A-4C6D9183663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4863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ctrTitle"/>
          </p:nvPr>
        </p:nvSpPr>
        <p:spPr>
          <a:xfrm>
            <a:off x="685800" y="1808497"/>
            <a:ext cx="7772400" cy="1902279"/>
          </a:xfrm>
        </p:spPr>
        <p:txBody>
          <a:bodyPr>
            <a:noAutofit/>
          </a:bodyPr>
          <a:lstStyle/>
          <a:p>
            <a:r>
              <a:rPr lang="fi-FI" sz="4400" dirty="0" smtClean="0">
                <a:solidFill>
                  <a:srgbClr val="474091"/>
                </a:solidFill>
                <a:latin typeface="+mn-lt"/>
              </a:rPr>
              <a:t>7 Psykodynaamisen teorian mukaan persoonallisuus on jatkuvassa liikkeessä</a:t>
            </a:r>
            <a:endParaRPr lang="fi-FI" sz="44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7" name="Alaotsikko 2"/>
          <p:cNvSpPr>
            <a:spLocks noGrp="1"/>
          </p:cNvSpPr>
          <p:nvPr>
            <p:ph type="subTitle" idx="1"/>
          </p:nvPr>
        </p:nvSpPr>
        <p:spPr>
          <a:xfrm>
            <a:off x="1143000" y="3957808"/>
            <a:ext cx="6858000" cy="556287"/>
          </a:xfrm>
        </p:spPr>
        <p:txBody>
          <a:bodyPr>
            <a:normAutofit/>
          </a:bodyPr>
          <a:lstStyle/>
          <a:p>
            <a:r>
              <a:rPr lang="fi-FI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Ydinsisältö</a:t>
            </a:r>
            <a:endParaRPr lang="fi-FI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497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93893" y="362169"/>
            <a:ext cx="5546148" cy="994172"/>
          </a:xfrm>
        </p:spPr>
        <p:txBody>
          <a:bodyPr>
            <a:normAutofit fontScale="90000"/>
          </a:bodyPr>
          <a:lstStyle/>
          <a:p>
            <a:pPr algn="ctr"/>
            <a:r>
              <a:rPr lang="fi-FI" sz="4400" dirty="0" smtClean="0">
                <a:solidFill>
                  <a:srgbClr val="474091"/>
                </a:solidFill>
                <a:latin typeface="+mn-lt"/>
              </a:rPr>
              <a:t>Psykodynaaminen</a:t>
            </a:r>
            <a:r>
              <a:rPr lang="fi-FI" sz="3200" dirty="0" smtClean="0"/>
              <a:t> </a:t>
            </a:r>
            <a:r>
              <a:rPr lang="fi-FI" sz="4400" dirty="0" smtClean="0">
                <a:solidFill>
                  <a:srgbClr val="474091"/>
                </a:solidFill>
                <a:latin typeface="+mn-lt"/>
              </a:rPr>
              <a:t>persoonallisuuskäsitys</a:t>
            </a:r>
            <a:endParaRPr lang="fi-FI" sz="44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600" y="1854200"/>
            <a:ext cx="8153400" cy="4622799"/>
          </a:xfrm>
        </p:spPr>
        <p:txBody>
          <a:bodyPr>
            <a:normAutofit/>
          </a:bodyPr>
          <a:lstStyle/>
          <a:p>
            <a:pPr marL="342900" indent="-342900" defTabSz="914400">
              <a:spcBef>
                <a:spcPct val="20000"/>
              </a:spcBef>
            </a:pPr>
            <a:r>
              <a:rPr lang="fi-FI" sz="3000" dirty="0" smtClean="0"/>
              <a:t>Psykologian suuntauksissa on kussakin omanlaisensa ihmiskuva, ja ne selittävät persoonallisuuden toimintaa eri tavoin.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3000" dirty="0" smtClean="0"/>
              <a:t>Monet psykodynaamisen teorian käsitykset pohjautuvat Sigmund Freudin tekemiin havaintoihin ja tapaustutkimuksiin.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3000" dirty="0" smtClean="0"/>
              <a:t>Tieteellistä tukea psykodynaamisen teorian väitteille on monesti vaikea löytää.</a:t>
            </a:r>
          </a:p>
          <a:p>
            <a:endParaRPr lang="fi-FI" sz="24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8876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80955" y="302783"/>
            <a:ext cx="5029200" cy="929118"/>
          </a:xfrm>
        </p:spPr>
        <p:txBody>
          <a:bodyPr>
            <a:normAutofit/>
          </a:bodyPr>
          <a:lstStyle/>
          <a:p>
            <a:pPr algn="ctr"/>
            <a:r>
              <a:rPr lang="fi-FI" sz="4000" dirty="0" smtClean="0">
                <a:solidFill>
                  <a:srgbClr val="474091"/>
                </a:solidFill>
                <a:latin typeface="+mn-lt"/>
              </a:rPr>
              <a:t>Psyyken</a:t>
            </a:r>
            <a:r>
              <a:rPr lang="fi-FI" sz="3200" dirty="0" smtClean="0"/>
              <a:t> </a:t>
            </a:r>
            <a:r>
              <a:rPr lang="fi-FI" sz="4000" dirty="0" smtClean="0">
                <a:solidFill>
                  <a:srgbClr val="474091"/>
                </a:solidFill>
                <a:latin typeface="+mn-lt"/>
              </a:rPr>
              <a:t>rakenne</a:t>
            </a:r>
            <a:endParaRPr lang="fi-FI" sz="40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03526" y="1663701"/>
            <a:ext cx="8245174" cy="4152899"/>
          </a:xfrm>
        </p:spPr>
        <p:txBody>
          <a:bodyPr>
            <a:normAutofit/>
          </a:bodyPr>
          <a:lstStyle/>
          <a:p>
            <a:pPr marL="342900" indent="-342900" defTabSz="914400">
              <a:spcBef>
                <a:spcPct val="20000"/>
              </a:spcBef>
            </a:pPr>
            <a:r>
              <a:rPr lang="fi-FI" sz="3000" dirty="0" smtClean="0"/>
              <a:t>Psykodynaamisen teorian ydin on ajatus tiedostamattomien halujen ja motiivien vaikutuksesta persoonallisuuden toimintaan.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3000" dirty="0" smtClean="0"/>
              <a:t>Keskeistä on dynaamisuus, jatkuva liike ja jännite psyyken eri osien (id, ego ja superego)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3000" dirty="0" smtClean="0"/>
              <a:t>Freudin mukaan ihmismieltä voi verrata jäävuoreen: vain osa asioista on tietoisessa mielessä, paljon jää tiedostamattomaan.</a:t>
            </a:r>
          </a:p>
          <a:p>
            <a:pPr marL="342900" indent="-342900" defTabSz="914400">
              <a:lnSpc>
                <a:spcPct val="70000"/>
              </a:lnSpc>
              <a:spcBef>
                <a:spcPct val="20000"/>
              </a:spcBef>
            </a:pPr>
            <a:endParaRPr lang="fi-FI" sz="3200" dirty="0" smtClean="0"/>
          </a:p>
        </p:txBody>
      </p:sp>
    </p:spTree>
    <p:extLst>
      <p:ext uri="{BB962C8B-B14F-4D97-AF65-F5344CB8AC3E}">
        <p14:creationId xmlns:p14="http://schemas.microsoft.com/office/powerpoint/2010/main" val="2785092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71588" y="1087438"/>
            <a:ext cx="6600825" cy="519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718790" y="215900"/>
            <a:ext cx="4733059" cy="1325563"/>
          </a:xfrm>
        </p:spPr>
        <p:txBody>
          <a:bodyPr>
            <a:normAutofit/>
          </a:bodyPr>
          <a:lstStyle/>
          <a:p>
            <a:pPr algn="ctr"/>
            <a:r>
              <a:rPr lang="fi-FI" sz="4000" dirty="0" smtClean="0">
                <a:solidFill>
                  <a:srgbClr val="474091"/>
                </a:solidFill>
                <a:latin typeface="+mn-lt"/>
              </a:rPr>
              <a:t>Psyykeen osat: id, ego ja superego</a:t>
            </a:r>
            <a:endParaRPr lang="fi-FI" sz="40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8000" y="1473200"/>
            <a:ext cx="8001000" cy="5092700"/>
          </a:xfrm>
        </p:spPr>
        <p:txBody>
          <a:bodyPr>
            <a:normAutofit/>
          </a:bodyPr>
          <a:lstStyle/>
          <a:p>
            <a:pPr marL="457200" lvl="1" indent="-457200" defTabSz="914400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fi-FI" sz="2800" dirty="0" smtClean="0"/>
              <a:t>Se eli id</a:t>
            </a:r>
          </a:p>
          <a:p>
            <a:pPr marL="857250" lvl="3" indent="-342900" defTabSz="914400">
              <a:lnSpc>
                <a:spcPct val="80000"/>
              </a:lnSpc>
              <a:spcBef>
                <a:spcPct val="20000"/>
              </a:spcBef>
            </a:pPr>
            <a:r>
              <a:rPr lang="fi-FI" sz="2200" dirty="0" smtClean="0"/>
              <a:t>Kokonaan tiedostamaton</a:t>
            </a:r>
          </a:p>
          <a:p>
            <a:pPr marL="857250" lvl="3" indent="-342900" defTabSz="914400">
              <a:lnSpc>
                <a:spcPct val="80000"/>
              </a:lnSpc>
              <a:spcBef>
                <a:spcPct val="20000"/>
              </a:spcBef>
            </a:pPr>
            <a:r>
              <a:rPr lang="fi-FI" sz="2200" dirty="0" smtClean="0"/>
              <a:t>Sisältää kaikkein alkukantaisimmat tarpeet kuten nälän, janon, kivun välttämisen ja seksuaalisen mielihyvän</a:t>
            </a:r>
          </a:p>
          <a:p>
            <a:pPr marL="457200" lvl="1" indent="-457200" defTabSz="914400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fi-FI" sz="2800" dirty="0" smtClean="0"/>
              <a:t>Tietoinen minä eli ego</a:t>
            </a:r>
          </a:p>
          <a:p>
            <a:pPr marL="857250" lvl="3" indent="-342900" defTabSz="914400">
              <a:lnSpc>
                <a:spcPct val="80000"/>
              </a:lnSpc>
              <a:spcBef>
                <a:spcPct val="20000"/>
              </a:spcBef>
            </a:pPr>
            <a:r>
              <a:rPr lang="fi-FI" sz="2200" dirty="0" smtClean="0"/>
              <a:t>Toimii realiteettiperiaatteen mukaan</a:t>
            </a:r>
          </a:p>
          <a:p>
            <a:pPr marL="857250" lvl="3" indent="-342900" defTabSz="914400">
              <a:lnSpc>
                <a:spcPct val="80000"/>
              </a:lnSpc>
              <a:spcBef>
                <a:spcPct val="20000"/>
              </a:spcBef>
            </a:pPr>
            <a:r>
              <a:rPr lang="fi-FI" sz="2200" dirty="0" smtClean="0"/>
              <a:t>Pyrkii toteuttamaan idin toiveet ympäristön ja yliminän rajoitteet huomioiden</a:t>
            </a:r>
          </a:p>
          <a:p>
            <a:pPr marL="457200" lvl="1" indent="-457200" defTabSz="914400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fi-FI" sz="2800" dirty="0" smtClean="0"/>
              <a:t>Yliminä eli superego</a:t>
            </a:r>
          </a:p>
          <a:p>
            <a:pPr marL="857250" lvl="3" indent="-342900" defTabSz="914400">
              <a:lnSpc>
                <a:spcPct val="80000"/>
              </a:lnSpc>
              <a:spcBef>
                <a:spcPct val="20000"/>
              </a:spcBef>
            </a:pPr>
            <a:r>
              <a:rPr lang="fi-FI" sz="2200" dirty="0" smtClean="0"/>
              <a:t>Arvioi</a:t>
            </a:r>
            <a:r>
              <a:rPr lang="fi-FI" sz="2200" dirty="0"/>
              <a:t>, onko jokin ajatus, tunne tai käyttäytyminen oikein vai </a:t>
            </a:r>
            <a:r>
              <a:rPr lang="fi-FI" sz="2200" dirty="0" smtClean="0"/>
              <a:t>väärin</a:t>
            </a:r>
          </a:p>
          <a:p>
            <a:pPr marL="857250" lvl="4" indent="-342900" defTabSz="914400">
              <a:lnSpc>
                <a:spcPct val="80000"/>
              </a:lnSpc>
              <a:spcBef>
                <a:spcPct val="20000"/>
              </a:spcBef>
            </a:pPr>
            <a:r>
              <a:rPr lang="fi-FI" sz="2200" dirty="0" smtClean="0"/>
              <a:t>Alkaa </a:t>
            </a:r>
            <a:r>
              <a:rPr lang="fi-FI" sz="2200" dirty="0"/>
              <a:t>kehittyä muutaman vuoden ikäisenä, kun lapsi sisäistää säännöt tietynlaiseen käyttäytymiseen vanhempien antamien palkintojen ja rangaistuksien </a:t>
            </a:r>
            <a:r>
              <a:rPr lang="fi-FI" sz="2200" dirty="0" smtClean="0"/>
              <a:t>myötä</a:t>
            </a:r>
            <a:endParaRPr lang="fi-FI" sz="2200" dirty="0"/>
          </a:p>
          <a:p>
            <a:pPr lvl="1"/>
            <a:endParaRPr lang="fi-FI" sz="3600" dirty="0" smtClean="0"/>
          </a:p>
          <a:p>
            <a:pPr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162052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11318" y="238128"/>
            <a:ext cx="6021532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fi-FI" sz="4000" dirty="0" smtClean="0">
                <a:solidFill>
                  <a:srgbClr val="474091"/>
                </a:solidFill>
                <a:latin typeface="+mn-lt"/>
              </a:rPr>
              <a:t>Psykodynaamisen </a:t>
            </a:r>
            <a:r>
              <a:rPr lang="fi-FI" sz="4000" smtClean="0">
                <a:solidFill>
                  <a:srgbClr val="474091"/>
                </a:solidFill>
                <a:latin typeface="+mn-lt"/>
              </a:rPr>
              <a:t>teorian kehittyminen</a:t>
            </a:r>
            <a:endParaRPr lang="fi-FI" sz="40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2450" y="1851024"/>
            <a:ext cx="8058150" cy="4549775"/>
          </a:xfrm>
        </p:spPr>
        <p:txBody>
          <a:bodyPr>
            <a:noAutofit/>
          </a:bodyPr>
          <a:lstStyle/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Lukuisat psykodynaamisen psykologian edustajat kehittivät teoriaa eteenpäin </a:t>
            </a:r>
          </a:p>
          <a:p>
            <a:pPr marL="857250" lvl="2" indent="-342900" defTabSz="914400">
              <a:spcBef>
                <a:spcPct val="20000"/>
              </a:spcBef>
            </a:pPr>
            <a:r>
              <a:rPr lang="fi-FI" sz="2400" b="1" dirty="0" smtClean="0"/>
              <a:t>Anna Freud </a:t>
            </a:r>
            <a:r>
              <a:rPr lang="fi-FI" sz="2400" dirty="0" smtClean="0"/>
              <a:t>keskittyi lasten psykiatriaan.</a:t>
            </a:r>
          </a:p>
          <a:p>
            <a:pPr marL="857250" lvl="2" indent="-342900" defTabSz="914400">
              <a:spcBef>
                <a:spcPct val="20000"/>
              </a:spcBef>
            </a:pPr>
            <a:r>
              <a:rPr lang="fi-FI" sz="2400" b="1" dirty="0" smtClean="0"/>
              <a:t>Carl Jung </a:t>
            </a:r>
            <a:r>
              <a:rPr lang="fi-FI" sz="2400" dirty="0" smtClean="0"/>
              <a:t>keskittyi </a:t>
            </a:r>
            <a:r>
              <a:rPr lang="fi-FI" sz="2400" i="1" dirty="0" smtClean="0"/>
              <a:t>tiedostamattoman minän </a:t>
            </a:r>
            <a:r>
              <a:rPr lang="fi-FI" sz="2400" dirty="0" smtClean="0"/>
              <a:t>osan luokitteluun ja laajensi teoriaa kollektiiviseen tiedostamattomaan</a:t>
            </a:r>
            <a:r>
              <a:rPr lang="fi-FI" sz="2400" dirty="0"/>
              <a:t> </a:t>
            </a:r>
            <a:r>
              <a:rPr lang="fi-FI" sz="2400" dirty="0" smtClean="0"/>
              <a:t>(eri kulttuureissa esiintyvät myytit ja arkkityypit ovat osa kollektiivista tiedostamatonta, esim. sankarit, äidit, jumalat)</a:t>
            </a:r>
          </a:p>
          <a:p>
            <a:pPr marL="857250" lvl="2" indent="-342900" defTabSz="914400">
              <a:spcBef>
                <a:spcPct val="20000"/>
              </a:spcBef>
            </a:pPr>
            <a:r>
              <a:rPr lang="fi-FI" sz="2400" b="1" dirty="0"/>
              <a:t>Daniel Stern </a:t>
            </a:r>
            <a:r>
              <a:rPr lang="fi-FI" sz="2400" dirty="0"/>
              <a:t>on tutkinut lapsen </a:t>
            </a:r>
            <a:r>
              <a:rPr lang="fi-FI" sz="2400" i="1" dirty="0"/>
              <a:t>tietoisen </a:t>
            </a:r>
            <a:r>
              <a:rPr lang="fi-FI" sz="2400" i="1" dirty="0" err="1"/>
              <a:t>minäkokemuksen</a:t>
            </a:r>
            <a:r>
              <a:rPr lang="fi-FI" sz="2400" dirty="0"/>
              <a:t> </a:t>
            </a:r>
            <a:r>
              <a:rPr lang="fi-FI" sz="2400" dirty="0" smtClean="0"/>
              <a:t>syntyä.</a:t>
            </a:r>
          </a:p>
          <a:p>
            <a:pPr marL="857250" lvl="2" indent="-342900" defTabSz="914400">
              <a:spcBef>
                <a:spcPct val="20000"/>
              </a:spcBef>
            </a:pPr>
            <a:r>
              <a:rPr lang="fi-FI" sz="2400" b="1" dirty="0" smtClean="0"/>
              <a:t>Erik Erikson </a:t>
            </a:r>
            <a:r>
              <a:rPr lang="fi-FI" sz="2400" dirty="0" smtClean="0"/>
              <a:t>kehitti psykososiaalisen kehityksen teorian (8 kehitystehtävää elämänkaarella, esim. nuorella identiteetin muodostaminen)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477667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defTabSz="914400">
              <a:spcBef>
                <a:spcPct val="20000"/>
              </a:spcBef>
            </a:pPr>
            <a:r>
              <a:rPr lang="fi-FI" sz="2400" b="1" dirty="0"/>
              <a:t>Objektisuhdeteorioissa </a:t>
            </a:r>
            <a:r>
              <a:rPr lang="fi-FI" sz="2400" dirty="0"/>
              <a:t>korostetaan </a:t>
            </a:r>
            <a:r>
              <a:rPr lang="fi-FI" sz="2400" dirty="0" smtClean="0"/>
              <a:t>muiden </a:t>
            </a:r>
            <a:r>
              <a:rPr lang="fi-FI" sz="2400" dirty="0"/>
              <a:t>ihmisten merkitystä persoonallisuuden muotoutumisessa.</a:t>
            </a:r>
          </a:p>
          <a:p>
            <a:pPr marL="857250" lvl="3" indent="-342900" defTabSz="914400">
              <a:spcBef>
                <a:spcPct val="20000"/>
              </a:spcBef>
            </a:pPr>
            <a:r>
              <a:rPr lang="fi-FI" sz="2400" dirty="0"/>
              <a:t>Esimerkiksi </a:t>
            </a:r>
            <a:r>
              <a:rPr lang="fi-FI" sz="2400" b="1" dirty="0"/>
              <a:t>John </a:t>
            </a:r>
            <a:r>
              <a:rPr lang="fi-FI" sz="2400" b="1" dirty="0" err="1"/>
              <a:t>Bowlby</a:t>
            </a:r>
            <a:r>
              <a:rPr lang="fi-FI" sz="2400" b="1" dirty="0"/>
              <a:t> </a:t>
            </a:r>
            <a:r>
              <a:rPr lang="fi-FI" sz="2400" dirty="0"/>
              <a:t>kehitti </a:t>
            </a:r>
            <a:r>
              <a:rPr lang="fi-FI" sz="2400" dirty="0" smtClean="0"/>
              <a:t>kiintymyssuhdeteorian</a:t>
            </a:r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0235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Psykodynaamisen teorian kritiikkiä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 smtClean="0"/>
              <a:t>Liian pessimistinen teoria, seksuaaliset ja aggressiiviset impulssit vievät. Ihmisellä ei vapaata tahtoa.</a:t>
            </a:r>
          </a:p>
          <a:p>
            <a:r>
              <a:rPr lang="fi-FI" sz="2000" dirty="0" smtClean="0"/>
              <a:t>Deterministinen eli </a:t>
            </a:r>
            <a:r>
              <a:rPr lang="fi-FI" sz="2000" dirty="0" err="1" smtClean="0"/>
              <a:t>ennaltamäärätty</a:t>
            </a:r>
            <a:r>
              <a:rPr lang="fi-FI" sz="2000" dirty="0" smtClean="0"/>
              <a:t>, ”kurja lapsuus, kurja aikuisuus”</a:t>
            </a:r>
          </a:p>
          <a:p>
            <a:r>
              <a:rPr lang="fi-FI" sz="2000" dirty="0" smtClean="0"/>
              <a:t>Ihmiskuva pessimistinen, ihminen on pohjimmiltaan paha</a:t>
            </a:r>
          </a:p>
          <a:p>
            <a:r>
              <a:rPr lang="fi-FI" sz="2000" dirty="0" smtClean="0"/>
              <a:t>Freud luonut teorian pohjan hyvin kapealta pohjalta, omien samankaltaisten asiakkaidensa tapauksista</a:t>
            </a:r>
          </a:p>
          <a:p>
            <a:r>
              <a:rPr lang="fi-FI" sz="2000" dirty="0" smtClean="0"/>
              <a:t>Ei voida empiirisesti tutkia</a:t>
            </a:r>
          </a:p>
          <a:p>
            <a:r>
              <a:rPr lang="fi-FI" sz="2000" dirty="0" smtClean="0"/>
              <a:t>Freudin ajatuksiin vaikutti eläminen 1. maailmansodan aikana ja kasvava juutalaisvihamielisyys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8295312"/>
      </p:ext>
    </p:extLst>
  </p:cSld>
  <p:clrMapOvr>
    <a:masterClrMapping/>
  </p:clrMapOvr>
</p:sld>
</file>

<file path=ppt/theme/theme1.xml><?xml version="1.0" encoding="utf-8"?>
<a:theme xmlns:a="http://schemas.openxmlformats.org/drawingml/2006/main" name="Skeema 5 violetti">
  <a:themeElements>
    <a:clrScheme name="Violetti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keema 5 violetti" id="{AC3D0A19-62A2-49A2-B3B2-E7911228F1FA}" vid="{287DD35B-350C-45D9-9D39-322B4F14F5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Skeema 5 violetti</Template>
  <TotalTime>167</TotalTime>
  <Words>325</Words>
  <Application>Microsoft Macintosh PowerPoint</Application>
  <PresentationFormat>Näytössä katseltava diaesitys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Skeema 5 violetti</vt:lpstr>
      <vt:lpstr>7 Psykodynaamisen teorian mukaan persoonallisuus on jatkuvassa liikkeessä</vt:lpstr>
      <vt:lpstr>Psykodynaaminen persoonallisuuskäsitys</vt:lpstr>
      <vt:lpstr>Psyyken rakenne</vt:lpstr>
      <vt:lpstr>PowerPoint-esitys</vt:lpstr>
      <vt:lpstr>Psyykeen osat: id, ego ja superego</vt:lpstr>
      <vt:lpstr>Psykodynaamisen teorian kehittyminen</vt:lpstr>
      <vt:lpstr>PowerPoint-esitys</vt:lpstr>
      <vt:lpstr>Psykodynaamisen teorian kritiikkiä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Sanna Suomalainen</dc:creator>
  <cp:lastModifiedBy>Juhani Noronen</cp:lastModifiedBy>
  <cp:revision>22</cp:revision>
  <dcterms:created xsi:type="dcterms:W3CDTF">2014-04-18T17:38:42Z</dcterms:created>
  <dcterms:modified xsi:type="dcterms:W3CDTF">2015-11-19T11:51:15Z</dcterms:modified>
</cp:coreProperties>
</file>