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7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8.xml" ContentType="application/vnd.openxmlformats-officedocument.theme+xml"/>
  <Override PartName="/ppt/slideLayouts/slideLayout53.xml" ContentType="application/vnd.openxmlformats-officedocument.presentationml.slideLayout+xml"/>
  <Override PartName="/ppt/theme/theme9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66" r:id="rId4"/>
    <p:sldMasterId id="2147483669" r:id="rId5"/>
    <p:sldMasterId id="2147483682" r:id="rId6"/>
    <p:sldMasterId id="2147483708" r:id="rId7"/>
    <p:sldMasterId id="2147483712" r:id="rId8"/>
    <p:sldMasterId id="2147483724" r:id="rId9"/>
    <p:sldMasterId id="2147483728" r:id="rId10"/>
  </p:sldMasterIdLst>
  <p:notesMasterIdLst>
    <p:notesMasterId r:id="rId30"/>
  </p:notesMasterIdLst>
  <p:sldIdLst>
    <p:sldId id="278" r:id="rId11"/>
    <p:sldId id="280" r:id="rId12"/>
    <p:sldId id="279" r:id="rId13"/>
    <p:sldId id="307" r:id="rId14"/>
    <p:sldId id="292" r:id="rId15"/>
    <p:sldId id="272" r:id="rId16"/>
    <p:sldId id="283" r:id="rId17"/>
    <p:sldId id="282" r:id="rId18"/>
    <p:sldId id="321" r:id="rId19"/>
    <p:sldId id="290" r:id="rId20"/>
    <p:sldId id="265" r:id="rId21"/>
    <p:sldId id="311" r:id="rId22"/>
    <p:sldId id="312" r:id="rId23"/>
    <p:sldId id="322" r:id="rId24"/>
    <p:sldId id="284" r:id="rId25"/>
    <p:sldId id="291" r:id="rId26"/>
    <p:sldId id="323" r:id="rId27"/>
    <p:sldId id="273" r:id="rId28"/>
    <p:sldId id="293" r:id="rId2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93713-8F71-47FB-96A2-9A91B53135D6}" type="datetimeFigureOut">
              <a:rPr lang="fi-FI" smtClean="0"/>
              <a:t>29.9.2017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0E64F-2926-4016-A362-D9EECDB7EAB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6813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Pirjo</a:t>
            </a:r>
          </a:p>
          <a:p>
            <a:endParaRPr lang="fi-FI" dirty="0" smtClean="0"/>
          </a:p>
          <a:p>
            <a:endParaRPr lang="fi-FI" dirty="0" smtClean="0"/>
          </a:p>
          <a:p>
            <a:r>
              <a:rPr lang="fi-FI" dirty="0" smtClean="0"/>
              <a:t>Paula</a:t>
            </a:r>
          </a:p>
          <a:p>
            <a:r>
              <a:rPr lang="fi-FI" dirty="0" smtClean="0"/>
              <a:t>Eija aloittaa, me jatkamme</a:t>
            </a:r>
            <a:r>
              <a:rPr lang="fi-FI" baseline="0" dirty="0" smtClean="0"/>
              <a:t> sujuvasti – esittelyt joko ennen tai jälkeen kahvin</a:t>
            </a:r>
            <a:endParaRPr lang="fi-FI" dirty="0" smtClean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814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Paula</a:t>
            </a:r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539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Paula</a:t>
            </a:r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69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9C054-8C2C-473E-8BBF-DA9BF1B87162}" type="datetimeFigureOut">
              <a:rPr lang="fi-FI" smtClean="0"/>
              <a:t>29.9.2017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6AE42-55BB-480E-94C1-D8A888B2C52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2406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9C054-8C2C-473E-8BBF-DA9BF1B87162}" type="datetimeFigureOut">
              <a:rPr lang="fi-FI" smtClean="0"/>
              <a:t>29.9.2017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6AE42-55BB-480E-94C1-D8A888B2C52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2340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9C054-8C2C-473E-8BBF-DA9BF1B87162}" type="datetimeFigureOut">
              <a:rPr lang="fi-FI" smtClean="0"/>
              <a:t>29.9.2017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6AE42-55BB-480E-94C1-D8A888B2C52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8756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atunnisteen paikkamerkki 9"/>
          <p:cNvSpPr>
            <a:spLocks noGrp="1"/>
          </p:cNvSpPr>
          <p:nvPr>
            <p:ph type="ftr" sz="quarter" idx="3"/>
          </p:nvPr>
        </p:nvSpPr>
        <p:spPr>
          <a:xfrm>
            <a:off x="2285355" y="6063293"/>
            <a:ext cx="66665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/>
                </a:solidFill>
                <a:latin typeface="Gill Sans Light"/>
              </a:defRPr>
            </a:lvl1pPr>
          </a:lstStyle>
          <a:p>
            <a:r>
              <a:rPr lang="fi-FI" smtClean="0">
                <a:solidFill>
                  <a:prstClr val="white"/>
                </a:solidFill>
              </a:rPr>
              <a:t>PRESENTAATION NIMI 2 | Juhani Parhiala </a:t>
            </a:r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8" name="Päivämäärän paikkamerkki 10"/>
          <p:cNvSpPr>
            <a:spLocks noGrp="1"/>
          </p:cNvSpPr>
          <p:nvPr>
            <p:ph type="dt" sz="half" idx="2"/>
          </p:nvPr>
        </p:nvSpPr>
        <p:spPr>
          <a:xfrm>
            <a:off x="9185701" y="6063293"/>
            <a:ext cx="1356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Gill Sans Light"/>
              </a:defRPr>
            </a:lvl1pPr>
          </a:lstStyle>
          <a:p>
            <a:fld id="{BA31A495-857A-504A-B5B8-C32933D58FA2}" type="datetime1">
              <a:rPr lang="fi-FI" smtClean="0">
                <a:solidFill>
                  <a:prstClr val="white"/>
                </a:solidFill>
              </a:rPr>
              <a:pPr/>
              <a:t>29.9.2017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4"/>
          </p:nvPr>
        </p:nvSpPr>
        <p:spPr>
          <a:xfrm>
            <a:off x="10811020" y="6063293"/>
            <a:ext cx="1209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  <a:latin typeface="Gill Sans Light"/>
              </a:defRPr>
            </a:lvl1pPr>
          </a:lstStyle>
          <a:p>
            <a:fld id="{A8F6463B-DB81-FC4B-8627-A1D37EE23371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3"/>
          </p:nvPr>
        </p:nvSpPr>
        <p:spPr>
          <a:xfrm>
            <a:off x="757766" y="674922"/>
            <a:ext cx="10704519" cy="4830529"/>
          </a:xfrm>
          <a:prstGeom prst="rect">
            <a:avLst/>
          </a:prstGeom>
        </p:spPr>
        <p:txBody>
          <a:bodyPr vert="horz"/>
          <a:lstStyle>
            <a:lvl1pPr>
              <a:defRPr sz="2400" baseline="0">
                <a:latin typeface="Gill Sans Light"/>
              </a:defRPr>
            </a:lvl1pPr>
            <a:lvl2pPr marL="1569600">
              <a:defRPr sz="1800" baseline="0">
                <a:latin typeface="Gill Sans Light"/>
              </a:defRPr>
            </a:lvl2pPr>
            <a:lvl3pPr>
              <a:defRPr sz="2400" baseline="0">
                <a:latin typeface="Gill Sans Light"/>
              </a:defRPr>
            </a:lvl3pPr>
            <a:lvl4pPr>
              <a:defRPr sz="2400" baseline="0">
                <a:latin typeface="Gill Sans Light"/>
              </a:defRPr>
            </a:lvl4pPr>
            <a:lvl5pPr>
              <a:defRPr sz="2400" baseline="0">
                <a:latin typeface="Gill Sans Light"/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3491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0F3EC-2DC1-4C87-828B-D67F719EF958}" type="slidenum">
              <a:rPr lang="fi-FI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327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3365068"/>
            <a:ext cx="10972800" cy="1143000"/>
          </a:xfrm>
          <a:prstGeom prst="rect">
            <a:avLst/>
          </a:prstGeom>
        </p:spPr>
        <p:txBody>
          <a:bodyPr vert="horz"/>
          <a:lstStyle>
            <a:lvl1pPr>
              <a:defRPr sz="4400">
                <a:solidFill>
                  <a:schemeClr val="bg1"/>
                </a:solidFill>
                <a:latin typeface="Gill Sans Light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idx="1"/>
          </p:nvPr>
        </p:nvSpPr>
        <p:spPr>
          <a:xfrm>
            <a:off x="609600" y="4431393"/>
            <a:ext cx="10972800" cy="7726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>
                <a:solidFill>
                  <a:schemeClr val="bg1"/>
                </a:solidFill>
                <a:latin typeface="Gill Sans"/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119550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8"/>
          <p:cNvSpPr>
            <a:spLocks noGrp="1"/>
          </p:cNvSpPr>
          <p:nvPr>
            <p:ph type="sldNum" sz="quarter" idx="4"/>
          </p:nvPr>
        </p:nvSpPr>
        <p:spPr>
          <a:xfrm>
            <a:off x="10811020" y="6063293"/>
            <a:ext cx="1209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  <a:latin typeface="Gill Sans Light"/>
              </a:defRPr>
            </a:lvl1pPr>
          </a:lstStyle>
          <a:p>
            <a:fld id="{A8F6463B-DB81-FC4B-8627-A1D37EE23371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3" name="Alatunnisteen paikkamerkki 9"/>
          <p:cNvSpPr>
            <a:spLocks noGrp="1"/>
          </p:cNvSpPr>
          <p:nvPr>
            <p:ph type="ftr" sz="quarter" idx="3"/>
          </p:nvPr>
        </p:nvSpPr>
        <p:spPr>
          <a:xfrm>
            <a:off x="2285355" y="6063293"/>
            <a:ext cx="66665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/>
                </a:solidFill>
                <a:latin typeface="Gill Sans Light"/>
              </a:defRPr>
            </a:lvl1pPr>
          </a:lstStyle>
          <a:p>
            <a:r>
              <a:rPr lang="fi-FI" smtClean="0">
                <a:solidFill>
                  <a:prstClr val="white"/>
                </a:solidFill>
              </a:rPr>
              <a:t>PRESENTAATION NIMI 2 | Juhani Parhiala </a:t>
            </a:r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4" name="Päivämäärän paikkamerkki 10"/>
          <p:cNvSpPr>
            <a:spLocks noGrp="1"/>
          </p:cNvSpPr>
          <p:nvPr>
            <p:ph type="dt" sz="half" idx="2"/>
          </p:nvPr>
        </p:nvSpPr>
        <p:spPr>
          <a:xfrm>
            <a:off x="9185701" y="6063293"/>
            <a:ext cx="1356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Gill Sans Light"/>
              </a:defRPr>
            </a:lvl1pPr>
          </a:lstStyle>
          <a:p>
            <a:fld id="{C60E0650-4E2F-1545-9293-DAF3AB5A3998}" type="datetime1">
              <a:rPr lang="fi-FI" smtClean="0">
                <a:solidFill>
                  <a:prstClr val="white"/>
                </a:solidFill>
              </a:rPr>
              <a:pPr/>
              <a:t>29.9.2017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7141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6463B-DB81-FC4B-8627-A1D37EE23371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PRESENTAATION NIMI 2 | Juhani Parhiala </a:t>
            </a:r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71A8288-DAB1-9648-B405-F0D2CC5C3965}" type="datetime1">
              <a:rPr lang="fi-FI" smtClean="0">
                <a:solidFill>
                  <a:prstClr val="white"/>
                </a:solidFill>
              </a:rPr>
              <a:pPr/>
              <a:t>29.9.2017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9" name="Tekstin paikkamerkki 7"/>
          <p:cNvSpPr>
            <a:spLocks noGrp="1"/>
          </p:cNvSpPr>
          <p:nvPr>
            <p:ph type="body" sz="quarter" idx="13"/>
          </p:nvPr>
        </p:nvSpPr>
        <p:spPr>
          <a:xfrm>
            <a:off x="757767" y="674922"/>
            <a:ext cx="6157496" cy="4830529"/>
          </a:xfrm>
          <a:prstGeom prst="rect">
            <a:avLst/>
          </a:prstGeom>
        </p:spPr>
        <p:txBody>
          <a:bodyPr vert="horz"/>
          <a:lstStyle>
            <a:lvl1pPr>
              <a:defRPr sz="1800" baseline="0">
                <a:latin typeface="Gill Sans Light"/>
              </a:defRPr>
            </a:lvl1pPr>
            <a:lvl2pPr marL="742950" indent="-285750">
              <a:buFont typeface="Arial"/>
              <a:buChar char="•"/>
              <a:defRPr sz="1800" baseline="0">
                <a:latin typeface="Gill Sans Light"/>
              </a:defRPr>
            </a:lvl2pPr>
            <a:lvl3pPr>
              <a:defRPr sz="1800" baseline="0">
                <a:latin typeface="Gill Sans Light"/>
              </a:defRPr>
            </a:lvl3pPr>
            <a:lvl4pPr>
              <a:defRPr sz="1800" baseline="0">
                <a:latin typeface="Gill Sans Light"/>
              </a:defRPr>
            </a:lvl4pPr>
            <a:lvl5pPr>
              <a:defRPr sz="1800" baseline="0">
                <a:latin typeface="Gill Sans Light"/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54639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9307D-D0AA-4261-9D43-DE1F1571F7B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4882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eaLnBrk="1">
              <a:lnSpc>
                <a:spcPct val="96000"/>
              </a:lnSpc>
              <a:defRPr sz="1400">
                <a:solidFill>
                  <a:srgbClr val="FFFFFF"/>
                </a:solidFill>
                <a:latin typeface="Gill Sans Light" charset="0"/>
                <a:cs typeface="Arial" pitchFamily="34" charset="0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9016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A0BD9-250D-4E50-A169-13C9C1522B3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8726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9C054-8C2C-473E-8BBF-DA9BF1B87162}" type="datetimeFigureOut">
              <a:rPr lang="fi-FI" smtClean="0"/>
              <a:t>29.9.2017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6AE42-55BB-480E-94C1-D8A888B2C52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29268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373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77883" cy="373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C6FF1-A316-4EA7-8A9B-B6E155AD32C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23664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EF26A-D6C8-4757-BAAF-E4045BBCB2D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99544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BC060-A2B8-4EF9-A795-057C083DB5E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50520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0F3EC-2DC1-4C87-828B-D67F719EF95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56008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6381F-38CC-488A-877D-59041426225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03787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5E886-17A0-41B2-B27A-13B80F85A6D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85168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2A035-4FDC-4810-AB65-6658D887A96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13223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4684" y="609601"/>
            <a:ext cx="2588683" cy="5102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1" y="609601"/>
            <a:ext cx="7567084" cy="5102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D6E19-AFFD-416C-B1B5-152D57CB69C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32812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_Yliopisto_tõydentõvõt opinnot_X8P7483.jpg"/>
          <p:cNvPicPr>
            <a:picLocks noChangeAspect="1"/>
          </p:cNvPicPr>
          <p:nvPr userDrawn="1"/>
        </p:nvPicPr>
        <p:blipFill>
          <a:blip r:embed="rId2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6240" y="593685"/>
            <a:ext cx="4556272" cy="2415811"/>
          </a:xfrm>
          <a:prstGeom prst="rect">
            <a:avLst/>
          </a:prstGeom>
          <a:effectLst>
            <a:reflection stA="50000" endPos="75000" dist="139700" dir="5400000" sy="-100000" algn="bl" rotWithShape="0"/>
            <a:softEdge rad="5969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GB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0"/>
          </p:nvPr>
        </p:nvSpPr>
        <p:spPr>
          <a:xfrm>
            <a:off x="911424" y="1989138"/>
            <a:ext cx="7249584" cy="360045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2034386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FC42C69B-B944-479B-A137-24B5BC4DE362}" type="datetimeFigureOut">
              <a:rPr lang="fi-FI"/>
              <a:pPr>
                <a:defRPr/>
              </a:pPr>
              <a:t>29.9.2017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08C05232-51FE-46F2-9A64-63DE7432441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6329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9C054-8C2C-473E-8BBF-DA9BF1B87162}" type="datetimeFigureOut">
              <a:rPr lang="fi-FI" smtClean="0"/>
              <a:t>29.9.2017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6AE42-55BB-480E-94C1-D8A888B2C52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75191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F97EF0F3-C50C-4A14-BEF5-4CE28FBFF7EC}" type="datetimeFigureOut">
              <a:rPr lang="fi-FI"/>
              <a:pPr>
                <a:defRPr/>
              </a:pPr>
              <a:t>29.9.2017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C2F97D53-0DB6-452E-836F-AA544E09D66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02411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20F2E352-F017-44B3-B70C-4DDDDFE08E3C}" type="datetimeFigureOut">
              <a:rPr lang="fi-FI"/>
              <a:pPr>
                <a:defRPr/>
              </a:pPr>
              <a:t>29.9.2017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E4EF64D3-98DD-42F7-8987-29330258F10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66044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33E72E26-22FD-478C-9469-2E1B8CE3EF58}" type="datetimeFigureOut">
              <a:rPr lang="fi-FI"/>
              <a:pPr>
                <a:defRPr/>
              </a:pPr>
              <a:t>29.9.2017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6CD0350B-D7C8-4D45-A789-19E217F0D87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15773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5A69A253-6E7B-4798-9824-99AA76D9E3A1}" type="datetimeFigureOut">
              <a:rPr lang="fi-FI"/>
              <a:pPr>
                <a:defRPr/>
              </a:pPr>
              <a:t>29.9.2017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C3A831D0-2869-4C6A-8181-058BA97A69B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64635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8C27D035-38DF-498C-90C8-6604A5DD99BE}" type="datetimeFigureOut">
              <a:rPr lang="fi-FI"/>
              <a:pPr>
                <a:defRPr/>
              </a:pPr>
              <a:t>29.9.2017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E3B3739B-CDB7-47CE-8AC4-9AF023F1B9C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72658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5504A494-6655-483D-9CCD-8AB5BF68AC91}" type="datetimeFigureOut">
              <a:rPr lang="fi-FI"/>
              <a:pPr>
                <a:defRPr/>
              </a:pPr>
              <a:t>29.9.2017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D1F3108D-D9E1-404D-948D-A22C674B991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6788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DCBE3559-B54F-4CC5-AA95-C36277E32425}" type="datetimeFigureOut">
              <a:rPr lang="fi-FI"/>
              <a:pPr>
                <a:defRPr/>
              </a:pPr>
              <a:t>29.9.2017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D8C34902-C025-4C9A-A078-6FD6D9FBA46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14133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231BD8C0-D7BB-4323-939D-34897EF86661}" type="datetimeFigureOut">
              <a:rPr lang="fi-FI"/>
              <a:pPr>
                <a:defRPr/>
              </a:pPr>
              <a:t>29.9.2017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1EC2D500-8381-485E-A577-3BCCAA535F2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45959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1AD8323E-1672-4147-8F63-86A4A1A61770}" type="datetimeFigureOut">
              <a:rPr lang="fi-FI"/>
              <a:pPr>
                <a:defRPr/>
              </a:pPr>
              <a:t>29.9.2017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931CAA9A-9C94-495C-96DC-35FADABD7EB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19055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E85BF851-6E83-4416-A8E8-2FCB3D23D126}" type="datetimeFigureOut">
              <a:rPr lang="fi-FI"/>
              <a:pPr>
                <a:defRPr/>
              </a:pPr>
              <a:t>29.9.2017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E1A4E22F-8403-4A06-BC58-82F823FCF6D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7467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9C054-8C2C-473E-8BBF-DA9BF1B87162}" type="datetimeFigureOut">
              <a:rPr lang="fi-FI" smtClean="0"/>
              <a:t>29.9.2017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6AE42-55BB-480E-94C1-D8A888B2C52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81479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äivämäärän paikkamerkki 10"/>
          <p:cNvSpPr>
            <a:spLocks noGrp="1"/>
          </p:cNvSpPr>
          <p:nvPr>
            <p:ph type="dt" sz="half" idx="2"/>
          </p:nvPr>
        </p:nvSpPr>
        <p:spPr>
          <a:xfrm>
            <a:off x="9185701" y="6063293"/>
            <a:ext cx="1356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Gill Sans Light"/>
              </a:defRPr>
            </a:lvl1pPr>
          </a:lstStyle>
          <a:p>
            <a:fld id="{E2AA1675-BFAD-4863-B3A2-B2B07DE59261}" type="datetime1">
              <a:rPr lang="fi-FI" smtClean="0">
                <a:solidFill>
                  <a:prstClr val="white"/>
                </a:solidFill>
              </a:rPr>
              <a:pPr/>
              <a:t>29.9.2017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4"/>
          </p:nvPr>
        </p:nvSpPr>
        <p:spPr>
          <a:xfrm>
            <a:off x="10811020" y="6063293"/>
            <a:ext cx="1209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  <a:latin typeface="Gill Sans Light"/>
              </a:defRPr>
            </a:lvl1pPr>
          </a:lstStyle>
          <a:p>
            <a:fld id="{A8F6463B-DB81-FC4B-8627-A1D37EE23371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3"/>
          </p:nvPr>
        </p:nvSpPr>
        <p:spPr>
          <a:xfrm>
            <a:off x="757766" y="674922"/>
            <a:ext cx="10704519" cy="4830529"/>
          </a:xfrm>
          <a:prstGeom prst="rect">
            <a:avLst/>
          </a:prstGeom>
        </p:spPr>
        <p:txBody>
          <a:bodyPr vert="horz"/>
          <a:lstStyle>
            <a:lvl1pPr>
              <a:defRPr sz="2400" baseline="0">
                <a:latin typeface="Gill Sans Light"/>
              </a:defRPr>
            </a:lvl1pPr>
            <a:lvl2pPr marL="1569600">
              <a:defRPr sz="1800" baseline="0">
                <a:latin typeface="Gill Sans Light"/>
              </a:defRPr>
            </a:lvl2pPr>
            <a:lvl3pPr>
              <a:defRPr sz="2400" baseline="0">
                <a:latin typeface="Gill Sans Light"/>
              </a:defRPr>
            </a:lvl3pPr>
            <a:lvl4pPr>
              <a:defRPr sz="2400" baseline="0">
                <a:latin typeface="Gill Sans Light"/>
              </a:defRPr>
            </a:lvl4pPr>
            <a:lvl5pPr>
              <a:defRPr sz="2400" baseline="0">
                <a:latin typeface="Gill Sans Light"/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294441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93ACE-9E2D-4AC0-B7B5-C65BD165CD28}" type="datetime1">
              <a:rPr lang="fi-FI" smtClean="0">
                <a:solidFill>
                  <a:prstClr val="white"/>
                </a:solidFill>
              </a:rPr>
              <a:pPr/>
              <a:t>29.9.2017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r>
              <a:rPr lang="fi-FI" smtClean="0">
                <a:solidFill>
                  <a:prstClr val="black"/>
                </a:solidFill>
              </a:rPr>
              <a:t>Satu Rusko 2017</a:t>
            </a:r>
            <a:endParaRPr lang="fi-FI">
              <a:solidFill>
                <a:prstClr val="black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AA9D-CF6C-4228-854D-E2046E6048CB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3211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F92B2-726C-4078-9B45-781806476F4A}" type="datetime1">
              <a:rPr lang="fi-FI" smtClean="0">
                <a:solidFill>
                  <a:prstClr val="white"/>
                </a:solidFill>
              </a:rPr>
              <a:pPr/>
              <a:t>29.9.2017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Atistin nimi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B0A8-BE0B-496F-819B-24ABA3C5523D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69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Sans Light" panose="020B0500000000000000" pitchFamily="34" charset="0"/>
              </a:defRPr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illSans Light" panose="020B0500000000000000" pitchFamily="34" charset="0"/>
              </a:defRPr>
            </a:lvl1pPr>
            <a:lvl2pPr>
              <a:defRPr>
                <a:latin typeface="GillSans Light" panose="020B0500000000000000" pitchFamily="34" charset="0"/>
              </a:defRPr>
            </a:lvl2pPr>
            <a:lvl3pPr>
              <a:defRPr>
                <a:latin typeface="GillSans Light" panose="020B0500000000000000" pitchFamily="34" charset="0"/>
              </a:defRPr>
            </a:lvl3pPr>
            <a:lvl4pPr>
              <a:defRPr>
                <a:latin typeface="GillSans Light" panose="020B0500000000000000" pitchFamily="34" charset="0"/>
              </a:defRPr>
            </a:lvl4pPr>
            <a:lvl5pPr>
              <a:defRPr>
                <a:latin typeface="GillSans Light" panose="020B0500000000000000" pitchFamily="34" charset="0"/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168341" y="6071120"/>
            <a:ext cx="1536171" cy="365125"/>
          </a:xfrm>
        </p:spPr>
        <p:txBody>
          <a:bodyPr/>
          <a:lstStyle/>
          <a:p>
            <a:fld id="{9AFF88F6-4D4D-488C-8DE2-4E0F330B19B7}" type="datetime1">
              <a:rPr lang="fi-FI" smtClean="0">
                <a:solidFill>
                  <a:prstClr val="white"/>
                </a:solidFill>
              </a:rPr>
              <a:pPr/>
              <a:t>29.9.2017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139190" y="6071120"/>
            <a:ext cx="6933141" cy="365125"/>
          </a:xfrm>
        </p:spPr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Atistin nimi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0800523" y="6071120"/>
            <a:ext cx="768085" cy="365125"/>
          </a:xfrm>
        </p:spPr>
        <p:txBody>
          <a:bodyPr/>
          <a:lstStyle/>
          <a:p>
            <a:fld id="{429BB0A8-BE0B-496F-819B-24ABA3C5523D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240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8E079-46B1-4528-9F96-6FE28ECF6D6C}" type="datetime1">
              <a:rPr lang="fi-FI" smtClean="0">
                <a:solidFill>
                  <a:prstClr val="white"/>
                </a:solidFill>
              </a:rPr>
              <a:pPr/>
              <a:t>29.9.2017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Atistin nimi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B0A8-BE0B-496F-819B-24ABA3C5523D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898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729C4-07CD-44E1-A7D2-8913AC650721}" type="datetime1">
              <a:rPr lang="fi-FI" smtClean="0">
                <a:solidFill>
                  <a:prstClr val="white"/>
                </a:solidFill>
              </a:rPr>
              <a:pPr/>
              <a:t>29.9.2017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Atistin nimi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B0A8-BE0B-496F-819B-24ABA3C5523D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126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E82FA-6CFE-4ACC-8F62-4209361FDD32}" type="datetime1">
              <a:rPr lang="fi-FI" smtClean="0">
                <a:solidFill>
                  <a:prstClr val="white"/>
                </a:solidFill>
              </a:rPr>
              <a:pPr/>
              <a:t>29.9.2017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Atistin nimi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B0A8-BE0B-496F-819B-24ABA3C5523D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140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DED5-6B35-4FDC-BFD5-5B6446E186FD}" type="datetime1">
              <a:rPr lang="fi-FI" smtClean="0">
                <a:solidFill>
                  <a:prstClr val="white"/>
                </a:solidFill>
              </a:rPr>
              <a:pPr/>
              <a:t>29.9.2017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Atistin nimi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B0A8-BE0B-496F-819B-24ABA3C5523D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783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7397C-2114-457E-9E02-DBBBC85DD4CA}" type="datetime1">
              <a:rPr lang="fi-FI" smtClean="0">
                <a:solidFill>
                  <a:prstClr val="white"/>
                </a:solidFill>
              </a:rPr>
              <a:pPr/>
              <a:t>29.9.2017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Atistin nimi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B0A8-BE0B-496F-819B-24ABA3C5523D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246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85DA7-7D9A-4D02-B1A8-4573081CA657}" type="datetime1">
              <a:rPr lang="fi-FI" smtClean="0">
                <a:solidFill>
                  <a:prstClr val="white"/>
                </a:solidFill>
              </a:rPr>
              <a:pPr/>
              <a:t>29.9.2017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Atistin nimi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B0A8-BE0B-496F-819B-24ABA3C5523D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152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9C054-8C2C-473E-8BBF-DA9BF1B87162}" type="datetimeFigureOut">
              <a:rPr lang="fi-FI" smtClean="0"/>
              <a:t>29.9.2017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6AE42-55BB-480E-94C1-D8A888B2C52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74411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3562E-1580-4955-B866-FE9A524F610F}" type="datetime1">
              <a:rPr lang="fi-FI" smtClean="0">
                <a:solidFill>
                  <a:prstClr val="white"/>
                </a:solidFill>
              </a:rPr>
              <a:pPr/>
              <a:t>29.9.2017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Atistin nimi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B0A8-BE0B-496F-819B-24ABA3C5523D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475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CF280-80E8-42F0-9EF6-7F560D6000B2}" type="datetime1">
              <a:rPr lang="fi-FI" smtClean="0">
                <a:solidFill>
                  <a:prstClr val="white"/>
                </a:solidFill>
              </a:rPr>
              <a:pPr/>
              <a:t>29.9.2017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Atistin nimi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B0A8-BE0B-496F-819B-24ABA3C5523D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906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62C3D-AF02-4EA1-9BCC-A487757EF13A}" type="datetime1">
              <a:rPr lang="fi-FI" smtClean="0">
                <a:solidFill>
                  <a:prstClr val="white"/>
                </a:solidFill>
              </a:rPr>
              <a:pPr/>
              <a:t>29.9.2017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Atistin nimi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B0A8-BE0B-496F-819B-24ABA3C5523D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738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äivämäärän paikkamerkki 10"/>
          <p:cNvSpPr>
            <a:spLocks noGrp="1"/>
          </p:cNvSpPr>
          <p:nvPr>
            <p:ph type="dt" sz="half" idx="2"/>
          </p:nvPr>
        </p:nvSpPr>
        <p:spPr>
          <a:xfrm>
            <a:off x="9185701" y="6063293"/>
            <a:ext cx="1356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Gill Sans Light"/>
              </a:defRPr>
            </a:lvl1pPr>
          </a:lstStyle>
          <a:p>
            <a:fld id="{E2AA1675-BFAD-4863-B3A2-B2B07DE59261}" type="datetime1">
              <a:rPr lang="fi-FI" smtClean="0">
                <a:solidFill>
                  <a:prstClr val="white"/>
                </a:solidFill>
              </a:rPr>
              <a:pPr/>
              <a:t>29.9.2017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4"/>
          </p:nvPr>
        </p:nvSpPr>
        <p:spPr>
          <a:xfrm>
            <a:off x="10811020" y="6063293"/>
            <a:ext cx="1209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  <a:latin typeface="Gill Sans Light"/>
              </a:defRPr>
            </a:lvl1pPr>
          </a:lstStyle>
          <a:p>
            <a:fld id="{A8F6463B-DB81-FC4B-8627-A1D37EE23371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3"/>
          </p:nvPr>
        </p:nvSpPr>
        <p:spPr>
          <a:xfrm>
            <a:off x="757766" y="674922"/>
            <a:ext cx="10704519" cy="4830529"/>
          </a:xfrm>
          <a:prstGeom prst="rect">
            <a:avLst/>
          </a:prstGeom>
        </p:spPr>
        <p:txBody>
          <a:bodyPr vert="horz"/>
          <a:lstStyle>
            <a:lvl1pPr>
              <a:defRPr sz="2400" baseline="0">
                <a:latin typeface="Gill Sans Light"/>
              </a:defRPr>
            </a:lvl1pPr>
            <a:lvl2pPr marL="1569600">
              <a:defRPr sz="1800" baseline="0">
                <a:latin typeface="Gill Sans Light"/>
              </a:defRPr>
            </a:lvl2pPr>
            <a:lvl3pPr>
              <a:defRPr sz="2400" baseline="0">
                <a:latin typeface="Gill Sans Light"/>
              </a:defRPr>
            </a:lvl3pPr>
            <a:lvl4pPr>
              <a:defRPr sz="2400" baseline="0">
                <a:latin typeface="Gill Sans Light"/>
              </a:defRPr>
            </a:lvl4pPr>
            <a:lvl5pPr>
              <a:defRPr sz="2400" baseline="0">
                <a:latin typeface="Gill Sans Light"/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925639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äivämäärän paikkamerkki 10"/>
          <p:cNvSpPr>
            <a:spLocks noGrp="1"/>
          </p:cNvSpPr>
          <p:nvPr>
            <p:ph type="dt" sz="half" idx="2"/>
          </p:nvPr>
        </p:nvSpPr>
        <p:spPr>
          <a:xfrm>
            <a:off x="9185701" y="6063293"/>
            <a:ext cx="1356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Gill Sans Light"/>
              </a:defRPr>
            </a:lvl1pPr>
          </a:lstStyle>
          <a:p>
            <a:fld id="{E2AA1675-BFAD-4863-B3A2-B2B07DE59261}" type="datetime1">
              <a:rPr lang="fi-FI" smtClean="0">
                <a:solidFill>
                  <a:prstClr val="white"/>
                </a:solidFill>
              </a:rPr>
              <a:pPr/>
              <a:t>29.9.2017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4"/>
          </p:nvPr>
        </p:nvSpPr>
        <p:spPr>
          <a:xfrm>
            <a:off x="10811020" y="6063293"/>
            <a:ext cx="1209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  <a:latin typeface="Gill Sans Light"/>
              </a:defRPr>
            </a:lvl1pPr>
          </a:lstStyle>
          <a:p>
            <a:fld id="{A8F6463B-DB81-FC4B-8627-A1D37EE23371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3"/>
          </p:nvPr>
        </p:nvSpPr>
        <p:spPr>
          <a:xfrm>
            <a:off x="757766" y="674922"/>
            <a:ext cx="10704519" cy="4830529"/>
          </a:xfrm>
          <a:prstGeom prst="rect">
            <a:avLst/>
          </a:prstGeom>
        </p:spPr>
        <p:txBody>
          <a:bodyPr vert="horz"/>
          <a:lstStyle>
            <a:lvl1pPr>
              <a:defRPr sz="2400" baseline="0">
                <a:latin typeface="Gill Sans Light"/>
              </a:defRPr>
            </a:lvl1pPr>
            <a:lvl2pPr marL="1569600">
              <a:defRPr sz="1800" baseline="0">
                <a:latin typeface="Gill Sans Light"/>
              </a:defRPr>
            </a:lvl2pPr>
            <a:lvl3pPr>
              <a:defRPr sz="2400" baseline="0">
                <a:latin typeface="Gill Sans Light"/>
              </a:defRPr>
            </a:lvl3pPr>
            <a:lvl4pPr>
              <a:defRPr sz="2400" baseline="0">
                <a:latin typeface="Gill Sans Light"/>
              </a:defRPr>
            </a:lvl4pPr>
            <a:lvl5pPr>
              <a:defRPr sz="2400" baseline="0">
                <a:latin typeface="Gill Sans Light"/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108565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609601"/>
            <a:ext cx="10358967" cy="11398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981201"/>
            <a:ext cx="10358967" cy="37306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0EC9D-B840-483C-91B3-CC4002A82566}" type="datetime1">
              <a:rPr lang="fi-FI" smtClean="0">
                <a:solidFill>
                  <a:prstClr val="white"/>
                </a:solidFill>
              </a:rPr>
              <a:pPr>
                <a:defRPr/>
              </a:pPr>
              <a:t>29.9.2017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idx="11"/>
          </p:nvPr>
        </p:nvSpPr>
        <p:spPr>
          <a:xfrm>
            <a:off x="4165601" y="6096001"/>
            <a:ext cx="3856567" cy="454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r>
              <a:rPr lang="fi-FI" smtClean="0">
                <a:solidFill>
                  <a:prstClr val="black"/>
                </a:solidFill>
              </a:rPr>
              <a:t>Satu Rusko 2017</a:t>
            </a:r>
            <a:endParaRPr lang="fi-FI">
              <a:solidFill>
                <a:prstClr val="black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eaLnBrk="1">
              <a:lnSpc>
                <a:spcPct val="96000"/>
              </a:lnSpc>
              <a:defRPr sz="1400">
                <a:solidFill>
                  <a:srgbClr val="FFFFFF"/>
                </a:solidFill>
                <a:latin typeface="Gill Sans Light" charset="0"/>
                <a:cs typeface="Arial" pitchFamily="34" charset="0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0490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9C054-8C2C-473E-8BBF-DA9BF1B87162}" type="datetimeFigureOut">
              <a:rPr lang="fi-FI" smtClean="0"/>
              <a:t>29.9.2017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6AE42-55BB-480E-94C1-D8A888B2C52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373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9C054-8C2C-473E-8BBF-DA9BF1B87162}" type="datetimeFigureOut">
              <a:rPr lang="fi-FI" smtClean="0"/>
              <a:t>29.9.2017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6AE42-55BB-480E-94C1-D8A888B2C52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4579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9C054-8C2C-473E-8BBF-DA9BF1B87162}" type="datetimeFigureOut">
              <a:rPr lang="fi-FI" smtClean="0"/>
              <a:t>29.9.2017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6AE42-55BB-480E-94C1-D8A888B2C52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0381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9C054-8C2C-473E-8BBF-DA9BF1B87162}" type="datetimeFigureOut">
              <a:rPr lang="fi-FI" smtClean="0"/>
              <a:t>29.9.2017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6AE42-55BB-480E-94C1-D8A888B2C52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4461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6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.jpg"/><Relationship Id="rId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4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6.jp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9C054-8C2C-473E-8BBF-DA9BF1B87162}" type="datetimeFigureOut">
              <a:rPr lang="fi-FI" smtClean="0"/>
              <a:t>29.9.2017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6AE42-55BB-480E-94C1-D8A888B2C52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8662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an numeron paikkamerkki 8"/>
          <p:cNvSpPr>
            <a:spLocks noGrp="1"/>
          </p:cNvSpPr>
          <p:nvPr>
            <p:ph type="sldNum" sz="quarter" idx="4"/>
          </p:nvPr>
        </p:nvSpPr>
        <p:spPr>
          <a:xfrm>
            <a:off x="10811020" y="6063293"/>
            <a:ext cx="1209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  <a:latin typeface="Gill Sans Light"/>
              </a:defRPr>
            </a:lvl1pPr>
          </a:lstStyle>
          <a:p>
            <a:pPr defTabSz="457200"/>
            <a:fld id="{A8F6463B-DB81-FC4B-8627-A1D37EE23371}" type="slidenum">
              <a:rPr lang="fi-FI" smtClean="0">
                <a:solidFill>
                  <a:prstClr val="white"/>
                </a:solidFill>
              </a:rPr>
              <a:pPr defTabSz="457200"/>
              <a:t>‹#›</a:t>
            </a:fld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11" name="Päivämäärän paikkamerkki 10"/>
          <p:cNvSpPr>
            <a:spLocks noGrp="1"/>
          </p:cNvSpPr>
          <p:nvPr>
            <p:ph type="dt" sz="half" idx="2"/>
          </p:nvPr>
        </p:nvSpPr>
        <p:spPr>
          <a:xfrm>
            <a:off x="9185701" y="6063293"/>
            <a:ext cx="1356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Gill Sans Light"/>
              </a:defRPr>
            </a:lvl1pPr>
          </a:lstStyle>
          <a:p>
            <a:pPr defTabSz="457200"/>
            <a:fld id="{A9E3FBCF-32C7-4AC6-82A1-F25BAD2AB158}" type="datetime1">
              <a:rPr lang="fi-FI" smtClean="0">
                <a:solidFill>
                  <a:prstClr val="white"/>
                </a:solidFill>
              </a:rPr>
              <a:pPr defTabSz="457200"/>
              <a:t>29.9.2017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93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1" r:id="rId2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ctr" defTabSz="4572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SzPct val="57000"/>
        <a:buFont typeface="Arial"/>
        <a:buChar char="•"/>
        <a:defRPr sz="3200" kern="1200" baseline="0">
          <a:solidFill>
            <a:schemeClr val="tx1"/>
          </a:solidFill>
          <a:latin typeface="Gill Sans Light"/>
          <a:ea typeface="+mn-ea"/>
          <a:cs typeface="+mn-cs"/>
        </a:defRPr>
      </a:lvl1pPr>
      <a:lvl2pPr marL="885600" indent="-284400" algn="l" defTabSz="457200" rtl="0" eaLnBrk="1" latinLnBrk="0" hangingPunct="1">
        <a:lnSpc>
          <a:spcPct val="100000"/>
        </a:lnSpc>
        <a:spcBef>
          <a:spcPts val="6000"/>
        </a:spcBef>
        <a:spcAft>
          <a:spcPts val="0"/>
        </a:spcAft>
        <a:buSzPct val="57000"/>
        <a:buFont typeface="Arial"/>
        <a:buChar char="•"/>
        <a:defRPr sz="1800" kern="1200" baseline="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ctr" defTabSz="4572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SzPct val="57000"/>
        <a:buFont typeface="Arial"/>
        <a:buChar char="•"/>
        <a:defRPr sz="3200" kern="1200" baseline="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ctr" defTabSz="4572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SzPct val="57000"/>
        <a:buFont typeface="Arial"/>
        <a:buChar char="•"/>
        <a:defRPr sz="3200" kern="1200" baseline="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ctr" defTabSz="4572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SzPct val="57000"/>
        <a:buFont typeface="Arial"/>
        <a:buChar char="•"/>
        <a:defRPr sz="3200" kern="1200" baseline="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an numeron paikkamerkki 8"/>
          <p:cNvSpPr>
            <a:spLocks noGrp="1"/>
          </p:cNvSpPr>
          <p:nvPr>
            <p:ph type="sldNum" sz="quarter" idx="4"/>
          </p:nvPr>
        </p:nvSpPr>
        <p:spPr>
          <a:xfrm>
            <a:off x="10811020" y="6063293"/>
            <a:ext cx="1209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  <a:latin typeface="Gill Sans Light"/>
              </a:defRPr>
            </a:lvl1pPr>
          </a:lstStyle>
          <a:p>
            <a:pPr defTabSz="457200"/>
            <a:fld id="{A8F6463B-DB81-FC4B-8627-A1D37EE23371}" type="slidenum">
              <a:rPr lang="fi-FI" smtClean="0">
                <a:solidFill>
                  <a:prstClr val="white"/>
                </a:solidFill>
              </a:rPr>
              <a:pPr defTabSz="457200"/>
              <a:t>‹#›</a:t>
            </a:fld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10" name="Alatunnisteen paikkamerkki 9"/>
          <p:cNvSpPr>
            <a:spLocks noGrp="1"/>
          </p:cNvSpPr>
          <p:nvPr>
            <p:ph type="ftr" sz="quarter" idx="3"/>
          </p:nvPr>
        </p:nvSpPr>
        <p:spPr>
          <a:xfrm>
            <a:off x="2285355" y="6063293"/>
            <a:ext cx="66665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/>
                </a:solidFill>
                <a:latin typeface="Gill Sans Light"/>
              </a:defRPr>
            </a:lvl1pPr>
          </a:lstStyle>
          <a:p>
            <a:pPr defTabSz="457200"/>
            <a:r>
              <a:rPr lang="fi-FI" smtClean="0">
                <a:solidFill>
                  <a:prstClr val="white"/>
                </a:solidFill>
              </a:rPr>
              <a:t>PRESENTAATION NIMI 2 | Juhani Parhiala </a:t>
            </a:r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11" name="Päivämäärän paikkamerkki 10"/>
          <p:cNvSpPr>
            <a:spLocks noGrp="1"/>
          </p:cNvSpPr>
          <p:nvPr>
            <p:ph type="dt" sz="half" idx="2"/>
          </p:nvPr>
        </p:nvSpPr>
        <p:spPr>
          <a:xfrm>
            <a:off x="9185701" y="6063293"/>
            <a:ext cx="1356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Gill Sans Light"/>
              </a:defRPr>
            </a:lvl1pPr>
          </a:lstStyle>
          <a:p>
            <a:pPr defTabSz="457200"/>
            <a:fld id="{F8F010FC-2C1C-9541-A5FE-AA1ED10D96A0}" type="datetime1">
              <a:rPr lang="fi-FI" smtClean="0">
                <a:solidFill>
                  <a:prstClr val="white"/>
                </a:solidFill>
              </a:rPr>
              <a:pPr defTabSz="457200"/>
              <a:t>29.9.2017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975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ctr" defTabSz="4572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SzPct val="57000"/>
        <a:buFont typeface="Arial"/>
        <a:buChar char="•"/>
        <a:defRPr sz="3200" kern="1200" baseline="0">
          <a:solidFill>
            <a:schemeClr val="tx1"/>
          </a:solidFill>
          <a:latin typeface="Gill Sans Light"/>
          <a:ea typeface="+mn-ea"/>
          <a:cs typeface="+mn-cs"/>
        </a:defRPr>
      </a:lvl1pPr>
      <a:lvl2pPr marL="885600" indent="-284400" algn="l" defTabSz="457200" rtl="0" eaLnBrk="1" latinLnBrk="0" hangingPunct="1">
        <a:lnSpc>
          <a:spcPct val="100000"/>
        </a:lnSpc>
        <a:spcBef>
          <a:spcPts val="6000"/>
        </a:spcBef>
        <a:spcAft>
          <a:spcPts val="0"/>
        </a:spcAft>
        <a:buSzPct val="57000"/>
        <a:buFont typeface="Arial"/>
        <a:buChar char="•"/>
        <a:defRPr sz="1800" kern="1200" baseline="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ctr" defTabSz="4572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SzPct val="57000"/>
        <a:buFont typeface="Arial"/>
        <a:buChar char="•"/>
        <a:defRPr sz="3200" kern="1200" baseline="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ctr" defTabSz="4572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SzPct val="57000"/>
        <a:buFont typeface="Arial"/>
        <a:buChar char="•"/>
        <a:defRPr sz="3200" kern="1200" baseline="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ctr" defTabSz="4572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SzPct val="57000"/>
        <a:buFont typeface="Arial"/>
        <a:buChar char="•"/>
        <a:defRPr sz="3200" kern="1200" baseline="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n paikkamerkki 7"/>
          <p:cNvSpPr>
            <a:spLocks noGrp="1"/>
          </p:cNvSpPr>
          <p:nvPr>
            <p:ph type="body" idx="1"/>
          </p:nvPr>
        </p:nvSpPr>
        <p:spPr>
          <a:xfrm>
            <a:off x="609600" y="4315945"/>
            <a:ext cx="10972800" cy="1110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8716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457200" rtl="0" eaLnBrk="1" latinLnBrk="0" hangingPunct="1">
        <a:spcBef>
          <a:spcPct val="20000"/>
        </a:spcBef>
        <a:buFontTx/>
        <a:buNone/>
        <a:defRPr sz="2400" kern="1200" baseline="0">
          <a:solidFill>
            <a:schemeClr val="bg1"/>
          </a:solidFill>
          <a:latin typeface="Gill Sans"/>
          <a:ea typeface="+mn-ea"/>
          <a:cs typeface="+mn-cs"/>
        </a:defRPr>
      </a:lvl1pPr>
      <a:lvl2pPr marL="457200" indent="0" algn="ctr" defTabSz="457200" rtl="0" eaLnBrk="1" latinLnBrk="0" hangingPunct="1">
        <a:spcBef>
          <a:spcPct val="20000"/>
        </a:spcBef>
        <a:buFontTx/>
        <a:buNone/>
        <a:defRPr sz="2400" kern="1200" baseline="0">
          <a:solidFill>
            <a:schemeClr val="bg1"/>
          </a:solidFill>
          <a:latin typeface="Gill Sans"/>
          <a:ea typeface="+mn-ea"/>
          <a:cs typeface="+mn-cs"/>
        </a:defRPr>
      </a:lvl2pPr>
      <a:lvl3pPr marL="914400" indent="0" algn="ctr" defTabSz="457200" rtl="0" eaLnBrk="1" latinLnBrk="0" hangingPunct="1">
        <a:spcBef>
          <a:spcPct val="20000"/>
        </a:spcBef>
        <a:buFontTx/>
        <a:buNone/>
        <a:defRPr sz="2400" kern="1200" baseline="0">
          <a:solidFill>
            <a:schemeClr val="bg1"/>
          </a:solidFill>
          <a:latin typeface="Gill Sans"/>
          <a:ea typeface="+mn-ea"/>
          <a:cs typeface="+mn-cs"/>
        </a:defRPr>
      </a:lvl3pPr>
      <a:lvl4pPr marL="1371600" indent="0" algn="ctr" defTabSz="457200" rtl="0" eaLnBrk="1" latinLnBrk="0" hangingPunct="1">
        <a:spcBef>
          <a:spcPct val="20000"/>
        </a:spcBef>
        <a:buFontTx/>
        <a:buNone/>
        <a:defRPr sz="2400" kern="1200" baseline="0">
          <a:solidFill>
            <a:schemeClr val="bg1"/>
          </a:solidFill>
          <a:latin typeface="Gill Sans"/>
          <a:ea typeface="+mn-ea"/>
          <a:cs typeface="+mn-cs"/>
        </a:defRPr>
      </a:lvl4pPr>
      <a:lvl5pPr marL="1828800" indent="0" algn="ctr" defTabSz="457200" rtl="0" eaLnBrk="1" latinLnBrk="0" hangingPunct="1">
        <a:spcBef>
          <a:spcPct val="20000"/>
        </a:spcBef>
        <a:buFontTx/>
        <a:buNone/>
        <a:defRPr sz="2400" kern="1200" baseline="0">
          <a:solidFill>
            <a:schemeClr val="bg1"/>
          </a:solidFill>
          <a:latin typeface="Gill Sans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Topik_PP_kuva_2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5912" y="0"/>
            <a:ext cx="4666088" cy="5907600"/>
          </a:xfrm>
          <a:prstGeom prst="rect">
            <a:avLst/>
          </a:prstGeom>
        </p:spPr>
      </p:pic>
      <p:sp>
        <p:nvSpPr>
          <p:cNvPr id="5" name="Dian numeron paikkamerkki 8"/>
          <p:cNvSpPr>
            <a:spLocks noGrp="1"/>
          </p:cNvSpPr>
          <p:nvPr>
            <p:ph type="sldNum" sz="quarter" idx="4"/>
          </p:nvPr>
        </p:nvSpPr>
        <p:spPr>
          <a:xfrm>
            <a:off x="10811020" y="6063293"/>
            <a:ext cx="1209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  <a:latin typeface="Gill Sans Light"/>
              </a:defRPr>
            </a:lvl1pPr>
          </a:lstStyle>
          <a:p>
            <a:pPr defTabSz="457200"/>
            <a:fld id="{A8F6463B-DB81-FC4B-8627-A1D37EE23371}" type="slidenum">
              <a:rPr lang="fi-FI" smtClean="0">
                <a:solidFill>
                  <a:prstClr val="white"/>
                </a:solidFill>
              </a:rPr>
              <a:pPr defTabSz="457200"/>
              <a:t>‹#›</a:t>
            </a:fld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6" name="Alatunnisteen paikkamerkki 9"/>
          <p:cNvSpPr>
            <a:spLocks noGrp="1"/>
          </p:cNvSpPr>
          <p:nvPr>
            <p:ph type="ftr" sz="quarter" idx="3"/>
          </p:nvPr>
        </p:nvSpPr>
        <p:spPr>
          <a:xfrm>
            <a:off x="2285355" y="6063293"/>
            <a:ext cx="66665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/>
                </a:solidFill>
                <a:latin typeface="Gill Sans Light"/>
              </a:defRPr>
            </a:lvl1pPr>
          </a:lstStyle>
          <a:p>
            <a:pPr defTabSz="457200"/>
            <a:r>
              <a:rPr lang="fi-FI" smtClean="0">
                <a:solidFill>
                  <a:prstClr val="white"/>
                </a:solidFill>
              </a:rPr>
              <a:t>PRESENTAATION NIMI 2 | Juhani Parhiala </a:t>
            </a:r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8" name="Päivämäärän paikkamerkki 10"/>
          <p:cNvSpPr>
            <a:spLocks noGrp="1"/>
          </p:cNvSpPr>
          <p:nvPr>
            <p:ph type="dt" sz="half" idx="2"/>
          </p:nvPr>
        </p:nvSpPr>
        <p:spPr>
          <a:xfrm>
            <a:off x="9185701" y="6063293"/>
            <a:ext cx="1356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Gill Sans Light"/>
              </a:defRPr>
            </a:lvl1pPr>
          </a:lstStyle>
          <a:p>
            <a:pPr defTabSz="457200"/>
            <a:fld id="{571A8288-DAB1-9648-B405-F0D2CC5C3965}" type="datetime1">
              <a:rPr lang="fi-FI" smtClean="0">
                <a:solidFill>
                  <a:prstClr val="white"/>
                </a:solidFill>
              </a:rPr>
              <a:pPr defTabSz="457200"/>
              <a:t>29.9.2017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342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09601"/>
            <a:ext cx="10358967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i-FI" smtClean="0"/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58967" cy="373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i-FI" smtClean="0"/>
              <a:t>Click to edit Master text styles</a:t>
            </a:r>
          </a:p>
          <a:p>
            <a:pPr lvl="1"/>
            <a:r>
              <a:rPr lang="en-GB" altLang="fi-FI" smtClean="0"/>
              <a:t>Second level</a:t>
            </a:r>
          </a:p>
          <a:p>
            <a:pPr lvl="2"/>
            <a:r>
              <a:rPr lang="en-GB" altLang="fi-FI" smtClean="0"/>
              <a:t>Third level</a:t>
            </a:r>
          </a:p>
          <a:p>
            <a:pPr lvl="3"/>
            <a:r>
              <a:rPr lang="en-GB" altLang="fi-FI" smtClean="0"/>
              <a:t>Fourth level</a:t>
            </a:r>
          </a:p>
          <a:p>
            <a:pPr lvl="4"/>
            <a:r>
              <a:rPr lang="en-GB" altLang="fi-FI" smtClean="0"/>
              <a:t>Fifth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14401" y="6096001"/>
            <a:ext cx="253576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fi-FI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4165601" y="6096001"/>
            <a:ext cx="385656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Font typeface="Times New Roman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fi-FI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096001"/>
            <a:ext cx="253576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fld id="{FE0B08CB-D022-4CF3-8EBE-808EDB358A33}" type="slidenum">
              <a:rPr lang="fi-FI" smtClean="0"/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t>‹#›</a:t>
            </a:fld>
            <a:endParaRPr lang="fi-FI"/>
          </a:p>
        </p:txBody>
      </p:sp>
      <p:pic>
        <p:nvPicPr>
          <p:cNvPr id="1031" name="Picture 6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898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431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FFFFFF"/>
          </a:solidFill>
          <a:latin typeface="+mj-lt"/>
          <a:ea typeface="MS PGothic" pitchFamily="34" charset="-128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FFFFFF"/>
          </a:solidFill>
          <a:latin typeface="Arial Bold" charset="0"/>
          <a:ea typeface="MS PGothic" pitchFamily="34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FFFFFF"/>
          </a:solidFill>
          <a:latin typeface="Arial Bold" charset="0"/>
          <a:ea typeface="MS PGothic" pitchFamily="34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FFFFFF"/>
          </a:solidFill>
          <a:latin typeface="Arial Bold" charset="0"/>
          <a:ea typeface="MS PGothic" pitchFamily="34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FFFFFF"/>
          </a:solidFill>
          <a:latin typeface="Arial Bold" charset="0"/>
          <a:ea typeface="MS PGothic" pitchFamily="34" charset="-128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FFFFFF"/>
          </a:solidFill>
          <a:latin typeface="Arial Bold" charset="0"/>
          <a:ea typeface="ＭＳ Ｐゴシック" charset="-128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FFFFFF"/>
          </a:solidFill>
          <a:latin typeface="Arial Bold" charset="0"/>
          <a:ea typeface="ＭＳ Ｐゴシック" charset="-128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FFFFFF"/>
          </a:solidFill>
          <a:latin typeface="Arial Bold" charset="0"/>
          <a:ea typeface="ＭＳ Ｐゴシック" charset="-128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FFFFFF"/>
          </a:solidFill>
          <a:latin typeface="Arial Bold" charset="0"/>
          <a:ea typeface="ＭＳ Ｐゴシック" charset="-128"/>
        </a:defRPr>
      </a:lvl9pPr>
    </p:titleStyle>
    <p:bodyStyle>
      <a:lvl1pPr marL="342900" indent="-342900" algn="ctr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FFFFFF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MS PGothic" pitchFamily="34" charset="-128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MS PGothic" pitchFamily="34" charset="-128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MS PGothic" pitchFamily="34" charset="-128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MS PGothic" pitchFamily="34" charset="-128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perustyyl. napsautt.</a:t>
            </a:r>
          </a:p>
        </p:txBody>
      </p:sp>
      <p:sp>
        <p:nvSpPr>
          <p:cNvPr id="2051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tekstin perustyylejä napsauttamalla</a:t>
            </a:r>
          </a:p>
          <a:p>
            <a:pPr lvl="1"/>
            <a:r>
              <a:rPr lang="fi-FI" altLang="fi-FI" smtClean="0"/>
              <a:t>toinen taso</a:t>
            </a:r>
          </a:p>
          <a:p>
            <a:pPr lvl="2"/>
            <a:r>
              <a:rPr lang="fi-FI" altLang="fi-FI" smtClean="0"/>
              <a:t>kolmas taso</a:t>
            </a:r>
          </a:p>
          <a:p>
            <a:pPr lvl="3"/>
            <a:r>
              <a:rPr lang="fi-FI" altLang="fi-FI" smtClean="0"/>
              <a:t>neljäs taso</a:t>
            </a:r>
          </a:p>
          <a:p>
            <a:pPr lvl="4"/>
            <a:r>
              <a:rPr lang="fi-FI" altLang="fi-FI" smtClean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Gill Sans" pitchFamily="34" charset="0"/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52BD40-2AC2-40F3-805B-2825998E9AD0}" type="datetimeFigureOut">
              <a:rPr lang="fi-FI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29.9.2017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Gill Sans" pitchFamily="34" charset="0"/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Gill Sans" pitchFamily="34" charset="0"/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126233-E3F3-40BD-8CA1-3783C7ADB67E}" type="slidenum">
              <a:rPr lang="fi-FI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640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an numeron paikkamerkki 8"/>
          <p:cNvSpPr>
            <a:spLocks noGrp="1"/>
          </p:cNvSpPr>
          <p:nvPr>
            <p:ph type="sldNum" sz="quarter" idx="4"/>
          </p:nvPr>
        </p:nvSpPr>
        <p:spPr>
          <a:xfrm>
            <a:off x="10811020" y="6063293"/>
            <a:ext cx="1209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  <a:latin typeface="Gill Sans Light"/>
              </a:defRPr>
            </a:lvl1pPr>
          </a:lstStyle>
          <a:p>
            <a:pPr defTabSz="457200"/>
            <a:fld id="{A8F6463B-DB81-FC4B-8627-A1D37EE23371}" type="slidenum">
              <a:rPr lang="fi-FI" smtClean="0">
                <a:solidFill>
                  <a:prstClr val="white"/>
                </a:solidFill>
              </a:rPr>
              <a:pPr defTabSz="457200"/>
              <a:t>‹#›</a:t>
            </a:fld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11" name="Päivämäärän paikkamerkki 10"/>
          <p:cNvSpPr>
            <a:spLocks noGrp="1"/>
          </p:cNvSpPr>
          <p:nvPr>
            <p:ph type="dt" sz="half" idx="2"/>
          </p:nvPr>
        </p:nvSpPr>
        <p:spPr>
          <a:xfrm>
            <a:off x="9185701" y="6063293"/>
            <a:ext cx="1356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Gill Sans Light"/>
              </a:defRPr>
            </a:lvl1pPr>
          </a:lstStyle>
          <a:p>
            <a:pPr defTabSz="457200"/>
            <a:fld id="{A9E3FBCF-32C7-4AC6-82A1-F25BAD2AB158}" type="datetime1">
              <a:rPr lang="fi-FI" smtClean="0">
                <a:solidFill>
                  <a:prstClr val="white"/>
                </a:solidFill>
              </a:rPr>
              <a:pPr defTabSz="457200"/>
              <a:t>29.9.2017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060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ctr" defTabSz="4572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SzPct val="57000"/>
        <a:buFont typeface="Arial"/>
        <a:buChar char="•"/>
        <a:defRPr sz="3200" kern="1200" baseline="0">
          <a:solidFill>
            <a:schemeClr val="tx1"/>
          </a:solidFill>
          <a:latin typeface="Gill Sans Light"/>
          <a:ea typeface="+mn-ea"/>
          <a:cs typeface="+mn-cs"/>
        </a:defRPr>
      </a:lvl1pPr>
      <a:lvl2pPr marL="885600" indent="-284400" algn="l" defTabSz="457200" rtl="0" eaLnBrk="1" latinLnBrk="0" hangingPunct="1">
        <a:lnSpc>
          <a:spcPct val="100000"/>
        </a:lnSpc>
        <a:spcBef>
          <a:spcPts val="6000"/>
        </a:spcBef>
        <a:spcAft>
          <a:spcPts val="0"/>
        </a:spcAft>
        <a:buSzPct val="57000"/>
        <a:buFont typeface="Arial"/>
        <a:buChar char="•"/>
        <a:defRPr sz="1800" kern="1200" baseline="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ctr" defTabSz="4572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SzPct val="57000"/>
        <a:buFont typeface="Arial"/>
        <a:buChar char="•"/>
        <a:defRPr sz="3200" kern="1200" baseline="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ctr" defTabSz="4572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SzPct val="57000"/>
        <a:buFont typeface="Arial"/>
        <a:buChar char="•"/>
        <a:defRPr sz="3200" kern="1200" baseline="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ctr" defTabSz="4572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SzPct val="57000"/>
        <a:buFont typeface="Arial"/>
        <a:buChar char="•"/>
        <a:defRPr sz="3200" kern="1200" baseline="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133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9168341" y="6088212"/>
            <a:ext cx="15361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GillSans Light" panose="020B0500000000000000" pitchFamily="34" charset="0"/>
              </a:defRPr>
            </a:lvl1pPr>
          </a:lstStyle>
          <a:p>
            <a:fld id="{48C149E4-189E-44AE-BE05-9199E0F8C71A}" type="datetime1">
              <a:rPr lang="fi-FI" smtClean="0">
                <a:solidFill>
                  <a:prstClr val="white"/>
                </a:solidFill>
              </a:rPr>
              <a:pPr/>
              <a:t>29.9.2017</a:t>
            </a:fld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139190" y="6088212"/>
            <a:ext cx="69331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GillSans Light" panose="020B0500000000000000" pitchFamily="34" charset="0"/>
              </a:defRPr>
            </a:lvl1pPr>
          </a:lstStyle>
          <a:p>
            <a:r>
              <a:rPr lang="fi-FI" smtClean="0">
                <a:solidFill>
                  <a:prstClr val="white"/>
                </a:solidFill>
              </a:rPr>
              <a:t>Atistin nimi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800523" y="6088212"/>
            <a:ext cx="7680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GillSans Light" panose="020B0500000000000000" pitchFamily="34" charset="0"/>
              </a:defRPr>
            </a:lvl1pPr>
          </a:lstStyle>
          <a:p>
            <a:fld id="{429BB0A8-BE0B-496F-819B-24ABA3C5523D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700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illSans Light" panose="020B0500000000000000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GillSans Light" panose="020B0500000000000000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GillSans Light" panose="020B0500000000000000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illSans Light" panose="020B0500000000000000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GillSans Light" panose="020B0500000000000000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GillSans Light" panose="020B0500000000000000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an numeron paikkamerkki 8"/>
          <p:cNvSpPr>
            <a:spLocks noGrp="1"/>
          </p:cNvSpPr>
          <p:nvPr>
            <p:ph type="sldNum" sz="quarter" idx="4"/>
          </p:nvPr>
        </p:nvSpPr>
        <p:spPr>
          <a:xfrm>
            <a:off x="10811020" y="6063293"/>
            <a:ext cx="1209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  <a:latin typeface="Gill Sans Light"/>
              </a:defRPr>
            </a:lvl1pPr>
          </a:lstStyle>
          <a:p>
            <a:pPr defTabSz="457200"/>
            <a:fld id="{A8F6463B-DB81-FC4B-8627-A1D37EE23371}" type="slidenum">
              <a:rPr lang="fi-FI" smtClean="0">
                <a:solidFill>
                  <a:prstClr val="white"/>
                </a:solidFill>
              </a:rPr>
              <a:pPr defTabSz="457200"/>
              <a:t>‹#›</a:t>
            </a:fld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11" name="Päivämäärän paikkamerkki 10"/>
          <p:cNvSpPr>
            <a:spLocks noGrp="1"/>
          </p:cNvSpPr>
          <p:nvPr>
            <p:ph type="dt" sz="half" idx="2"/>
          </p:nvPr>
        </p:nvSpPr>
        <p:spPr>
          <a:xfrm>
            <a:off x="9185701" y="6063293"/>
            <a:ext cx="1356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Gill Sans Light"/>
              </a:defRPr>
            </a:lvl1pPr>
          </a:lstStyle>
          <a:p>
            <a:pPr defTabSz="457200"/>
            <a:fld id="{A9E3FBCF-32C7-4AC6-82A1-F25BAD2AB158}" type="datetime1">
              <a:rPr lang="fi-FI" smtClean="0">
                <a:solidFill>
                  <a:prstClr val="white"/>
                </a:solidFill>
              </a:rPr>
              <a:pPr defTabSz="457200"/>
              <a:t>29.9.2017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689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ctr" defTabSz="4572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SzPct val="57000"/>
        <a:buFont typeface="Arial"/>
        <a:buChar char="•"/>
        <a:defRPr sz="3200" kern="1200" baseline="0">
          <a:solidFill>
            <a:schemeClr val="tx1"/>
          </a:solidFill>
          <a:latin typeface="Gill Sans Light"/>
          <a:ea typeface="+mn-ea"/>
          <a:cs typeface="+mn-cs"/>
        </a:defRPr>
      </a:lvl1pPr>
      <a:lvl2pPr marL="885600" indent="-284400" algn="l" defTabSz="457200" rtl="0" eaLnBrk="1" latinLnBrk="0" hangingPunct="1">
        <a:lnSpc>
          <a:spcPct val="100000"/>
        </a:lnSpc>
        <a:spcBef>
          <a:spcPts val="6000"/>
        </a:spcBef>
        <a:spcAft>
          <a:spcPts val="0"/>
        </a:spcAft>
        <a:buSzPct val="57000"/>
        <a:buFont typeface="Arial"/>
        <a:buChar char="•"/>
        <a:defRPr sz="1800" kern="1200" baseline="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ctr" defTabSz="4572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SzPct val="57000"/>
        <a:buFont typeface="Arial"/>
        <a:buChar char="•"/>
        <a:defRPr sz="3200" kern="1200" baseline="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ctr" defTabSz="4572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SzPct val="57000"/>
        <a:buFont typeface="Arial"/>
        <a:buChar char="•"/>
        <a:defRPr sz="3200" kern="1200" baseline="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ctr" defTabSz="4572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SzPct val="57000"/>
        <a:buFont typeface="Arial"/>
        <a:buChar char="•"/>
        <a:defRPr sz="3200" kern="1200" baseline="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81200" y="3272539"/>
            <a:ext cx="8229600" cy="1143000"/>
          </a:xfrm>
        </p:spPr>
        <p:txBody>
          <a:bodyPr/>
          <a:lstStyle/>
          <a:p>
            <a:r>
              <a:rPr lang="fi-FI" b="1" dirty="0" smtClean="0">
                <a:latin typeface="+mj-lt"/>
              </a:rPr>
              <a:t>Innostu kielistä! </a:t>
            </a:r>
            <a:br>
              <a:rPr lang="fi-FI" b="1" dirty="0" smtClean="0">
                <a:latin typeface="+mj-lt"/>
              </a:rPr>
            </a:br>
            <a:r>
              <a:rPr lang="fi-FI" b="1" dirty="0" smtClean="0">
                <a:latin typeface="+mj-lt"/>
              </a:rPr>
              <a:t>Monikielisyyttä koulun arkeen</a:t>
            </a:r>
            <a:br>
              <a:rPr lang="fi-FI" b="1" dirty="0" smtClean="0">
                <a:latin typeface="+mj-lt"/>
              </a:rPr>
            </a:br>
            <a:r>
              <a:rPr lang="fi-FI" sz="3200" b="1" dirty="0">
                <a:latin typeface="+mj-lt"/>
              </a:rPr>
              <a:t>(5 op) 2017 </a:t>
            </a:r>
          </a:p>
        </p:txBody>
      </p:sp>
    </p:spTree>
    <p:extLst>
      <p:ext uri="{BB962C8B-B14F-4D97-AF65-F5344CB8AC3E}">
        <p14:creationId xmlns:p14="http://schemas.microsoft.com/office/powerpoint/2010/main" val="159505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0B0F3EC-2DC1-4C87-828B-D67F719EF958}" type="slidenum">
              <a:rPr lang="fi-FI" smtClean="0">
                <a:solidFill>
                  <a:prstClr val="white"/>
                </a:solidFill>
              </a:rPr>
              <a:pPr>
                <a:defRPr/>
              </a:pPr>
              <a:t>10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2548" y="1101808"/>
            <a:ext cx="1084528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i-FI" sz="4800" dirty="0" smtClean="0">
                <a:solidFill>
                  <a:srgbClr val="FF0000"/>
                </a:solidFill>
              </a:rPr>
              <a:t>5 ydinvahvuutta</a:t>
            </a:r>
          </a:p>
          <a:p>
            <a:pPr marL="285750" indent="-285750">
              <a:buFontTx/>
              <a:buChar char="-"/>
            </a:pPr>
            <a:r>
              <a:rPr lang="fi-FI" sz="4800" dirty="0" smtClean="0">
                <a:solidFill>
                  <a:srgbClr val="00B050"/>
                </a:solidFill>
              </a:rPr>
              <a:t>Kasvuvahvuudet</a:t>
            </a:r>
            <a:r>
              <a:rPr lang="fi-FI" sz="4800" dirty="0" smtClean="0"/>
              <a:t> </a:t>
            </a:r>
          </a:p>
          <a:p>
            <a:pPr marL="1200150" lvl="2" indent="-285750">
              <a:buFontTx/>
              <a:buChar char="-"/>
            </a:pPr>
            <a:r>
              <a:rPr lang="fi-FI" sz="3600" dirty="0" smtClean="0"/>
              <a:t>tiedostamattomia, kehitettäviä vahvuuksia</a:t>
            </a:r>
          </a:p>
          <a:p>
            <a:pPr marL="285750" indent="-285750">
              <a:buFontTx/>
              <a:buChar char="-"/>
            </a:pPr>
            <a:r>
              <a:rPr lang="fi-FI" sz="4800" dirty="0" smtClean="0">
                <a:solidFill>
                  <a:srgbClr val="0070C0"/>
                </a:solidFill>
              </a:rPr>
              <a:t>Voimavahvuudet </a:t>
            </a:r>
          </a:p>
          <a:p>
            <a:pPr marL="1200150" lvl="2" indent="-285750">
              <a:buFontTx/>
              <a:buChar char="-"/>
            </a:pPr>
            <a:r>
              <a:rPr lang="fi-FI" sz="3600" dirty="0" smtClean="0"/>
              <a:t>esim. sinnikkyys, itsesäätelytaidot</a:t>
            </a:r>
          </a:p>
          <a:p>
            <a:pPr marL="1200150" lvl="2" indent="-285750">
              <a:buFontTx/>
              <a:buChar char="-"/>
            </a:pPr>
            <a:r>
              <a:rPr lang="fi-FI" sz="3600" dirty="0" smtClean="0"/>
              <a:t>”mahdollistajat, sankarivahvuudet”</a:t>
            </a:r>
            <a:endParaRPr lang="fi-FI" sz="3600" dirty="0"/>
          </a:p>
        </p:txBody>
      </p:sp>
    </p:spTree>
    <p:extLst>
      <p:ext uri="{BB962C8B-B14F-4D97-AF65-F5344CB8AC3E}">
        <p14:creationId xmlns:p14="http://schemas.microsoft.com/office/powerpoint/2010/main" val="94922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247" y="289251"/>
            <a:ext cx="8348293" cy="59312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4400" b="1" dirty="0" smtClean="0">
                <a:solidFill>
                  <a:srgbClr val="FF0000"/>
                </a:solidFill>
              </a:rPr>
              <a:t>Ydinvahvuudet</a:t>
            </a:r>
            <a:endParaRPr lang="fi-FI" sz="4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i-FI" sz="3600" dirty="0" smtClean="0"/>
              <a:t>• </a:t>
            </a:r>
            <a:r>
              <a:rPr lang="fi-FI" sz="3600" dirty="0"/>
              <a:t>”linssi jonka läpi katsot maailmaa”</a:t>
            </a:r>
          </a:p>
          <a:p>
            <a:pPr marL="0" indent="0">
              <a:buNone/>
            </a:pPr>
            <a:r>
              <a:rPr lang="fi-FI" sz="3600" dirty="0"/>
              <a:t>• Vaikuttavat siihen miten käyttäydyt, mitä arvostat, </a:t>
            </a:r>
            <a:r>
              <a:rPr lang="fi-FI" sz="3600" dirty="0" smtClean="0"/>
              <a:t>miten toimit, miten tunnet.</a:t>
            </a:r>
          </a:p>
          <a:p>
            <a:pPr marL="0" indent="0">
              <a:buNone/>
            </a:pPr>
            <a:r>
              <a:rPr lang="fi-FI" sz="3600" dirty="0" smtClean="0"/>
              <a:t>• </a:t>
            </a:r>
            <a:r>
              <a:rPr lang="fi-FI" sz="3600" dirty="0"/>
              <a:t>Koet vahvuuden sopivan hyvin sinuun ja haluat </a:t>
            </a:r>
            <a:r>
              <a:rPr lang="fi-FI" sz="3600" dirty="0" smtClean="0"/>
              <a:t>käyttää vahvuutta</a:t>
            </a:r>
            <a:r>
              <a:rPr lang="fi-FI" sz="3600" dirty="0"/>
              <a:t>.</a:t>
            </a:r>
          </a:p>
          <a:p>
            <a:pPr marL="0" indent="0">
              <a:buNone/>
            </a:pPr>
            <a:r>
              <a:rPr lang="fi-FI" sz="3600" dirty="0"/>
              <a:t>• Vahvuuden käyttäminen ei kuluta energiaasi vaan </a:t>
            </a:r>
            <a:r>
              <a:rPr lang="fi-FI" sz="3600" dirty="0" smtClean="0"/>
              <a:t>tuo sitä </a:t>
            </a:r>
            <a:r>
              <a:rPr lang="fi-FI" sz="3600" dirty="0"/>
              <a:t>lisää.</a:t>
            </a:r>
          </a:p>
          <a:p>
            <a:pPr marL="0" indent="0">
              <a:buNone/>
            </a:pPr>
            <a:r>
              <a:rPr lang="fi-FI" sz="3600" dirty="0"/>
              <a:t>• </a:t>
            </a:r>
            <a:r>
              <a:rPr lang="fi-FI" sz="3600" b="1" dirty="0"/>
              <a:t>Oppiminen</a:t>
            </a:r>
            <a:r>
              <a:rPr lang="fi-FI" sz="3600" dirty="0"/>
              <a:t> tapahtuu nopeasti vahvuuden avulla</a:t>
            </a:r>
            <a:r>
              <a:rPr lang="fi-FI" sz="3600" dirty="0" smtClean="0"/>
              <a:t>.</a:t>
            </a:r>
            <a:endParaRPr lang="fi-FI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6239" y="450894"/>
            <a:ext cx="3735763" cy="560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98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821" y="347730"/>
            <a:ext cx="8667481" cy="601443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i-FI" sz="4600" b="1" dirty="0" smtClean="0">
                <a:solidFill>
                  <a:srgbClr val="FF0000"/>
                </a:solidFill>
              </a:rPr>
              <a:t>Ydinvahvuuksiin liittyvien asioiden bongauksen tueksi:</a:t>
            </a:r>
          </a:p>
          <a:p>
            <a:pPr marL="0" indent="0">
              <a:buNone/>
            </a:pPr>
            <a:endParaRPr lang="fi-FI" sz="4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i-FI" sz="4400" dirty="0" smtClean="0"/>
              <a:t>• </a:t>
            </a:r>
            <a:r>
              <a:rPr lang="fi-FI" sz="4400" b="1" dirty="0" smtClean="0"/>
              <a:t>Lapsuusmuistot</a:t>
            </a:r>
            <a:r>
              <a:rPr lang="fi-FI" sz="4400" dirty="0" smtClean="0"/>
              <a:t> - </a:t>
            </a:r>
            <a:r>
              <a:rPr lang="fi-FI" sz="4400" dirty="0" err="1" smtClean="0"/>
              <a:t>mita</a:t>
            </a:r>
            <a:r>
              <a:rPr lang="fi-FI" sz="4400" dirty="0"/>
              <a:t>̈ muistat tehneesi</a:t>
            </a:r>
          </a:p>
          <a:p>
            <a:pPr marL="0" indent="0">
              <a:buNone/>
            </a:pPr>
            <a:r>
              <a:rPr lang="fi-FI" sz="4400" dirty="0" err="1"/>
              <a:t>mielelläsi</a:t>
            </a:r>
            <a:r>
              <a:rPr lang="fi-FI" sz="4400" dirty="0"/>
              <a:t> jo silloin?</a:t>
            </a:r>
          </a:p>
          <a:p>
            <a:pPr marL="0" indent="0">
              <a:buNone/>
            </a:pPr>
            <a:r>
              <a:rPr lang="fi-FI" sz="4400" dirty="0"/>
              <a:t>• </a:t>
            </a:r>
            <a:r>
              <a:rPr lang="fi-FI" sz="4400" b="1" dirty="0" smtClean="0"/>
              <a:t>Energia</a:t>
            </a:r>
            <a:r>
              <a:rPr lang="fi-FI" sz="4400" dirty="0" smtClean="0"/>
              <a:t> – mikä </a:t>
            </a:r>
            <a:r>
              <a:rPr lang="fi-FI" sz="4400" dirty="0" err="1"/>
              <a:t>energisoi</a:t>
            </a:r>
            <a:r>
              <a:rPr lang="fi-FI" sz="4400" dirty="0"/>
              <a:t>, se kutsuu esiin</a:t>
            </a:r>
          </a:p>
          <a:p>
            <a:pPr marL="0" indent="0">
              <a:buNone/>
            </a:pPr>
            <a:r>
              <a:rPr lang="fi-FI" sz="4400" dirty="0"/>
              <a:t>vahvuuksiasi</a:t>
            </a:r>
          </a:p>
          <a:p>
            <a:pPr marL="0" indent="0">
              <a:buNone/>
            </a:pPr>
            <a:r>
              <a:rPr lang="fi-FI" sz="4400" dirty="0"/>
              <a:t>• </a:t>
            </a:r>
            <a:r>
              <a:rPr lang="fi-FI" sz="4400" b="1" dirty="0" smtClean="0"/>
              <a:t>Aitous</a:t>
            </a:r>
            <a:r>
              <a:rPr lang="fi-FI" sz="4400" dirty="0" smtClean="0"/>
              <a:t> – “</a:t>
            </a:r>
            <a:r>
              <a:rPr lang="fi-FI" sz="4400" dirty="0"/>
              <a:t>todellinen </a:t>
            </a:r>
            <a:r>
              <a:rPr lang="fi-FI" sz="4400" dirty="0" err="1"/>
              <a:t>sina</a:t>
            </a:r>
            <a:r>
              <a:rPr lang="fi-FI" sz="4400" dirty="0"/>
              <a:t>̈</a:t>
            </a:r>
            <a:r>
              <a:rPr lang="fi-FI" sz="4400" dirty="0" smtClean="0"/>
              <a:t>” </a:t>
            </a:r>
            <a:r>
              <a:rPr lang="fi-FI" sz="4400" dirty="0" err="1" smtClean="0"/>
              <a:t>pa</a:t>
            </a:r>
            <a:r>
              <a:rPr lang="fi-FI" sz="4400" dirty="0" err="1"/>
              <a:t>̈äsee</a:t>
            </a:r>
            <a:r>
              <a:rPr lang="fi-FI" sz="4400" dirty="0"/>
              <a:t> esiin</a:t>
            </a:r>
          </a:p>
          <a:p>
            <a:pPr marL="0" indent="0">
              <a:buNone/>
            </a:pPr>
            <a:r>
              <a:rPr lang="fi-FI" sz="4400" dirty="0"/>
              <a:t>• </a:t>
            </a:r>
            <a:r>
              <a:rPr lang="fi-FI" sz="4400" b="1" dirty="0" smtClean="0"/>
              <a:t>Helppous</a:t>
            </a:r>
            <a:r>
              <a:rPr lang="fi-FI" sz="4400" dirty="0" smtClean="0"/>
              <a:t> – asiat </a:t>
            </a:r>
            <a:r>
              <a:rPr lang="fi-FI" sz="4400" dirty="0"/>
              <a:t>tulevat kuin </a:t>
            </a:r>
            <a:r>
              <a:rPr lang="fi-FI" sz="4400" dirty="0" smtClean="0"/>
              <a:t>luonnostaan</a:t>
            </a:r>
          </a:p>
          <a:p>
            <a:r>
              <a:rPr lang="fi-FI" sz="4400" b="1" dirty="0" smtClean="0"/>
              <a:t> Huomio</a:t>
            </a:r>
            <a:r>
              <a:rPr lang="fi-FI" sz="4400" dirty="0" smtClean="0"/>
              <a:t> – mihin </a:t>
            </a:r>
            <a:r>
              <a:rPr lang="fi-FI" sz="4400" dirty="0" err="1"/>
              <a:t>kiinnität</a:t>
            </a:r>
            <a:r>
              <a:rPr lang="fi-FI" sz="4400" dirty="0"/>
              <a:t> huomiota</a:t>
            </a:r>
          </a:p>
          <a:p>
            <a:pPr marL="0" indent="0">
              <a:buNone/>
            </a:pPr>
            <a:r>
              <a:rPr lang="fi-FI" sz="4400" dirty="0"/>
              <a:t>l</a:t>
            </a:r>
            <a:r>
              <a:rPr lang="fi-FI" sz="4400" dirty="0" smtClean="0"/>
              <a:t>uonnostaan (esim</a:t>
            </a:r>
            <a:r>
              <a:rPr lang="fi-FI" sz="4400" dirty="0"/>
              <a:t>. mihin </a:t>
            </a:r>
            <a:r>
              <a:rPr lang="fi-FI" sz="4400" dirty="0" err="1"/>
              <a:t>liittyvät</a:t>
            </a:r>
            <a:r>
              <a:rPr lang="fi-FI" sz="4400" dirty="0"/>
              <a:t> asiat luet ja</a:t>
            </a:r>
          </a:p>
          <a:p>
            <a:pPr marL="0" indent="0">
              <a:buNone/>
            </a:pPr>
            <a:r>
              <a:rPr lang="fi-FI" sz="4400" dirty="0"/>
              <a:t>muistat </a:t>
            </a:r>
            <a:r>
              <a:rPr lang="fi-FI" sz="4400" dirty="0" err="1"/>
              <a:t>sanomalehdesta</a:t>
            </a:r>
            <a:r>
              <a:rPr lang="fi-FI" sz="4400" dirty="0"/>
              <a:t>̈)</a:t>
            </a:r>
            <a:endParaRPr lang="fi-FI" sz="44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0" y="347730"/>
            <a:ext cx="3429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39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3150"/>
            <a:ext cx="8667481" cy="633640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i-FI" sz="4400" b="1" dirty="0">
                <a:solidFill>
                  <a:srgbClr val="FF0000"/>
                </a:solidFill>
              </a:rPr>
              <a:t>Ydinvahvuuksiin liittyvien asioiden </a:t>
            </a:r>
            <a:endParaRPr lang="fi-FI" sz="4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i-FI" sz="4400" b="1" dirty="0" smtClean="0">
                <a:solidFill>
                  <a:srgbClr val="FF0000"/>
                </a:solidFill>
              </a:rPr>
              <a:t>bongauksen </a:t>
            </a:r>
            <a:r>
              <a:rPr lang="fi-FI" sz="4400" b="1" dirty="0">
                <a:solidFill>
                  <a:srgbClr val="FF0000"/>
                </a:solidFill>
              </a:rPr>
              <a:t>tueksi:</a:t>
            </a:r>
          </a:p>
          <a:p>
            <a:pPr marL="0" indent="0">
              <a:buNone/>
            </a:pPr>
            <a:endParaRPr lang="fi-FI" sz="4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i-FI" sz="4400" dirty="0" smtClean="0"/>
              <a:t>• </a:t>
            </a:r>
            <a:r>
              <a:rPr lang="fi-FI" sz="4400" b="1" dirty="0" smtClean="0"/>
              <a:t>Nopea oppiminen </a:t>
            </a:r>
            <a:r>
              <a:rPr lang="fi-FI" sz="4400" dirty="0" smtClean="0"/>
              <a:t>– </a:t>
            </a:r>
            <a:r>
              <a:rPr lang="fi-FI" sz="4400" dirty="0" err="1" smtClean="0"/>
              <a:t>mita</a:t>
            </a:r>
            <a:r>
              <a:rPr lang="fi-FI" sz="4400" dirty="0" smtClean="0"/>
              <a:t>̈ </a:t>
            </a:r>
            <a:r>
              <a:rPr lang="fi-FI" sz="4400" dirty="0"/>
              <a:t>opit vaivattomasti</a:t>
            </a:r>
          </a:p>
          <a:p>
            <a:pPr marL="0" indent="0">
              <a:buNone/>
            </a:pPr>
            <a:r>
              <a:rPr lang="fi-FI" sz="4400" dirty="0"/>
              <a:t>melkein ensikuulemalta?</a:t>
            </a:r>
          </a:p>
          <a:p>
            <a:pPr marL="0" indent="0">
              <a:buNone/>
            </a:pPr>
            <a:r>
              <a:rPr lang="fi-FI" sz="4400" dirty="0"/>
              <a:t>• </a:t>
            </a:r>
            <a:r>
              <a:rPr lang="fi-FI" sz="4400" b="1" dirty="0" smtClean="0"/>
              <a:t>Motivaatio </a:t>
            </a:r>
            <a:r>
              <a:rPr lang="fi-FI" sz="4400" dirty="0" smtClean="0"/>
              <a:t>– </a:t>
            </a:r>
            <a:r>
              <a:rPr lang="fi-FI" sz="4400" dirty="0" err="1" smtClean="0"/>
              <a:t>mika</a:t>
            </a:r>
            <a:r>
              <a:rPr lang="fi-FI" sz="4400" dirty="0"/>
              <a:t>̈ tuntuu motivoivalta?</a:t>
            </a:r>
          </a:p>
          <a:p>
            <a:pPr marL="0" indent="0">
              <a:buNone/>
            </a:pPr>
            <a:r>
              <a:rPr lang="fi-FI" sz="4400" dirty="0"/>
              <a:t>• </a:t>
            </a:r>
            <a:r>
              <a:rPr lang="fi-FI" sz="4400" b="1" dirty="0" smtClean="0"/>
              <a:t>Ääni </a:t>
            </a:r>
            <a:r>
              <a:rPr lang="fi-FI" sz="4400" b="1" dirty="0"/>
              <a:t>ja </a:t>
            </a:r>
            <a:r>
              <a:rPr lang="fi-FI" sz="4400" b="1" dirty="0" smtClean="0"/>
              <a:t>eleet </a:t>
            </a:r>
            <a:r>
              <a:rPr lang="fi-FI" sz="4400" dirty="0" smtClean="0"/>
              <a:t>– milloin </a:t>
            </a:r>
            <a:r>
              <a:rPr lang="fi-FI" sz="4400" dirty="0"/>
              <a:t>muuttuvat energisiksi?</a:t>
            </a:r>
          </a:p>
          <a:p>
            <a:pPr marL="0" indent="0">
              <a:buNone/>
            </a:pPr>
            <a:r>
              <a:rPr lang="fi-FI" sz="4400" dirty="0"/>
              <a:t>• </a:t>
            </a:r>
            <a:r>
              <a:rPr lang="fi-FI" sz="4400" b="1" dirty="0"/>
              <a:t>Sanat ja </a:t>
            </a:r>
            <a:r>
              <a:rPr lang="fi-FI" sz="4400" b="1" dirty="0" smtClean="0"/>
              <a:t>lauseet </a:t>
            </a:r>
            <a:r>
              <a:rPr lang="fi-FI" sz="4400" dirty="0" smtClean="0"/>
              <a:t>– “</a:t>
            </a:r>
            <a:r>
              <a:rPr lang="fi-FI" sz="4400" dirty="0" err="1"/>
              <a:t>tykkään</a:t>
            </a:r>
            <a:r>
              <a:rPr lang="fi-FI" sz="4400" dirty="0"/>
              <a:t>”,“rakastan</a:t>
            </a:r>
            <a:r>
              <a:rPr lang="fi-FI" sz="4400" dirty="0" smtClean="0"/>
              <a:t>”, “voisin vaan </a:t>
            </a:r>
            <a:r>
              <a:rPr lang="fi-FI" sz="4400" dirty="0" err="1"/>
              <a:t>tehda</a:t>
            </a:r>
            <a:r>
              <a:rPr lang="fi-FI" sz="4400" dirty="0"/>
              <a:t>̈....”</a:t>
            </a:r>
          </a:p>
          <a:p>
            <a:pPr marL="0" indent="0">
              <a:buNone/>
            </a:pPr>
            <a:r>
              <a:rPr lang="fi-FI" sz="4400" dirty="0"/>
              <a:t>• </a:t>
            </a:r>
            <a:r>
              <a:rPr lang="fi-FI" sz="4400" b="1" dirty="0" smtClean="0"/>
              <a:t>To-</a:t>
            </a:r>
            <a:r>
              <a:rPr lang="fi-FI" sz="4400" b="1" dirty="0" err="1" smtClean="0"/>
              <a:t>do</a:t>
            </a:r>
            <a:r>
              <a:rPr lang="fi-FI" sz="4400" b="1" dirty="0" smtClean="0"/>
              <a:t>-listat</a:t>
            </a:r>
            <a:r>
              <a:rPr lang="fi-FI" sz="4400" dirty="0" smtClean="0"/>
              <a:t> – vahvuuksiin </a:t>
            </a:r>
            <a:r>
              <a:rPr lang="fi-FI" sz="4400" dirty="0" err="1"/>
              <a:t>liittyvät</a:t>
            </a:r>
            <a:r>
              <a:rPr lang="fi-FI" sz="4400" dirty="0"/>
              <a:t> asiat </a:t>
            </a:r>
            <a:r>
              <a:rPr lang="fi-FI" sz="4400" b="1" dirty="0" err="1" smtClean="0"/>
              <a:t>eivät</a:t>
            </a:r>
            <a:endParaRPr lang="fi-FI" sz="4400" b="1" dirty="0"/>
          </a:p>
          <a:p>
            <a:pPr marL="0" indent="0">
              <a:buNone/>
            </a:pPr>
            <a:r>
              <a:rPr lang="fi-FI" sz="4400" dirty="0"/>
              <a:t>usein </a:t>
            </a:r>
            <a:r>
              <a:rPr lang="fi-FI" sz="4400" dirty="0" err="1"/>
              <a:t>päädy</a:t>
            </a:r>
            <a:r>
              <a:rPr lang="fi-FI" sz="4400" dirty="0"/>
              <a:t> </a:t>
            </a:r>
            <a:r>
              <a:rPr lang="fi-FI" sz="4400" dirty="0" err="1"/>
              <a:t>tehtävien</a:t>
            </a:r>
            <a:r>
              <a:rPr lang="fi-FI" sz="4400" dirty="0"/>
              <a:t> asioiden listalle</a:t>
            </a:r>
            <a:endParaRPr lang="fi-FI" sz="44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2828" y="476518"/>
            <a:ext cx="3926446" cy="588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77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0B0F3EC-2DC1-4C87-828B-D67F719EF958}" type="slidenum">
              <a:rPr lang="fi-FI" smtClean="0">
                <a:solidFill>
                  <a:prstClr val="white"/>
                </a:solidFill>
              </a:rPr>
              <a:pPr>
                <a:defRPr/>
              </a:pPr>
              <a:t>14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805" y="535459"/>
            <a:ext cx="11987573" cy="50783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3600" dirty="0"/>
              <a:t>1. </a:t>
            </a:r>
            <a:r>
              <a:rPr lang="fi-FI" sz="3600" b="1" dirty="0">
                <a:solidFill>
                  <a:srgbClr val="FF0000"/>
                </a:solidFill>
              </a:rPr>
              <a:t>Viisaus</a:t>
            </a:r>
            <a:r>
              <a:rPr lang="fi-FI" sz="3600" b="1" dirty="0"/>
              <a:t>: </a:t>
            </a:r>
            <a:r>
              <a:rPr lang="fi-FI" sz="3600" dirty="0">
                <a:solidFill>
                  <a:srgbClr val="0070C0"/>
                </a:solidFill>
              </a:rPr>
              <a:t>luovuus, uteliaisuus, avarakatseisuus, oppimisen ilo,</a:t>
            </a:r>
          </a:p>
          <a:p>
            <a:r>
              <a:rPr lang="fi-FI" sz="3600" dirty="0">
                <a:solidFill>
                  <a:srgbClr val="0070C0"/>
                </a:solidFill>
              </a:rPr>
              <a:t>näkökulmanottokyky</a:t>
            </a:r>
          </a:p>
          <a:p>
            <a:r>
              <a:rPr lang="fi-FI" sz="3600" dirty="0"/>
              <a:t>2. </a:t>
            </a:r>
            <a:r>
              <a:rPr lang="fi-FI" sz="3600" b="1" dirty="0">
                <a:solidFill>
                  <a:srgbClr val="FF0000"/>
                </a:solidFill>
              </a:rPr>
              <a:t>Rohkeus</a:t>
            </a:r>
            <a:r>
              <a:rPr lang="fi-FI" sz="3600" b="1" dirty="0"/>
              <a:t>: </a:t>
            </a:r>
            <a:r>
              <a:rPr lang="fi-FI" sz="3600" dirty="0">
                <a:solidFill>
                  <a:srgbClr val="0070C0"/>
                </a:solidFill>
              </a:rPr>
              <a:t>urheus, sinnikkyys, totuudellisuus, into</a:t>
            </a:r>
          </a:p>
          <a:p>
            <a:r>
              <a:rPr lang="fi-FI" sz="3600" dirty="0"/>
              <a:t>3. </a:t>
            </a:r>
            <a:r>
              <a:rPr lang="fi-FI" sz="3600" b="1" dirty="0">
                <a:solidFill>
                  <a:srgbClr val="FF0000"/>
                </a:solidFill>
              </a:rPr>
              <a:t>Inhimillisyys</a:t>
            </a:r>
            <a:r>
              <a:rPr lang="fi-FI" sz="3600" b="1" dirty="0"/>
              <a:t>: </a:t>
            </a:r>
            <a:r>
              <a:rPr lang="fi-FI" sz="3600" dirty="0">
                <a:solidFill>
                  <a:srgbClr val="0070C0"/>
                </a:solidFill>
              </a:rPr>
              <a:t>rakkaus, ystävällisyys, sosiaalinen älykkyys</a:t>
            </a:r>
          </a:p>
          <a:p>
            <a:r>
              <a:rPr lang="fi-FI" sz="3600" dirty="0"/>
              <a:t>4. </a:t>
            </a:r>
            <a:r>
              <a:rPr lang="fi-FI" sz="3600" b="1" dirty="0">
                <a:solidFill>
                  <a:srgbClr val="FF0000"/>
                </a:solidFill>
              </a:rPr>
              <a:t>Oikeudenmukaisuus</a:t>
            </a:r>
            <a:r>
              <a:rPr lang="fi-FI" sz="3600" b="1" dirty="0"/>
              <a:t>: </a:t>
            </a:r>
            <a:r>
              <a:rPr lang="fi-FI" sz="3600" dirty="0">
                <a:solidFill>
                  <a:srgbClr val="0070C0"/>
                </a:solidFill>
              </a:rPr>
              <a:t>ryhmätyötaidot, reiluus, johtajuus</a:t>
            </a:r>
          </a:p>
          <a:p>
            <a:r>
              <a:rPr lang="fi-FI" sz="3600" dirty="0" smtClean="0"/>
              <a:t>5</a:t>
            </a:r>
            <a:r>
              <a:rPr lang="fi-FI" sz="3600" dirty="0"/>
              <a:t>. </a:t>
            </a:r>
            <a:r>
              <a:rPr lang="fi-FI" sz="3600" b="1" dirty="0">
                <a:solidFill>
                  <a:srgbClr val="FF0000"/>
                </a:solidFill>
              </a:rPr>
              <a:t>Kohtuullisuus</a:t>
            </a:r>
            <a:r>
              <a:rPr lang="fi-FI" sz="3600" b="1" dirty="0"/>
              <a:t>: </a:t>
            </a:r>
            <a:r>
              <a:rPr lang="fi-FI" sz="3600" dirty="0">
                <a:solidFill>
                  <a:srgbClr val="0070C0"/>
                </a:solidFill>
              </a:rPr>
              <a:t>anteeksiantavuus, vaatimattomuus,</a:t>
            </a:r>
          </a:p>
          <a:p>
            <a:r>
              <a:rPr lang="fi-FI" sz="3600" dirty="0">
                <a:solidFill>
                  <a:srgbClr val="0070C0"/>
                </a:solidFill>
              </a:rPr>
              <a:t>harkitsevaisuus, itsesäätely</a:t>
            </a:r>
          </a:p>
          <a:p>
            <a:r>
              <a:rPr lang="fi-FI" sz="3600" dirty="0"/>
              <a:t>6. </a:t>
            </a:r>
            <a:r>
              <a:rPr lang="fi-FI" sz="3600" b="1" dirty="0">
                <a:solidFill>
                  <a:srgbClr val="FF0000"/>
                </a:solidFill>
              </a:rPr>
              <a:t>Henkisyys</a:t>
            </a:r>
            <a:r>
              <a:rPr lang="fi-FI" sz="3600" b="1" dirty="0"/>
              <a:t>: </a:t>
            </a:r>
            <a:r>
              <a:rPr lang="fi-FI" sz="3600" dirty="0">
                <a:solidFill>
                  <a:srgbClr val="0070C0"/>
                </a:solidFill>
              </a:rPr>
              <a:t>Kauneudenarvostus, kiitollisuus, toiveikkuus,</a:t>
            </a:r>
          </a:p>
          <a:p>
            <a:r>
              <a:rPr lang="fi-FI" sz="3600" dirty="0">
                <a:solidFill>
                  <a:srgbClr val="0070C0"/>
                </a:solidFill>
              </a:rPr>
              <a:t>huumorintaju, </a:t>
            </a:r>
            <a:r>
              <a:rPr lang="fi-FI" sz="3600" dirty="0" smtClean="0">
                <a:solidFill>
                  <a:srgbClr val="0070C0"/>
                </a:solidFill>
              </a:rPr>
              <a:t>uskonnollisuus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41874" y="-78666"/>
            <a:ext cx="66326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 dirty="0" smtClean="0">
                <a:solidFill>
                  <a:srgbClr val="FF0000"/>
                </a:solidFill>
              </a:rPr>
              <a:t>6 HYVETTÄ</a:t>
            </a:r>
            <a:r>
              <a:rPr lang="fi-FI" sz="4000" dirty="0" smtClean="0"/>
              <a:t>; </a:t>
            </a:r>
            <a:r>
              <a:rPr lang="fi-FI" sz="4000" b="1" dirty="0" smtClean="0">
                <a:solidFill>
                  <a:srgbClr val="0070C0"/>
                </a:solidFill>
              </a:rPr>
              <a:t>24 VAHVUUTTA</a:t>
            </a:r>
            <a:endParaRPr lang="fi-FI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29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0B0F3EC-2DC1-4C87-828B-D67F719EF958}" type="slidenum">
              <a:rPr lang="fi-FI" smtClean="0">
                <a:solidFill>
                  <a:prstClr val="white"/>
                </a:solidFill>
              </a:rPr>
              <a:pPr>
                <a:defRPr/>
              </a:pPr>
              <a:t>15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75845" y="4477091"/>
            <a:ext cx="6748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6" name="Oval Callout 5"/>
          <p:cNvSpPr/>
          <p:nvPr/>
        </p:nvSpPr>
        <p:spPr>
          <a:xfrm>
            <a:off x="4547286" y="214184"/>
            <a:ext cx="6980917" cy="5240674"/>
          </a:xfrm>
          <a:prstGeom prst="wedgeEllipseCallout">
            <a:avLst>
              <a:gd name="adj1" fmla="val -75193"/>
              <a:gd name="adj2" fmla="val 493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3600" dirty="0" smtClean="0"/>
          </a:p>
          <a:p>
            <a:r>
              <a:rPr lang="fi-FI" sz="3600" dirty="0" smtClean="0"/>
              <a:t>Mitkä vahvuudet olisivat </a:t>
            </a:r>
            <a:r>
              <a:rPr lang="fi-FI" sz="3600" dirty="0">
                <a:solidFill>
                  <a:srgbClr val="FFFF00"/>
                </a:solidFill>
              </a:rPr>
              <a:t>erityisen hyödyllisiä kielirikasteisessa opetuksessa</a:t>
            </a:r>
          </a:p>
          <a:p>
            <a:pPr marL="285750" indent="-285750">
              <a:buFontTx/>
              <a:buChar char="-"/>
            </a:pPr>
            <a:r>
              <a:rPr lang="fi-FI" sz="3600" dirty="0"/>
              <a:t>Opettajalle?</a:t>
            </a:r>
          </a:p>
          <a:p>
            <a:pPr marL="285750" indent="-285750">
              <a:buFontTx/>
              <a:buChar char="-"/>
            </a:pPr>
            <a:r>
              <a:rPr lang="fi-FI" sz="3600" dirty="0"/>
              <a:t>Oppilaalle?</a:t>
            </a:r>
          </a:p>
          <a:p>
            <a:pPr algn="ctr"/>
            <a:endParaRPr lang="fi-FI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626077" y="0"/>
            <a:ext cx="3031524" cy="255454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i-FI" sz="3200" b="1" dirty="0" smtClean="0"/>
              <a:t>Parin minuutin pohdiskelu </a:t>
            </a:r>
          </a:p>
          <a:p>
            <a:r>
              <a:rPr lang="fi-FI" sz="3200" dirty="0" smtClean="0"/>
              <a:t>2-4 innostajaa yhdessä</a:t>
            </a:r>
          </a:p>
          <a:p>
            <a:r>
              <a:rPr lang="fi-FI" sz="3200" i="1" dirty="0" smtClean="0"/>
              <a:t>(moniste)</a:t>
            </a:r>
            <a:endParaRPr lang="fi-FI" sz="3200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073" y="2604787"/>
            <a:ext cx="2218305" cy="33435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50110" y="708454"/>
            <a:ext cx="224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Tehtävä 1.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481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0B0F3EC-2DC1-4C87-828B-D67F719EF958}" type="slidenum">
              <a:rPr lang="fi-FI" smtClean="0">
                <a:solidFill>
                  <a:prstClr val="white"/>
                </a:solidFill>
              </a:rPr>
              <a:pPr>
                <a:defRPr/>
              </a:pPr>
              <a:t>16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805" y="535459"/>
            <a:ext cx="11987573" cy="50783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3600" dirty="0"/>
              <a:t>1. </a:t>
            </a:r>
            <a:r>
              <a:rPr lang="fi-FI" sz="3600" b="1" dirty="0">
                <a:solidFill>
                  <a:srgbClr val="FF0000"/>
                </a:solidFill>
              </a:rPr>
              <a:t>Viisaus</a:t>
            </a:r>
            <a:r>
              <a:rPr lang="fi-FI" sz="3600" b="1" dirty="0"/>
              <a:t>: </a:t>
            </a:r>
            <a:r>
              <a:rPr lang="fi-FI" sz="3600" dirty="0">
                <a:solidFill>
                  <a:srgbClr val="0070C0"/>
                </a:solidFill>
              </a:rPr>
              <a:t>luovuus, uteliaisuus, avarakatseisuus, oppimisen ilo,</a:t>
            </a:r>
          </a:p>
          <a:p>
            <a:r>
              <a:rPr lang="fi-FI" sz="3600" dirty="0">
                <a:solidFill>
                  <a:srgbClr val="0070C0"/>
                </a:solidFill>
              </a:rPr>
              <a:t>näkökulmanottokyky</a:t>
            </a:r>
          </a:p>
          <a:p>
            <a:r>
              <a:rPr lang="fi-FI" sz="3600" dirty="0"/>
              <a:t>2. </a:t>
            </a:r>
            <a:r>
              <a:rPr lang="fi-FI" sz="3600" b="1" dirty="0">
                <a:solidFill>
                  <a:srgbClr val="FF0000"/>
                </a:solidFill>
              </a:rPr>
              <a:t>Rohkeus</a:t>
            </a:r>
            <a:r>
              <a:rPr lang="fi-FI" sz="3600" b="1" dirty="0"/>
              <a:t>: </a:t>
            </a:r>
            <a:r>
              <a:rPr lang="fi-FI" sz="3600" dirty="0">
                <a:solidFill>
                  <a:srgbClr val="0070C0"/>
                </a:solidFill>
              </a:rPr>
              <a:t>urheus, sinnikkyys, totuudellisuus, into</a:t>
            </a:r>
          </a:p>
          <a:p>
            <a:r>
              <a:rPr lang="fi-FI" sz="3600" dirty="0"/>
              <a:t>3. </a:t>
            </a:r>
            <a:r>
              <a:rPr lang="fi-FI" sz="3600" b="1" dirty="0">
                <a:solidFill>
                  <a:srgbClr val="FF0000"/>
                </a:solidFill>
              </a:rPr>
              <a:t>Inhimillisyys</a:t>
            </a:r>
            <a:r>
              <a:rPr lang="fi-FI" sz="3600" b="1" dirty="0"/>
              <a:t>: </a:t>
            </a:r>
            <a:r>
              <a:rPr lang="fi-FI" sz="3600" dirty="0">
                <a:solidFill>
                  <a:srgbClr val="0070C0"/>
                </a:solidFill>
              </a:rPr>
              <a:t>rakkaus, ystävällisyys, sosiaalinen älykkyys</a:t>
            </a:r>
          </a:p>
          <a:p>
            <a:r>
              <a:rPr lang="fi-FI" sz="3600" dirty="0"/>
              <a:t>4. </a:t>
            </a:r>
            <a:r>
              <a:rPr lang="fi-FI" sz="3600" b="1" dirty="0">
                <a:solidFill>
                  <a:srgbClr val="FF0000"/>
                </a:solidFill>
              </a:rPr>
              <a:t>Oikeudenmukaisuus</a:t>
            </a:r>
            <a:r>
              <a:rPr lang="fi-FI" sz="3600" b="1" dirty="0"/>
              <a:t>: </a:t>
            </a:r>
            <a:r>
              <a:rPr lang="fi-FI" sz="3600" dirty="0">
                <a:solidFill>
                  <a:srgbClr val="0070C0"/>
                </a:solidFill>
              </a:rPr>
              <a:t>ryhmätyötaidot, reiluus, johtajuus</a:t>
            </a:r>
          </a:p>
          <a:p>
            <a:r>
              <a:rPr lang="fi-FI" sz="3600" dirty="0" smtClean="0"/>
              <a:t>5</a:t>
            </a:r>
            <a:r>
              <a:rPr lang="fi-FI" sz="3600" dirty="0"/>
              <a:t>. </a:t>
            </a:r>
            <a:r>
              <a:rPr lang="fi-FI" sz="3600" b="1" dirty="0">
                <a:solidFill>
                  <a:srgbClr val="FF0000"/>
                </a:solidFill>
              </a:rPr>
              <a:t>Kohtuullisuus</a:t>
            </a:r>
            <a:r>
              <a:rPr lang="fi-FI" sz="3600" b="1" dirty="0"/>
              <a:t>: </a:t>
            </a:r>
            <a:r>
              <a:rPr lang="fi-FI" sz="3600" dirty="0">
                <a:solidFill>
                  <a:srgbClr val="0070C0"/>
                </a:solidFill>
              </a:rPr>
              <a:t>anteeksiantavuus, vaatimattomuus,</a:t>
            </a:r>
          </a:p>
          <a:p>
            <a:r>
              <a:rPr lang="fi-FI" sz="3600" dirty="0">
                <a:solidFill>
                  <a:srgbClr val="0070C0"/>
                </a:solidFill>
              </a:rPr>
              <a:t>harkitsevaisuus, itsesäätely</a:t>
            </a:r>
          </a:p>
          <a:p>
            <a:r>
              <a:rPr lang="fi-FI" sz="3600" dirty="0"/>
              <a:t>6. </a:t>
            </a:r>
            <a:r>
              <a:rPr lang="fi-FI" sz="3600" b="1" dirty="0">
                <a:solidFill>
                  <a:srgbClr val="FF0000"/>
                </a:solidFill>
              </a:rPr>
              <a:t>Henkisyys</a:t>
            </a:r>
            <a:r>
              <a:rPr lang="fi-FI" sz="3600" b="1" dirty="0"/>
              <a:t>: </a:t>
            </a:r>
            <a:r>
              <a:rPr lang="fi-FI" sz="3600" dirty="0">
                <a:solidFill>
                  <a:srgbClr val="0070C0"/>
                </a:solidFill>
              </a:rPr>
              <a:t>Kauneudenarvostus, kiitollisuus, </a:t>
            </a:r>
            <a:endParaRPr lang="fi-FI" sz="3600" dirty="0" smtClean="0">
              <a:solidFill>
                <a:srgbClr val="0070C0"/>
              </a:solidFill>
            </a:endParaRPr>
          </a:p>
          <a:p>
            <a:r>
              <a:rPr lang="fi-FI" sz="3600" dirty="0" smtClean="0">
                <a:solidFill>
                  <a:srgbClr val="0070C0"/>
                </a:solidFill>
              </a:rPr>
              <a:t>toiveikkuus, huumorintaju</a:t>
            </a:r>
            <a:r>
              <a:rPr lang="fi-FI" sz="3600" dirty="0">
                <a:solidFill>
                  <a:srgbClr val="0070C0"/>
                </a:solidFill>
              </a:rPr>
              <a:t>, </a:t>
            </a:r>
            <a:r>
              <a:rPr lang="fi-FI" sz="3600" dirty="0" smtClean="0">
                <a:solidFill>
                  <a:srgbClr val="0070C0"/>
                </a:solidFill>
              </a:rPr>
              <a:t>uskonnollisuus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41874" y="-78666"/>
            <a:ext cx="66326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 dirty="0" smtClean="0">
                <a:solidFill>
                  <a:srgbClr val="FF0000"/>
                </a:solidFill>
              </a:rPr>
              <a:t>6 HYVETTÄ</a:t>
            </a:r>
            <a:r>
              <a:rPr lang="fi-FI" sz="4000" dirty="0" smtClean="0"/>
              <a:t>; </a:t>
            </a:r>
            <a:r>
              <a:rPr lang="fi-FI" sz="4000" b="1" dirty="0" smtClean="0">
                <a:solidFill>
                  <a:srgbClr val="0070C0"/>
                </a:solidFill>
              </a:rPr>
              <a:t>24 VAHVUUTTA</a:t>
            </a:r>
            <a:endParaRPr lang="fi-FI" sz="4000" b="1" dirty="0">
              <a:solidFill>
                <a:srgbClr val="0070C0"/>
              </a:solidFill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9075175" y="3855782"/>
            <a:ext cx="3471689" cy="2207511"/>
          </a:xfrm>
          <a:prstGeom prst="wedgeEllipseCallout">
            <a:avLst>
              <a:gd name="adj1" fmla="val -61355"/>
              <a:gd name="adj2" fmla="val -3504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3600" dirty="0" smtClean="0"/>
          </a:p>
          <a:p>
            <a:r>
              <a:rPr lang="fi-FI" sz="1600" dirty="0" smtClean="0"/>
              <a:t>Mitkä vahvuudet olisivat </a:t>
            </a:r>
            <a:r>
              <a:rPr lang="fi-FI" sz="1600" dirty="0">
                <a:solidFill>
                  <a:srgbClr val="FFFF00"/>
                </a:solidFill>
              </a:rPr>
              <a:t>erityisen hyödyllisiä kielirikasteisessa opetuksessa</a:t>
            </a:r>
          </a:p>
          <a:p>
            <a:pPr marL="285750" indent="-285750">
              <a:buFontTx/>
              <a:buChar char="-"/>
            </a:pPr>
            <a:r>
              <a:rPr lang="fi-FI" sz="1600" dirty="0"/>
              <a:t>Opettajalle?</a:t>
            </a:r>
          </a:p>
          <a:p>
            <a:pPr marL="285750" indent="-285750">
              <a:buFontTx/>
              <a:buChar char="-"/>
            </a:pPr>
            <a:r>
              <a:rPr lang="fi-FI" sz="1600" dirty="0"/>
              <a:t>Oppilaalle?</a:t>
            </a:r>
          </a:p>
          <a:p>
            <a:pPr algn="ctr"/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115318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0B0F3EC-2DC1-4C87-828B-D67F719EF958}" type="slidenum">
              <a:rPr lang="fi-FI" smtClean="0">
                <a:solidFill>
                  <a:prstClr val="white"/>
                </a:solidFill>
              </a:rPr>
              <a:pPr>
                <a:defRPr/>
              </a:pPr>
              <a:t>17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75845" y="4477091"/>
            <a:ext cx="6748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6" name="Oval Callout 5"/>
          <p:cNvSpPr/>
          <p:nvPr/>
        </p:nvSpPr>
        <p:spPr>
          <a:xfrm>
            <a:off x="4547286" y="214184"/>
            <a:ext cx="6980917" cy="5240674"/>
          </a:xfrm>
          <a:prstGeom prst="wedgeEllipseCallout">
            <a:avLst>
              <a:gd name="adj1" fmla="val -75193"/>
              <a:gd name="adj2" fmla="val 493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3600" dirty="0" smtClean="0"/>
          </a:p>
          <a:p>
            <a:r>
              <a:rPr lang="fi-FI" sz="3600" dirty="0" smtClean="0"/>
              <a:t>Mitkä vahvuudet olisivat </a:t>
            </a:r>
            <a:r>
              <a:rPr lang="fi-FI" sz="3600" dirty="0">
                <a:solidFill>
                  <a:srgbClr val="FFFF00"/>
                </a:solidFill>
              </a:rPr>
              <a:t>erityisen hyödyllisiä kielirikasteisessa opetuksessa</a:t>
            </a:r>
          </a:p>
          <a:p>
            <a:pPr marL="285750" indent="-285750">
              <a:buFontTx/>
              <a:buChar char="-"/>
            </a:pPr>
            <a:r>
              <a:rPr lang="fi-FI" sz="6000" dirty="0"/>
              <a:t>Opettajalle?</a:t>
            </a:r>
          </a:p>
          <a:p>
            <a:pPr marL="285750" indent="-285750">
              <a:buFontTx/>
              <a:buChar char="-"/>
            </a:pPr>
            <a:r>
              <a:rPr lang="fi-FI" sz="6000" dirty="0"/>
              <a:t>Oppilaalle?</a:t>
            </a:r>
          </a:p>
          <a:p>
            <a:pPr algn="ctr"/>
            <a:endParaRPr lang="fi-FI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7250110" y="412240"/>
            <a:ext cx="224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Tehtävä 1.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4372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 txBox="1">
            <a:spLocks/>
          </p:cNvSpPr>
          <p:nvPr/>
        </p:nvSpPr>
        <p:spPr>
          <a:xfrm>
            <a:off x="2209801" y="609601"/>
            <a:ext cx="7769225" cy="113982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03721" y="0"/>
            <a:ext cx="8280416" cy="60016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4800" dirty="0" smtClean="0"/>
              <a:t>Itsehillintä (/itsesäätely)</a:t>
            </a:r>
            <a:endParaRPr lang="fi-FI" sz="4800" dirty="0"/>
          </a:p>
          <a:p>
            <a:pPr>
              <a:buFont typeface="Arial" panose="020B0604020202020204" pitchFamily="34" charset="0"/>
              <a:buChar char="•"/>
            </a:pPr>
            <a:r>
              <a:rPr lang="fi-FI" sz="4800" dirty="0"/>
              <a:t>sinnikkyys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3200" dirty="0" smtClean="0"/>
              <a:t>(elämänvoima </a:t>
            </a:r>
            <a:r>
              <a:rPr lang="fi-FI" sz="3200" dirty="0"/>
              <a:t>ja </a:t>
            </a:r>
            <a:r>
              <a:rPr lang="fi-FI" sz="3200" dirty="0" smtClean="0"/>
              <a:t>innokkuus)/</a:t>
            </a:r>
            <a:r>
              <a:rPr lang="fi-FI" sz="4800" dirty="0" smtClean="0"/>
              <a:t>into</a:t>
            </a:r>
            <a:endParaRPr lang="fi-FI" sz="4800" dirty="0"/>
          </a:p>
          <a:p>
            <a:pPr>
              <a:buFont typeface="Arial" panose="020B0604020202020204" pitchFamily="34" charset="0"/>
              <a:buChar char="•"/>
            </a:pPr>
            <a:r>
              <a:rPr lang="fi-FI" sz="4800" dirty="0"/>
              <a:t>toiveikkuus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4800" dirty="0"/>
              <a:t>kiitollisuus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3200" dirty="0" smtClean="0"/>
              <a:t>(Ihmissuhteet)/ </a:t>
            </a:r>
            <a:r>
              <a:rPr lang="fi-FI" sz="4800" dirty="0" smtClean="0"/>
              <a:t>sosiaalinen älykkyys, ystävällisyys</a:t>
            </a:r>
            <a:endParaRPr lang="fi-FI" sz="4800" dirty="0"/>
          </a:p>
          <a:p>
            <a:pPr>
              <a:buFont typeface="Arial" panose="020B0604020202020204" pitchFamily="34" charset="0"/>
              <a:buChar char="•"/>
            </a:pPr>
            <a:r>
              <a:rPr lang="fi-FI" sz="4800" dirty="0"/>
              <a:t>uteliaisuus</a:t>
            </a:r>
            <a:endParaRPr lang="fi-FI" sz="4800" dirty="0"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2843" y="814036"/>
            <a:ext cx="370087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/>
              <a:t>Kasvatustieteen asiantuntijat kehottavat keskittymään ensin </a:t>
            </a:r>
            <a:r>
              <a:rPr lang="fi-FI" sz="2800" b="1" dirty="0"/>
              <a:t>seitsemään luonteenvahvuuteen, joista lapselle ja nuorelle on eniten hyötyä </a:t>
            </a:r>
            <a:r>
              <a:rPr lang="fi-FI" sz="2800" dirty="0"/>
              <a:t>(Vuorinen, 2015). </a:t>
            </a:r>
            <a:endParaRPr lang="fi-FI" sz="2800" dirty="0" smtClean="0"/>
          </a:p>
        </p:txBody>
      </p:sp>
    </p:spTree>
    <p:extLst>
      <p:ext uri="{BB962C8B-B14F-4D97-AF65-F5344CB8AC3E}">
        <p14:creationId xmlns:p14="http://schemas.microsoft.com/office/powerpoint/2010/main" val="295993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0B0F3EC-2DC1-4C87-828B-D67F719EF958}" type="slidenum">
              <a:rPr lang="fi-FI" smtClean="0">
                <a:solidFill>
                  <a:prstClr val="white"/>
                </a:solidFill>
              </a:rPr>
              <a:pPr>
                <a:defRPr/>
              </a:pPr>
              <a:t>19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3684" y="945931"/>
            <a:ext cx="654268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700"/>
              </a:spcAft>
            </a:pPr>
            <a:r>
              <a:rPr lang="fi-FI" sz="4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Kannattaa </a:t>
            </a:r>
            <a:r>
              <a:rPr lang="fi-FI" sz="4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aluksi keskittää huomio nuorten </a:t>
            </a:r>
            <a:r>
              <a:rPr lang="fi-FI" sz="4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olemassa oleviin, tunnistettuihin vahvuuksiin</a:t>
            </a:r>
            <a:r>
              <a:rPr lang="fi-FI" sz="4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niiden </a:t>
            </a:r>
            <a:r>
              <a:rPr lang="fi-FI" sz="4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hehkuttamiseen</a:t>
            </a:r>
            <a:r>
              <a:rPr lang="fi-FI" sz="4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ja </a:t>
            </a:r>
            <a:r>
              <a:rPr lang="fi-FI" sz="4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vahvistamiseen</a:t>
            </a:r>
            <a:r>
              <a:rPr lang="fi-FI" sz="4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fi-FI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http://positiivinenpedagogiikka.fi/luonteenvahvuudet</a:t>
            </a:r>
            <a:endParaRPr lang="fi-FI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2197" y="772733"/>
            <a:ext cx="4923048" cy="638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44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2928257" y="340864"/>
            <a:ext cx="61939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fi-FI" sz="3200" b="1" dirty="0">
                <a:solidFill>
                  <a:srgbClr val="000000"/>
                </a:solidFill>
                <a:latin typeface="Gill Sans" panose="020B0502020104020203" pitchFamily="34" charset="0"/>
              </a:rPr>
              <a:t>Ohjelma </a:t>
            </a:r>
            <a:r>
              <a:rPr lang="fi-FI" sz="3200" b="1" dirty="0" smtClean="0">
                <a:solidFill>
                  <a:srgbClr val="000000"/>
                </a:solidFill>
                <a:latin typeface="Gill Sans" panose="020B0502020104020203" pitchFamily="34" charset="0"/>
              </a:rPr>
              <a:t>19.9. </a:t>
            </a:r>
            <a:r>
              <a:rPr lang="fi-FI" sz="3200" b="1" dirty="0">
                <a:solidFill>
                  <a:srgbClr val="000000"/>
                </a:solidFill>
                <a:latin typeface="Gill Sans" panose="020B0502020104020203" pitchFamily="34" charset="0"/>
              </a:rPr>
              <a:t>2017</a:t>
            </a:r>
            <a:endParaRPr lang="fi-FI" sz="3200" dirty="0">
              <a:solidFill>
                <a:srgbClr val="000000"/>
              </a:solidFill>
              <a:latin typeface="Gill Sans" panose="020B0502020104020203" pitchFamily="34" charset="0"/>
            </a:endParaRPr>
          </a:p>
        </p:txBody>
      </p:sp>
      <p:sp>
        <p:nvSpPr>
          <p:cNvPr id="3" name="Suorakulmio 2"/>
          <p:cNvSpPr/>
          <p:nvPr/>
        </p:nvSpPr>
        <p:spPr>
          <a:xfrm>
            <a:off x="1876096" y="1087821"/>
            <a:ext cx="871833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fi-FI" sz="2400" dirty="0">
                <a:solidFill>
                  <a:srgbClr val="000000"/>
                </a:solidFill>
              </a:rPr>
              <a:t>14.15 – </a:t>
            </a:r>
            <a:r>
              <a:rPr lang="fi-FI" sz="2400" dirty="0" smtClean="0">
                <a:solidFill>
                  <a:srgbClr val="000000"/>
                </a:solidFill>
              </a:rPr>
              <a:t>15:00</a:t>
            </a:r>
            <a:r>
              <a:rPr lang="fi-FI" sz="2400" dirty="0">
                <a:solidFill>
                  <a:srgbClr val="000000"/>
                </a:solidFill>
              </a:rPr>
              <a:t>	</a:t>
            </a:r>
            <a:r>
              <a:rPr lang="fi-FI" sz="2400" dirty="0" smtClean="0">
                <a:solidFill>
                  <a:srgbClr val="000000"/>
                </a:solidFill>
              </a:rPr>
              <a:t>Tervetuloa</a:t>
            </a:r>
          </a:p>
          <a:p>
            <a:pPr defTabSz="457200"/>
            <a:r>
              <a:rPr lang="fi-FI" sz="2400" dirty="0">
                <a:solidFill>
                  <a:srgbClr val="000000"/>
                </a:solidFill>
              </a:rPr>
              <a:t>	</a:t>
            </a:r>
            <a:r>
              <a:rPr lang="fi-FI" sz="2400" dirty="0" smtClean="0">
                <a:solidFill>
                  <a:srgbClr val="000000"/>
                </a:solidFill>
              </a:rPr>
              <a:t>				</a:t>
            </a:r>
            <a:r>
              <a:rPr lang="fi-FI" sz="2400" dirty="0"/>
              <a:t>Vahvuudet ja positiivinen pedagogiikka </a:t>
            </a:r>
            <a:r>
              <a:rPr lang="fi-FI" sz="2400" dirty="0" smtClean="0"/>
              <a:t>							kielirikasteisuudessa</a:t>
            </a:r>
            <a:endParaRPr lang="fi-FI" sz="2400" dirty="0">
              <a:solidFill>
                <a:srgbClr val="000000"/>
              </a:solidFill>
            </a:endParaRPr>
          </a:p>
          <a:p>
            <a:pPr defTabSz="457200"/>
            <a:r>
              <a:rPr lang="fi-FI" sz="2400" dirty="0">
                <a:solidFill>
                  <a:srgbClr val="000000"/>
                </a:solidFill>
              </a:rPr>
              <a:t>										</a:t>
            </a:r>
          </a:p>
          <a:p>
            <a:pPr defTabSz="457200"/>
            <a:r>
              <a:rPr lang="fi-FI" sz="2400" dirty="0" smtClean="0">
                <a:solidFill>
                  <a:srgbClr val="000000"/>
                </a:solidFill>
              </a:rPr>
              <a:t>15.00 </a:t>
            </a:r>
            <a:r>
              <a:rPr lang="fi-FI" sz="2400" dirty="0">
                <a:solidFill>
                  <a:srgbClr val="000000"/>
                </a:solidFill>
              </a:rPr>
              <a:t>– 15.15	Tauko ja </a:t>
            </a:r>
            <a:r>
              <a:rPr lang="fi-FI" sz="2400" b="1" dirty="0">
                <a:solidFill>
                  <a:srgbClr val="000000"/>
                </a:solidFill>
              </a:rPr>
              <a:t>kahvit</a:t>
            </a:r>
            <a:r>
              <a:rPr lang="fi-FI" sz="2400" dirty="0">
                <a:solidFill>
                  <a:srgbClr val="000000"/>
                </a:solidFill>
              </a:rPr>
              <a:t>	</a:t>
            </a:r>
            <a:endParaRPr lang="fi-FI" sz="2400" dirty="0" smtClean="0">
              <a:solidFill>
                <a:srgbClr val="000000"/>
              </a:solidFill>
            </a:endParaRPr>
          </a:p>
          <a:p>
            <a:pPr defTabSz="457200"/>
            <a:endParaRPr lang="fi-FI" sz="2400" dirty="0">
              <a:solidFill>
                <a:srgbClr val="000000"/>
              </a:solidFill>
            </a:endParaRPr>
          </a:p>
          <a:p>
            <a:r>
              <a:rPr lang="fi-FI" sz="2400" dirty="0" smtClean="0"/>
              <a:t>15.15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>
                <a:solidFill>
                  <a:srgbClr val="000000"/>
                </a:solidFill>
              </a:rPr>
              <a:t>– </a:t>
            </a:r>
            <a:r>
              <a:rPr lang="fi-FI" sz="2400" dirty="0" smtClean="0"/>
              <a:t>16.30     ”Innostuin </a:t>
            </a:r>
            <a:r>
              <a:rPr lang="fi-FI" sz="2400" dirty="0"/>
              <a:t>ja innostin!  Jaetaan onnistumisia </a:t>
            </a:r>
            <a:r>
              <a:rPr lang="fi-FI" sz="2400" dirty="0" smtClean="0"/>
              <a:t>		      ja </a:t>
            </a:r>
            <a:r>
              <a:rPr lang="fi-FI" sz="2400" dirty="0"/>
              <a:t>vahvuuksia</a:t>
            </a:r>
          </a:p>
          <a:p>
            <a:r>
              <a:rPr lang="fi-FI" sz="2400" dirty="0" smtClean="0"/>
              <a:t>		      Kielirikasteisuussuunnitelmien jalostamista</a:t>
            </a:r>
          </a:p>
          <a:p>
            <a:endParaRPr lang="fi-FI" sz="2400" dirty="0"/>
          </a:p>
          <a:p>
            <a:r>
              <a:rPr lang="fi-FI" sz="2400" dirty="0" smtClean="0"/>
              <a:t>16.30 </a:t>
            </a:r>
            <a:r>
              <a:rPr lang="fi-FI" sz="2400" dirty="0">
                <a:solidFill>
                  <a:srgbClr val="000000"/>
                </a:solidFill>
              </a:rPr>
              <a:t> – </a:t>
            </a:r>
            <a:r>
              <a:rPr lang="fi-FI" sz="2400" dirty="0" smtClean="0"/>
              <a:t>16.45</a:t>
            </a:r>
            <a:r>
              <a:rPr lang="fi-FI" sz="2400" dirty="0"/>
              <a:t> </a:t>
            </a:r>
            <a:r>
              <a:rPr lang="fi-FI" sz="2400" dirty="0" smtClean="0"/>
              <a:t>   Orientoituminen </a:t>
            </a:r>
            <a:r>
              <a:rPr lang="fi-FI" sz="2400" dirty="0"/>
              <a:t>päätöstyöpajaan</a:t>
            </a:r>
          </a:p>
          <a:p>
            <a:r>
              <a:rPr lang="fi-FI" sz="2400" dirty="0"/>
              <a:t>16.45		</a:t>
            </a:r>
            <a:r>
              <a:rPr lang="fi-FI" sz="2400" dirty="0" smtClean="0"/>
              <a:t>      Päivän </a:t>
            </a:r>
            <a:r>
              <a:rPr lang="fi-FI" sz="2400" dirty="0"/>
              <a:t>päätös</a:t>
            </a:r>
          </a:p>
          <a:p>
            <a:pPr defTabSz="457200"/>
            <a:endParaRPr lang="fi-FI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98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6463B-DB81-FC4B-8627-A1D37EE23371}" type="slidenum">
              <a:rPr lang="fi-FI" smtClean="0">
                <a:solidFill>
                  <a:prstClr val="white"/>
                </a:solidFill>
              </a:rPr>
              <a:pPr/>
              <a:t>3</a:t>
            </a:fld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>
                <a:solidFill>
                  <a:prstClr val="white"/>
                </a:solidFill>
              </a:rPr>
              <a:t> </a:t>
            </a:r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71A8288-DAB1-9648-B405-F0D2CC5C3965}" type="datetime1">
              <a:rPr lang="fi-FI" smtClean="0">
                <a:solidFill>
                  <a:prstClr val="white"/>
                </a:solidFill>
              </a:rPr>
              <a:pPr/>
              <a:t>29.9.2017</a:t>
            </a:fld>
            <a:endParaRPr lang="fi-FI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2542"/>
            <a:ext cx="12740455" cy="714889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642" y="1953080"/>
            <a:ext cx="4288373" cy="39250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18952" y="2756079"/>
            <a:ext cx="2511382" cy="2359837"/>
          </a:xfrm>
          <a:prstGeom prst="rect">
            <a:avLst/>
          </a:prstGeom>
          <a:solidFill>
            <a:srgbClr val="00AFDB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fi-FI" sz="2400" b="1" dirty="0">
                <a:solidFill>
                  <a:prstClr val="black"/>
                </a:solidFill>
              </a:rPr>
              <a:t>TÄNÄÄN</a:t>
            </a:r>
            <a:r>
              <a:rPr lang="fi-FI" sz="2400" b="1" dirty="0" smtClean="0">
                <a:solidFill>
                  <a:prstClr val="black"/>
                </a:solidFill>
              </a:rPr>
              <a:t>: Vahvuudet</a:t>
            </a:r>
          </a:p>
          <a:p>
            <a:pPr defTabSz="457200"/>
            <a:r>
              <a:rPr lang="fi-FI" sz="2400" b="1" dirty="0" smtClean="0">
                <a:solidFill>
                  <a:prstClr val="black"/>
                </a:solidFill>
              </a:rPr>
              <a:t>&amp; positiivinen pedagogia; </a:t>
            </a:r>
            <a:r>
              <a:rPr lang="fi-FI" sz="2400" b="1" dirty="0" smtClean="0">
                <a:solidFill>
                  <a:srgbClr val="FFFF00"/>
                </a:solidFill>
              </a:rPr>
              <a:t>”Innostuin ja innostin”</a:t>
            </a:r>
            <a:endParaRPr lang="fi-FI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65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0B0F3EC-2DC1-4C87-828B-D67F719EF958}" type="slidenum">
              <a:rPr lang="fi-FI" smtClean="0">
                <a:solidFill>
                  <a:prstClr val="white"/>
                </a:solidFill>
              </a:rPr>
              <a:pPr>
                <a:defRPr/>
              </a:pPr>
              <a:t>4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96225" y="1339403"/>
            <a:ext cx="8545516" cy="28623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3600" b="1" dirty="0" smtClean="0"/>
              <a:t>Lähteinä </a:t>
            </a:r>
          </a:p>
          <a:p>
            <a:r>
              <a:rPr lang="fi-FI" sz="3600" dirty="0" smtClean="0"/>
              <a:t>- Asiantuntijat Erja Sandberg KT,EO ja Kaisa Vuorinen KM, EO</a:t>
            </a:r>
          </a:p>
          <a:p>
            <a:r>
              <a:rPr lang="fi-FI" sz="36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Ideatasolla lukuisat muut linkit ja henkilöt</a:t>
            </a:r>
            <a:endParaRPr lang="fi-FI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7131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0B0F3EC-2DC1-4C87-828B-D67F719EF958}" type="slidenum">
              <a:rPr lang="fi-FI" smtClean="0">
                <a:solidFill>
                  <a:prstClr val="white"/>
                </a:solidFill>
              </a:rPr>
              <a:pPr>
                <a:defRPr/>
              </a:pPr>
              <a:t>5</a:t>
            </a:fld>
            <a:endParaRPr lang="fi-FI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0110" y="504695"/>
            <a:ext cx="6096000" cy="409575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54981" y="0"/>
            <a:ext cx="5563672" cy="5388476"/>
          </a:xfrm>
          <a:prstGeom prst="wedgeEllipseCallout">
            <a:avLst>
              <a:gd name="adj1" fmla="val 64239"/>
              <a:gd name="adj2" fmla="val 473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5400" b="1" dirty="0" smtClean="0">
                <a:solidFill>
                  <a:srgbClr val="7030A0"/>
                </a:solidFill>
                <a:latin typeface="GillSans Light" panose="020B0500000000000000" pitchFamily="34" charset="0"/>
              </a:rPr>
              <a:t>Alkusyksyn</a:t>
            </a:r>
          </a:p>
          <a:p>
            <a:pPr algn="ctr"/>
            <a:r>
              <a:rPr lang="fi-FI" sz="5400" b="1" dirty="0" smtClean="0">
                <a:solidFill>
                  <a:srgbClr val="00B050"/>
                </a:solidFill>
                <a:latin typeface="GillSans Light" panose="020B0500000000000000" pitchFamily="34" charset="0"/>
              </a:rPr>
              <a:t>Toteutuksen </a:t>
            </a:r>
            <a:r>
              <a:rPr lang="fi-FI" sz="5400" b="1" dirty="0" smtClean="0">
                <a:solidFill>
                  <a:prstClr val="white"/>
                </a:solidFill>
                <a:latin typeface="GillSans Light" panose="020B0500000000000000" pitchFamily="34" charset="0"/>
              </a:rPr>
              <a:t>Fiilis</a:t>
            </a:r>
            <a:r>
              <a:rPr lang="fi-FI" sz="5400" b="1" dirty="0">
                <a:solidFill>
                  <a:prstClr val="white"/>
                </a:solidFill>
                <a:latin typeface="GillSans Light" panose="020B0500000000000000" pitchFamily="34" charset="0"/>
              </a:rPr>
              <a:t>?</a:t>
            </a:r>
          </a:p>
          <a:p>
            <a:pPr algn="ctr"/>
            <a:r>
              <a:rPr lang="fi-FI" sz="5400" b="1" dirty="0" err="1">
                <a:solidFill>
                  <a:srgbClr val="002060"/>
                </a:solidFill>
                <a:latin typeface="GillSans Light" panose="020B0500000000000000" pitchFamily="34" charset="0"/>
              </a:rPr>
              <a:t>Feeling</a:t>
            </a:r>
            <a:r>
              <a:rPr lang="fi-FI" sz="5400" b="1" dirty="0">
                <a:solidFill>
                  <a:srgbClr val="002060"/>
                </a:solidFill>
                <a:latin typeface="GillSans Light" panose="020B0500000000000000" pitchFamily="34" charset="0"/>
              </a:rPr>
              <a:t>?</a:t>
            </a:r>
          </a:p>
          <a:p>
            <a:pPr algn="ctr"/>
            <a:r>
              <a:rPr lang="fi-FI" sz="5400" b="1" dirty="0" err="1">
                <a:solidFill>
                  <a:srgbClr val="FFFF00"/>
                </a:solidFill>
                <a:latin typeface="GillSans Light" panose="020B0500000000000000" pitchFamily="34" charset="0"/>
              </a:rPr>
              <a:t>Stämning</a:t>
            </a:r>
            <a:r>
              <a:rPr lang="fi-FI" sz="5400" b="1" dirty="0">
                <a:solidFill>
                  <a:srgbClr val="FFFF00"/>
                </a:solidFill>
                <a:latin typeface="GillSans Light" panose="020B0500000000000000" pitchFamily="34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3423" y="4490432"/>
            <a:ext cx="2831125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i-FI" sz="3200" b="1" dirty="0" smtClean="0"/>
              <a:t>Pareittain</a:t>
            </a:r>
          </a:p>
          <a:p>
            <a:r>
              <a:rPr lang="fi-FI" sz="3200" b="1" dirty="0"/>
              <a:t>p</a:t>
            </a:r>
            <a:r>
              <a:rPr lang="fi-FI" sz="3200" b="1" dirty="0" smtClean="0"/>
              <a:t>ari minuuttia/ kärsä</a:t>
            </a:r>
          </a:p>
        </p:txBody>
      </p:sp>
    </p:spTree>
    <p:extLst>
      <p:ext uri="{BB962C8B-B14F-4D97-AF65-F5344CB8AC3E}">
        <p14:creationId xmlns:p14="http://schemas.microsoft.com/office/powerpoint/2010/main" val="196914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 txBox="1">
            <a:spLocks/>
          </p:cNvSpPr>
          <p:nvPr/>
        </p:nvSpPr>
        <p:spPr>
          <a:xfrm>
            <a:off x="2209801" y="609601"/>
            <a:ext cx="7769225" cy="113982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fi-FI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82258"/>
            <a:ext cx="6310514" cy="2338602"/>
          </a:xfrm>
          <a:prstGeom prst="rect">
            <a:avLst/>
          </a:prstGeom>
        </p:spPr>
      </p:pic>
      <p:sp>
        <p:nvSpPr>
          <p:cNvPr id="2" name="Pyöristetty suorakulmio 1"/>
          <p:cNvSpPr/>
          <p:nvPr/>
        </p:nvSpPr>
        <p:spPr>
          <a:xfrm>
            <a:off x="3938864" y="1501485"/>
            <a:ext cx="8137227" cy="3737065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r" defTabSz="457200">
              <a:defRPr/>
            </a:pPr>
            <a:r>
              <a:rPr lang="fi-FI" sz="4400" dirty="0" smtClean="0">
                <a:solidFill>
                  <a:prstClr val="black"/>
                </a:solidFill>
                <a:latin typeface="GillSans"/>
              </a:rPr>
              <a:t>”Meidän </a:t>
            </a:r>
            <a:r>
              <a:rPr lang="fi-FI" sz="4400" dirty="0">
                <a:solidFill>
                  <a:prstClr val="black"/>
                </a:solidFill>
                <a:latin typeface="GillSans"/>
              </a:rPr>
              <a:t>opettajien ja kasvattajien tehtävänä on </a:t>
            </a:r>
            <a:r>
              <a:rPr lang="fi-FI" sz="4400" b="1" dirty="0">
                <a:solidFill>
                  <a:prstClr val="black"/>
                </a:solidFill>
                <a:latin typeface="GillSans"/>
              </a:rPr>
              <a:t>rohkaista ja kannustaa </a:t>
            </a:r>
            <a:r>
              <a:rPr lang="fi-FI" sz="4400" dirty="0">
                <a:solidFill>
                  <a:prstClr val="black"/>
                </a:solidFill>
                <a:latin typeface="GillSans"/>
              </a:rPr>
              <a:t>lapsia ja nuoria </a:t>
            </a:r>
            <a:r>
              <a:rPr lang="fi-FI" sz="4400" dirty="0">
                <a:solidFill>
                  <a:prstClr val="black"/>
                </a:solidFill>
                <a:latin typeface="Gill Sans"/>
              </a:rPr>
              <a:t>vuorovaikutukseen ja itsensä ilmaisemiseen </a:t>
            </a:r>
            <a:r>
              <a:rPr lang="fi-FI" sz="4400" b="1" dirty="0">
                <a:solidFill>
                  <a:prstClr val="black"/>
                </a:solidFill>
                <a:latin typeface="Gill Sans"/>
              </a:rPr>
              <a:t>vähäiselläkin kielitaidolla - </a:t>
            </a:r>
            <a:r>
              <a:rPr lang="fi-FI" sz="4400" dirty="0">
                <a:solidFill>
                  <a:prstClr val="black"/>
                </a:solidFill>
                <a:latin typeface="GillSans"/>
              </a:rPr>
              <a:t>kokonaisvaltaisesti</a:t>
            </a:r>
            <a:r>
              <a:rPr lang="fi-FI" sz="4400" dirty="0" smtClean="0">
                <a:solidFill>
                  <a:prstClr val="black"/>
                </a:solidFill>
                <a:latin typeface="GillSans"/>
              </a:rPr>
              <a:t>!”</a:t>
            </a:r>
            <a:endParaRPr lang="fi-FI" sz="4400" dirty="0">
              <a:solidFill>
                <a:prstClr val="black"/>
              </a:solidFill>
              <a:latin typeface="GillSans"/>
            </a:endParaRPr>
          </a:p>
          <a:p>
            <a:pPr marL="0" lvl="1" algn="r" defTabSz="457200">
              <a:defRPr/>
            </a:pPr>
            <a:endParaRPr lang="fi-FI" sz="4400" dirty="0">
              <a:solidFill>
                <a:prstClr val="black"/>
              </a:solidFill>
              <a:latin typeface="GillSans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257577" y="0"/>
            <a:ext cx="4881093" cy="3258355"/>
          </a:xfrm>
          <a:prstGeom prst="wedgeEllipseCallout">
            <a:avLst>
              <a:gd name="adj1" fmla="val 5288"/>
              <a:gd name="adj2" fmla="val 6763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4000" dirty="0" smtClean="0">
                <a:solidFill>
                  <a:srgbClr val="FFFF00"/>
                </a:solidFill>
              </a:rPr>
              <a:t>Omat ydinvahvuudet</a:t>
            </a:r>
          </a:p>
          <a:p>
            <a:pPr algn="ctr"/>
            <a:r>
              <a:rPr lang="fi-FI" sz="4000" dirty="0" smtClean="0"/>
              <a:t>Oppilaan ydinvahvuudet</a:t>
            </a:r>
            <a:endParaRPr lang="fi-FI" sz="4000" dirty="0"/>
          </a:p>
        </p:txBody>
      </p:sp>
    </p:spTree>
    <p:extLst>
      <p:ext uri="{BB962C8B-B14F-4D97-AF65-F5344CB8AC3E}">
        <p14:creationId xmlns:p14="http://schemas.microsoft.com/office/powerpoint/2010/main" val="98174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0B0F3EC-2DC1-4C87-828B-D67F719EF958}" type="slidenum">
              <a:rPr lang="fi-FI" smtClean="0">
                <a:solidFill>
                  <a:prstClr val="white"/>
                </a:solidFill>
              </a:rPr>
              <a:pPr>
                <a:defRPr/>
              </a:pPr>
              <a:t>7</a:t>
            </a:fld>
            <a:endParaRPr lang="fi-FI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35" y="173360"/>
            <a:ext cx="10097036" cy="56879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7387" y="502508"/>
            <a:ext cx="8918888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2800" dirty="0"/>
              <a:t>testit sekä </a:t>
            </a:r>
            <a:r>
              <a:rPr lang="fi-FI" sz="2800" b="1" dirty="0"/>
              <a:t>aikuisille</a:t>
            </a:r>
            <a:r>
              <a:rPr lang="fi-FI" sz="2800" dirty="0"/>
              <a:t>, että </a:t>
            </a:r>
            <a:r>
              <a:rPr lang="fi-FI" sz="2800" b="1" dirty="0"/>
              <a:t>10-17 -vuotiaille </a:t>
            </a:r>
            <a:r>
              <a:rPr lang="fi-FI" sz="2800" dirty="0" smtClean="0"/>
              <a:t>lapsille/nuorille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153747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0B0F3EC-2DC1-4C87-828B-D67F719EF958}" type="slidenum">
              <a:rPr lang="fi-FI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805" y="535459"/>
            <a:ext cx="11987573" cy="50783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3600" dirty="0"/>
              <a:t>1. </a:t>
            </a:r>
            <a:r>
              <a:rPr lang="fi-FI" sz="3600" b="1" dirty="0">
                <a:solidFill>
                  <a:srgbClr val="FF0000"/>
                </a:solidFill>
              </a:rPr>
              <a:t>Viisaus</a:t>
            </a:r>
            <a:r>
              <a:rPr lang="fi-FI" sz="3600" b="1" dirty="0"/>
              <a:t>: </a:t>
            </a:r>
            <a:r>
              <a:rPr lang="fi-FI" sz="3600" dirty="0">
                <a:solidFill>
                  <a:srgbClr val="0070C0"/>
                </a:solidFill>
              </a:rPr>
              <a:t>luovuus, uteliaisuus, avarakatseisuus, oppimisen ilo,</a:t>
            </a:r>
          </a:p>
          <a:p>
            <a:r>
              <a:rPr lang="fi-FI" sz="3600" dirty="0">
                <a:solidFill>
                  <a:srgbClr val="0070C0"/>
                </a:solidFill>
              </a:rPr>
              <a:t>näkökulmanottokyky</a:t>
            </a:r>
          </a:p>
          <a:p>
            <a:r>
              <a:rPr lang="fi-FI" sz="3600" dirty="0"/>
              <a:t>2. </a:t>
            </a:r>
            <a:r>
              <a:rPr lang="fi-FI" sz="3600" b="1" dirty="0">
                <a:solidFill>
                  <a:srgbClr val="FF0000"/>
                </a:solidFill>
              </a:rPr>
              <a:t>Rohkeus</a:t>
            </a:r>
            <a:r>
              <a:rPr lang="fi-FI" sz="3600" b="1" dirty="0"/>
              <a:t>: </a:t>
            </a:r>
            <a:r>
              <a:rPr lang="fi-FI" sz="3600" dirty="0">
                <a:solidFill>
                  <a:srgbClr val="0070C0"/>
                </a:solidFill>
              </a:rPr>
              <a:t>urheus, sinnikkyys, totuudellisuus, into</a:t>
            </a:r>
          </a:p>
          <a:p>
            <a:r>
              <a:rPr lang="fi-FI" sz="3600" dirty="0"/>
              <a:t>3. </a:t>
            </a:r>
            <a:r>
              <a:rPr lang="fi-FI" sz="3600" b="1" dirty="0">
                <a:solidFill>
                  <a:srgbClr val="FF0000"/>
                </a:solidFill>
              </a:rPr>
              <a:t>Inhimillisyys</a:t>
            </a:r>
            <a:r>
              <a:rPr lang="fi-FI" sz="3600" b="1" dirty="0"/>
              <a:t>: </a:t>
            </a:r>
            <a:r>
              <a:rPr lang="fi-FI" sz="3600" dirty="0">
                <a:solidFill>
                  <a:srgbClr val="0070C0"/>
                </a:solidFill>
              </a:rPr>
              <a:t>rakkaus, ystävällisyys, sosiaalinen älykkyys</a:t>
            </a:r>
          </a:p>
          <a:p>
            <a:r>
              <a:rPr lang="fi-FI" sz="3600" dirty="0"/>
              <a:t>4. </a:t>
            </a:r>
            <a:r>
              <a:rPr lang="fi-FI" sz="3600" b="1" dirty="0">
                <a:solidFill>
                  <a:srgbClr val="FF0000"/>
                </a:solidFill>
              </a:rPr>
              <a:t>Oikeudenmukaisuus</a:t>
            </a:r>
            <a:r>
              <a:rPr lang="fi-FI" sz="3600" b="1" dirty="0"/>
              <a:t>: </a:t>
            </a:r>
            <a:r>
              <a:rPr lang="fi-FI" sz="3600" dirty="0">
                <a:solidFill>
                  <a:srgbClr val="0070C0"/>
                </a:solidFill>
              </a:rPr>
              <a:t>ryhmätyötaidot, reiluus, johtajuus</a:t>
            </a:r>
          </a:p>
          <a:p>
            <a:r>
              <a:rPr lang="fi-FI" sz="3600" dirty="0" smtClean="0"/>
              <a:t>5</a:t>
            </a:r>
            <a:r>
              <a:rPr lang="fi-FI" sz="3600" dirty="0"/>
              <a:t>. </a:t>
            </a:r>
            <a:r>
              <a:rPr lang="fi-FI" sz="3600" b="1" dirty="0">
                <a:solidFill>
                  <a:srgbClr val="FF0000"/>
                </a:solidFill>
              </a:rPr>
              <a:t>Kohtuullisuus</a:t>
            </a:r>
            <a:r>
              <a:rPr lang="fi-FI" sz="3600" b="1" dirty="0"/>
              <a:t>: </a:t>
            </a:r>
            <a:r>
              <a:rPr lang="fi-FI" sz="3600" dirty="0">
                <a:solidFill>
                  <a:srgbClr val="0070C0"/>
                </a:solidFill>
              </a:rPr>
              <a:t>anteeksiantavuus, vaatimattomuus,</a:t>
            </a:r>
          </a:p>
          <a:p>
            <a:r>
              <a:rPr lang="fi-FI" sz="3600" dirty="0">
                <a:solidFill>
                  <a:srgbClr val="0070C0"/>
                </a:solidFill>
              </a:rPr>
              <a:t>harkitsevaisuus, itsesäätely</a:t>
            </a:r>
          </a:p>
          <a:p>
            <a:r>
              <a:rPr lang="fi-FI" sz="3600" dirty="0"/>
              <a:t>6. </a:t>
            </a:r>
            <a:r>
              <a:rPr lang="fi-FI" sz="3600" b="1" dirty="0">
                <a:solidFill>
                  <a:srgbClr val="FF0000"/>
                </a:solidFill>
              </a:rPr>
              <a:t>Henkisyys</a:t>
            </a:r>
            <a:r>
              <a:rPr lang="fi-FI" sz="3600" b="1" dirty="0"/>
              <a:t>: </a:t>
            </a:r>
            <a:r>
              <a:rPr lang="fi-FI" sz="3600" dirty="0">
                <a:solidFill>
                  <a:srgbClr val="0070C0"/>
                </a:solidFill>
              </a:rPr>
              <a:t>Kauneudenarvostus, kiitollisuus, toiveikkuus,</a:t>
            </a:r>
          </a:p>
          <a:p>
            <a:r>
              <a:rPr lang="fi-FI" sz="3600" dirty="0">
                <a:solidFill>
                  <a:srgbClr val="0070C0"/>
                </a:solidFill>
              </a:rPr>
              <a:t>huumorintaju, </a:t>
            </a:r>
            <a:r>
              <a:rPr lang="fi-FI" sz="3600" dirty="0" smtClean="0">
                <a:solidFill>
                  <a:srgbClr val="0070C0"/>
                </a:solidFill>
              </a:rPr>
              <a:t>uskonnollisuus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41874" y="-78666"/>
            <a:ext cx="66326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 dirty="0" smtClean="0">
                <a:solidFill>
                  <a:srgbClr val="FF0000"/>
                </a:solidFill>
              </a:rPr>
              <a:t>6 HYVETTÄ</a:t>
            </a:r>
            <a:r>
              <a:rPr lang="fi-FI" sz="4000" dirty="0" smtClean="0"/>
              <a:t>; </a:t>
            </a:r>
            <a:r>
              <a:rPr lang="fi-FI" sz="4000" b="1" dirty="0" smtClean="0">
                <a:solidFill>
                  <a:srgbClr val="0070C0"/>
                </a:solidFill>
              </a:rPr>
              <a:t>24 VAHVUUTTA</a:t>
            </a:r>
            <a:endParaRPr lang="fi-FI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93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0B0F3EC-2DC1-4C87-828B-D67F719EF958}" type="slidenum">
              <a:rPr lang="fi-FI" smtClean="0">
                <a:solidFill>
                  <a:prstClr val="white"/>
                </a:solidFill>
              </a:rPr>
              <a:pPr>
                <a:defRPr/>
              </a:pPr>
              <a:t>9</a:t>
            </a:fld>
            <a:endParaRPr lang="fi-FI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0761" y="186239"/>
            <a:ext cx="10097036" cy="56879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7064" y="4535693"/>
            <a:ext cx="9725434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2800" dirty="0" smtClean="0"/>
              <a:t>Voit jakaa ajatuksia </a:t>
            </a:r>
            <a:r>
              <a:rPr lang="fi-FI" sz="2800" b="1" dirty="0" smtClean="0"/>
              <a:t>testisi tuloksista </a:t>
            </a:r>
            <a:r>
              <a:rPr lang="fi-FI" sz="2800" dirty="0" smtClean="0"/>
              <a:t>työpajamme keskusteluissa  – jos siltä tuntuu  </a:t>
            </a:r>
            <a:r>
              <a:rPr lang="fi-FI" sz="2800" b="1" dirty="0" smtClean="0"/>
              <a:t>:0)</a:t>
            </a:r>
            <a:endParaRPr lang="fi-FI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126178" y="1503438"/>
            <a:ext cx="2831125" cy="206210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i-FI" sz="3200" b="1" dirty="0" smtClean="0"/>
              <a:t>Pari minuuttia/ nenä</a:t>
            </a:r>
          </a:p>
          <a:p>
            <a:r>
              <a:rPr lang="fi-FI" sz="3200" dirty="0" smtClean="0"/>
              <a:t>Tunnelmat </a:t>
            </a:r>
          </a:p>
          <a:p>
            <a:r>
              <a:rPr lang="fi-FI" sz="3200" dirty="0" smtClean="0"/>
              <a:t>testistä…?</a:t>
            </a:r>
          </a:p>
        </p:txBody>
      </p:sp>
    </p:spTree>
    <p:extLst>
      <p:ext uri="{BB962C8B-B14F-4D97-AF65-F5344CB8AC3E}">
        <p14:creationId xmlns:p14="http://schemas.microsoft.com/office/powerpoint/2010/main" val="297902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30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6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Blank Presentation">
  <a:themeElements>
    <a:clrScheme name="Mukautettu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42C7"/>
      </a:hlink>
      <a:folHlink>
        <a:srgbClr val="B2B2B2"/>
      </a:folHlink>
    </a:clrScheme>
    <a:fontScheme name="Blank Presentation">
      <a:majorFont>
        <a:latin typeface="Arial Bold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8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7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2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9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688</Words>
  <Application>Microsoft Office PowerPoint</Application>
  <PresentationFormat>Laajakuva</PresentationFormat>
  <Paragraphs>141</Paragraphs>
  <Slides>19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11</vt:i4>
      </vt:variant>
      <vt:variant>
        <vt:lpstr>Teema</vt:lpstr>
      </vt:variant>
      <vt:variant>
        <vt:i4>10</vt:i4>
      </vt:variant>
      <vt:variant>
        <vt:lpstr>Dian otsikot</vt:lpstr>
      </vt:variant>
      <vt:variant>
        <vt:i4>19</vt:i4>
      </vt:variant>
    </vt:vector>
  </HeadingPairs>
  <TitlesOfParts>
    <vt:vector size="40" baseType="lpstr">
      <vt:lpstr>ＭＳ Ｐゴシック</vt:lpstr>
      <vt:lpstr>ＭＳ Ｐゴシック</vt:lpstr>
      <vt:lpstr>Arial</vt:lpstr>
      <vt:lpstr>Arial Bold</vt:lpstr>
      <vt:lpstr>Calibri</vt:lpstr>
      <vt:lpstr>Calibri Light</vt:lpstr>
      <vt:lpstr>Gill Sans</vt:lpstr>
      <vt:lpstr>Gill Sans Light</vt:lpstr>
      <vt:lpstr>GillSans</vt:lpstr>
      <vt:lpstr>GillSans Light</vt:lpstr>
      <vt:lpstr>Times New Roman</vt:lpstr>
      <vt:lpstr>Office Theme</vt:lpstr>
      <vt:lpstr>26_Mukautettu suunnittelumalli</vt:lpstr>
      <vt:lpstr>Office-teema</vt:lpstr>
      <vt:lpstr>3_Mukautettu suunnittelumalli</vt:lpstr>
      <vt:lpstr>Blank Presentation</vt:lpstr>
      <vt:lpstr>28_Mukautettu suunnittelumalli</vt:lpstr>
      <vt:lpstr>27_Mukautettu suunnittelumalli</vt:lpstr>
      <vt:lpstr>2_Mukautettu suunnittelumalli</vt:lpstr>
      <vt:lpstr>29_Mukautettu suunnittelumalli</vt:lpstr>
      <vt:lpstr>30_Mukautettu suunnittelumalli</vt:lpstr>
      <vt:lpstr>Innostu kielistä!  Monikielisyyttä koulun arkeen (5 op) 2017 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University of Oulu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Satu Rusko</dc:creator>
  <cp:lastModifiedBy>Opettaja</cp:lastModifiedBy>
  <cp:revision>79</cp:revision>
  <dcterms:created xsi:type="dcterms:W3CDTF">2017-09-14T18:21:39Z</dcterms:created>
  <dcterms:modified xsi:type="dcterms:W3CDTF">2017-09-29T07:03:23Z</dcterms:modified>
</cp:coreProperties>
</file>