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5143500" cx="9144000"/>
  <p:notesSz cx="6858000" cy="9144000"/>
  <p:embeddedFontLst>
    <p:embeddedFont>
      <p:font typeface="PT Sans Narrow"/>
      <p:regular r:id="rId30"/>
      <p:bold r:id="rId31"/>
    </p:embeddedFont>
    <p:embeddedFont>
      <p:font typeface="Open Sans"/>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TSansNarrow-bold.fntdata"/><Relationship Id="rId30" Type="http://schemas.openxmlformats.org/officeDocument/2006/relationships/font" Target="fonts/PTSansNarrow-regular.fntdata"/><Relationship Id="rId11" Type="http://schemas.openxmlformats.org/officeDocument/2006/relationships/slide" Target="slides/slide6.xml"/><Relationship Id="rId33" Type="http://schemas.openxmlformats.org/officeDocument/2006/relationships/font" Target="fonts/OpenSans-bold.fntdata"/><Relationship Id="rId10" Type="http://schemas.openxmlformats.org/officeDocument/2006/relationships/slide" Target="slides/slide5.xml"/><Relationship Id="rId32" Type="http://schemas.openxmlformats.org/officeDocument/2006/relationships/font" Target="fonts/OpenSans-regular.fntdata"/><Relationship Id="rId13" Type="http://schemas.openxmlformats.org/officeDocument/2006/relationships/slide" Target="slides/slide8.xml"/><Relationship Id="rId35" Type="http://schemas.openxmlformats.org/officeDocument/2006/relationships/font" Target="fonts/OpenSans-boldItalic.fntdata"/><Relationship Id="rId12" Type="http://schemas.openxmlformats.org/officeDocument/2006/relationships/slide" Target="slides/slide7.xml"/><Relationship Id="rId34" Type="http://schemas.openxmlformats.org/officeDocument/2006/relationships/font" Target="fonts/OpenSans-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21c95487b86_0_3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21c95487b86_0_3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1c95487b86_0_3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21c95487b86_0_3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1c95487b86_0_3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21c95487b86_0_3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1c95487b86_0_3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21c95487b86_0_3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1c95487b86_0_3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21c95487b86_0_3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1c95487b86_0_3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21c95487b86_0_3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1ca53f630a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21ca53f630a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1ca53f630a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21ca53f630a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1c95487b86_0_3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21c95487b86_0_3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1c95487b86_0_4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21c95487b86_0_4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21c95487b86_0_2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21c95487b86_0_2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1c95487b86_0_4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21c95487b86_0_4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1c95487b86_0_4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21c95487b86_0_4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21c95487b86_0_4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21c95487b86_0_4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21ca53f630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21ca53f630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21ca53f630a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21ca53f630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21ca53f630a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21ca53f630a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1ca53f630a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21ca53f630a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21c95487b86_0_3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21c95487b86_0_3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1c95487b86_0_3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21c95487b86_0_3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21c95487b86_0_3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21c95487b86_0_3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21c95487b86_0_3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21c95487b86_0_3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21c95487b86_0_3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21c95487b86_0_3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11" name="Google Shape;11;p2"/>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4" name="Google Shape;14;p2"/>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7" name="Google Shape;17;p2"/>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18" name="Google Shape;18;p2"/>
          <p:cNvSpPr txBox="1"/>
          <p:nvPr>
            <p:ph type="ctrTitle"/>
          </p:nvPr>
        </p:nvSpPr>
        <p:spPr>
          <a:xfrm>
            <a:off x="1004150" y="1751764"/>
            <a:ext cx="7136700" cy="1022400"/>
          </a:xfrm>
          <a:prstGeom prst="rect">
            <a:avLst/>
          </a:prstGeom>
        </p:spPr>
        <p:txBody>
          <a:bodyPr anchorCtr="0" anchor="b" bIns="91425" lIns="91425" spcFirstLastPara="1" rIns="91425" wrap="square" tIns="91425">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9" name="Google Shape;19;p2"/>
          <p:cNvSpPr txBox="1"/>
          <p:nvPr>
            <p:ph idx="1" type="subTitle"/>
          </p:nvPr>
        </p:nvSpPr>
        <p:spPr>
          <a:xfrm>
            <a:off x="2137225" y="2850039"/>
            <a:ext cx="48705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0" name="Google Shape;20;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5"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1"/>
          <p:cNvSpPr txBox="1"/>
          <p:nvPr>
            <p:ph hasCustomPrompt="1" type="title"/>
          </p:nvPr>
        </p:nvSpPr>
        <p:spPr>
          <a:xfrm>
            <a:off x="311700" y="1304850"/>
            <a:ext cx="85206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p:nvPr>
            <p:ph idx="1" type="body"/>
          </p:nvPr>
        </p:nvSpPr>
        <p:spPr>
          <a:xfrm>
            <a:off x="311700" y="299565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9" name="Google Shape;5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 name="Shape 60"/>
        <p:cNvGrpSpPr/>
        <p:nvPr/>
      </p:nvGrpSpPr>
      <p:grpSpPr>
        <a:xfrm>
          <a:off x="0" y="0"/>
          <a:ext cx="0" cy="0"/>
          <a:chOff x="0" y="0"/>
          <a:chExt cx="0" cy="0"/>
        </a:xfrm>
      </p:grpSpPr>
      <p:sp>
        <p:nvSpPr>
          <p:cNvPr id="61" name="Google Shape;6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txBox="1"/>
          <p:nvPr>
            <p:ph type="title"/>
          </p:nvPr>
        </p:nvSpPr>
        <p:spPr>
          <a:xfrm>
            <a:off x="311700" y="814800"/>
            <a:ext cx="8571300" cy="9420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24" name="Google Shape;24;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5"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8" name="Google Shape;28;p4"/>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9" name="Google Shape;2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0" name="Shape 30"/>
        <p:cNvGrpSpPr/>
        <p:nvPr/>
      </p:nvGrpSpPr>
      <p:grpSpPr>
        <a:xfrm>
          <a:off x="0" y="0"/>
          <a:ext cx="0" cy="0"/>
          <a:chOff x="0" y="0"/>
          <a:chExt cx="0" cy="0"/>
        </a:xfrm>
      </p:grpSpPr>
      <p:sp>
        <p:nvSpPr>
          <p:cNvPr id="31" name="Google Shape;31;p5"/>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2" name="Google Shape;32;p5"/>
          <p:cNvSpPr txBox="1"/>
          <p:nvPr>
            <p:ph idx="1" type="body"/>
          </p:nvPr>
        </p:nvSpPr>
        <p:spPr>
          <a:xfrm>
            <a:off x="311700" y="1266175"/>
            <a:ext cx="3999900" cy="33027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3" name="Google Shape;33;p5"/>
          <p:cNvSpPr txBox="1"/>
          <p:nvPr>
            <p:ph idx="2" type="body"/>
          </p:nvPr>
        </p:nvSpPr>
        <p:spPr>
          <a:xfrm>
            <a:off x="4832400" y="1266175"/>
            <a:ext cx="3999900" cy="33027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7" name="Google Shape;3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8" name="Shape 38"/>
        <p:cNvGrpSpPr/>
        <p:nvPr/>
      </p:nvGrpSpPr>
      <p:grpSpPr>
        <a:xfrm>
          <a:off x="0" y="0"/>
          <a:ext cx="0" cy="0"/>
          <a:chOff x="0" y="0"/>
          <a:chExt cx="0" cy="0"/>
        </a:xfrm>
      </p:grpSpPr>
      <p:sp>
        <p:nvSpPr>
          <p:cNvPr id="39" name="Google Shape;3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1" name="Google Shape;4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6"/>
        </a:solidFill>
      </p:bgPr>
    </p:bg>
    <p:spTree>
      <p:nvGrpSpPr>
        <p:cNvPr id="42" name="Shape 42"/>
        <p:cNvGrpSpPr/>
        <p:nvPr/>
      </p:nvGrpSpPr>
      <p:grpSpPr>
        <a:xfrm>
          <a:off x="0" y="0"/>
          <a:ext cx="0" cy="0"/>
          <a:chOff x="0" y="0"/>
          <a:chExt cx="0" cy="0"/>
        </a:xfrm>
      </p:grpSpPr>
      <p:sp>
        <p:nvSpPr>
          <p:cNvPr id="43" name="Google Shape;43;p8"/>
          <p:cNvSpPr txBox="1"/>
          <p:nvPr>
            <p:ph type="title"/>
          </p:nvPr>
        </p:nvSpPr>
        <p:spPr>
          <a:xfrm>
            <a:off x="490250" y="526350"/>
            <a:ext cx="56136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dk2"/>
              </a:buClr>
              <a:buSzPts val="5400"/>
              <a:buNone/>
              <a:defRPr b="0" sz="5400">
                <a:solidFill>
                  <a:schemeClr val="dk2"/>
                </a:solidFill>
              </a:defRPr>
            </a:lvl1pPr>
            <a:lvl2pPr lvl="1">
              <a:spcBef>
                <a:spcPts val="0"/>
              </a:spcBef>
              <a:spcAft>
                <a:spcPts val="0"/>
              </a:spcAft>
              <a:buClr>
                <a:schemeClr val="dk2"/>
              </a:buClr>
              <a:buSzPts val="5400"/>
              <a:buNone/>
              <a:defRPr b="0" sz="5400">
                <a:solidFill>
                  <a:schemeClr val="dk2"/>
                </a:solidFill>
              </a:defRPr>
            </a:lvl2pPr>
            <a:lvl3pPr lvl="2">
              <a:spcBef>
                <a:spcPts val="0"/>
              </a:spcBef>
              <a:spcAft>
                <a:spcPts val="0"/>
              </a:spcAft>
              <a:buClr>
                <a:schemeClr val="dk2"/>
              </a:buClr>
              <a:buSzPts val="5400"/>
              <a:buNone/>
              <a:defRPr b="0" sz="5400">
                <a:solidFill>
                  <a:schemeClr val="dk2"/>
                </a:solidFill>
              </a:defRPr>
            </a:lvl3pPr>
            <a:lvl4pPr lvl="3">
              <a:spcBef>
                <a:spcPts val="0"/>
              </a:spcBef>
              <a:spcAft>
                <a:spcPts val="0"/>
              </a:spcAft>
              <a:buClr>
                <a:schemeClr val="dk2"/>
              </a:buClr>
              <a:buSzPts val="5400"/>
              <a:buNone/>
              <a:defRPr b="0" sz="5400">
                <a:solidFill>
                  <a:schemeClr val="dk2"/>
                </a:solidFill>
              </a:defRPr>
            </a:lvl4pPr>
            <a:lvl5pPr lvl="4">
              <a:spcBef>
                <a:spcPts val="0"/>
              </a:spcBef>
              <a:spcAft>
                <a:spcPts val="0"/>
              </a:spcAft>
              <a:buClr>
                <a:schemeClr val="dk2"/>
              </a:buClr>
              <a:buSzPts val="5400"/>
              <a:buNone/>
              <a:defRPr b="0" sz="5400">
                <a:solidFill>
                  <a:schemeClr val="dk2"/>
                </a:solidFill>
              </a:defRPr>
            </a:lvl5pPr>
            <a:lvl6pPr lvl="5">
              <a:spcBef>
                <a:spcPts val="0"/>
              </a:spcBef>
              <a:spcAft>
                <a:spcPts val="0"/>
              </a:spcAft>
              <a:buClr>
                <a:schemeClr val="dk2"/>
              </a:buClr>
              <a:buSzPts val="5400"/>
              <a:buNone/>
              <a:defRPr b="0" sz="5400">
                <a:solidFill>
                  <a:schemeClr val="dk2"/>
                </a:solidFill>
              </a:defRPr>
            </a:lvl6pPr>
            <a:lvl7pPr lvl="6">
              <a:spcBef>
                <a:spcPts val="0"/>
              </a:spcBef>
              <a:spcAft>
                <a:spcPts val="0"/>
              </a:spcAft>
              <a:buClr>
                <a:schemeClr val="dk2"/>
              </a:buClr>
              <a:buSzPts val="5400"/>
              <a:buNone/>
              <a:defRPr b="0" sz="5400">
                <a:solidFill>
                  <a:schemeClr val="dk2"/>
                </a:solidFill>
              </a:defRPr>
            </a:lvl7pPr>
            <a:lvl8pPr lvl="7">
              <a:spcBef>
                <a:spcPts val="0"/>
              </a:spcBef>
              <a:spcAft>
                <a:spcPts val="0"/>
              </a:spcAft>
              <a:buClr>
                <a:schemeClr val="dk2"/>
              </a:buClr>
              <a:buSzPts val="5400"/>
              <a:buNone/>
              <a:defRPr b="0" sz="5400">
                <a:solidFill>
                  <a:schemeClr val="dk2"/>
                </a:solidFill>
              </a:defRPr>
            </a:lvl8pPr>
            <a:lvl9pPr lvl="8">
              <a:spcBef>
                <a:spcPts val="0"/>
              </a:spcBef>
              <a:spcAft>
                <a:spcPts val="0"/>
              </a:spcAft>
              <a:buClr>
                <a:schemeClr val="dk2"/>
              </a:buClr>
              <a:buSzPts val="5400"/>
              <a:buNone/>
              <a:defRPr b="0" sz="5400">
                <a:solidFill>
                  <a:schemeClr val="dk2"/>
                </a:solidFill>
              </a:defRPr>
            </a:lvl9pPr>
          </a:lstStyle>
          <a:p/>
        </p:txBody>
      </p:sp>
      <p:sp>
        <p:nvSpPr>
          <p:cNvPr id="44" name="Google Shape;4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 name="Google Shape;47;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8" name="Google Shape;48;p9"/>
          <p:cNvSpPr txBox="1"/>
          <p:nvPr>
            <p:ph type="title"/>
          </p:nvPr>
        </p:nvSpPr>
        <p:spPr>
          <a:xfrm>
            <a:off x="265500" y="1039675"/>
            <a:ext cx="4045200" cy="16758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9" name="Google Shape;49;p9"/>
          <p:cNvSpPr txBox="1"/>
          <p:nvPr>
            <p:ph idx="1" type="subTitle"/>
          </p:nvPr>
        </p:nvSpPr>
        <p:spPr>
          <a:xfrm>
            <a:off x="265500" y="27268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ph idx="1" type="body"/>
          </p:nvPr>
        </p:nvSpPr>
        <p:spPr>
          <a:xfrm>
            <a:off x="311700" y="4230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54" name="Google Shape;5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trop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Google Shape;7;p1"/>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indent="-317500" lvl="1" marL="9144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fi"/>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3"/>
          <p:cNvSpPr txBox="1"/>
          <p:nvPr>
            <p:ph type="ctrTitle"/>
          </p:nvPr>
        </p:nvSpPr>
        <p:spPr>
          <a:xfrm>
            <a:off x="1680302" y="810300"/>
            <a:ext cx="5783400" cy="14574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fi"/>
              <a:t>Itsemarkkinointi</a:t>
            </a:r>
            <a:endParaRPr/>
          </a:p>
        </p:txBody>
      </p:sp>
      <p:sp>
        <p:nvSpPr>
          <p:cNvPr id="67" name="Google Shape;67;p13"/>
          <p:cNvSpPr txBox="1"/>
          <p:nvPr>
            <p:ph idx="1" type="subTitle"/>
          </p:nvPr>
        </p:nvSpPr>
        <p:spPr>
          <a:xfrm>
            <a:off x="1680300" y="2324125"/>
            <a:ext cx="5783400" cy="1343700"/>
          </a:xfrm>
          <a:prstGeom prst="rect">
            <a:avLst/>
          </a:prstGeom>
        </p:spPr>
        <p:txBody>
          <a:bodyPr anchorCtr="0" anchor="t" bIns="91425" lIns="91425" spcFirstLastPara="1" rIns="91425" wrap="square" tIns="91425">
            <a:normAutofit/>
          </a:bodyPr>
          <a:lstStyle/>
          <a:p>
            <a:pPr indent="0" lvl="0" marL="0" rtl="0" algn="ctr">
              <a:lnSpc>
                <a:spcPct val="150000"/>
              </a:lnSpc>
              <a:spcBef>
                <a:spcPts val="0"/>
              </a:spcBef>
              <a:spcAft>
                <a:spcPts val="0"/>
              </a:spcAft>
              <a:buSzPts val="852"/>
              <a:buNone/>
            </a:pPr>
            <a:r>
              <a:rPr lang="fi" sz="1860"/>
              <a:t>Sisällön koostaminen</a:t>
            </a:r>
            <a:endParaRPr sz="1860"/>
          </a:p>
          <a:p>
            <a:pPr indent="0" lvl="0" marL="0" rtl="0" algn="ctr">
              <a:lnSpc>
                <a:spcPct val="150000"/>
              </a:lnSpc>
              <a:spcBef>
                <a:spcPts val="0"/>
              </a:spcBef>
              <a:spcAft>
                <a:spcPts val="0"/>
              </a:spcAft>
              <a:buSzPts val="852"/>
              <a:buNone/>
            </a:pPr>
            <a:r>
              <a:rPr lang="fi" sz="1860"/>
              <a:t>Aikajärjestys</a:t>
            </a:r>
            <a:endParaRPr sz="1860"/>
          </a:p>
          <a:p>
            <a:pPr indent="0" lvl="0" marL="0" rtl="0" algn="ctr">
              <a:lnSpc>
                <a:spcPct val="150000"/>
              </a:lnSpc>
              <a:spcBef>
                <a:spcPts val="0"/>
              </a:spcBef>
              <a:spcAft>
                <a:spcPts val="0"/>
              </a:spcAft>
              <a:buSzPts val="852"/>
              <a:buNone/>
            </a:pPr>
            <a:r>
              <a:rPr lang="fi" sz="1860"/>
              <a:t>Kohdentaminen</a:t>
            </a:r>
            <a:endParaRPr sz="186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2"/>
          <p:cNvSpPr txBox="1"/>
          <p:nvPr>
            <p:ph type="title"/>
          </p:nvPr>
        </p:nvSpPr>
        <p:spPr>
          <a:xfrm>
            <a:off x="387900" y="686625"/>
            <a:ext cx="8368200" cy="68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i"/>
              <a:t>Työkokemus</a:t>
            </a:r>
            <a:endParaRPr/>
          </a:p>
          <a:p>
            <a:pPr indent="0" lvl="0" marL="0" rtl="0" algn="l">
              <a:spcBef>
                <a:spcPts val="0"/>
              </a:spcBef>
              <a:spcAft>
                <a:spcPts val="0"/>
              </a:spcAft>
              <a:buNone/>
            </a:pPr>
            <a:r>
              <a:t/>
            </a:r>
            <a:endParaRPr/>
          </a:p>
        </p:txBody>
      </p:sp>
      <p:sp>
        <p:nvSpPr>
          <p:cNvPr id="123" name="Google Shape;123;p22"/>
          <p:cNvSpPr txBox="1"/>
          <p:nvPr>
            <p:ph idx="1" type="body"/>
          </p:nvPr>
        </p:nvSpPr>
        <p:spPr>
          <a:xfrm>
            <a:off x="387900" y="1494925"/>
            <a:ext cx="8520600" cy="15387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fi"/>
              <a:t>Työtehtävän kuvauksessa on myös mahdollista vastata työpaikkailmoituksen toiveisiin. Kuvauksessa kannattaa lisäksi käyttää aktiivisia ilmauksia. “Asiakaspalvelu” - “Vastasin asiakaspalvelusta”</a:t>
            </a:r>
            <a:endParaRPr/>
          </a:p>
          <a:p>
            <a:pPr indent="0" lvl="0" marL="0" rtl="0" algn="l">
              <a:spcBef>
                <a:spcPts val="1200"/>
              </a:spcBef>
              <a:spcAft>
                <a:spcPts val="1200"/>
              </a:spcAft>
              <a:buNone/>
            </a:pPr>
            <a:r>
              <a:t/>
            </a:r>
            <a:endParaRPr/>
          </a:p>
        </p:txBody>
      </p:sp>
      <p:sp>
        <p:nvSpPr>
          <p:cNvPr id="124" name="Google Shape;124;p22"/>
          <p:cNvSpPr txBox="1"/>
          <p:nvPr>
            <p:ph idx="1" type="body"/>
          </p:nvPr>
        </p:nvSpPr>
        <p:spPr>
          <a:xfrm>
            <a:off x="476000" y="2764150"/>
            <a:ext cx="8520600" cy="1715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fi"/>
              <a:t>Haemme asiakaspalveluhenkistä ja vastuuntuntoista…</a:t>
            </a:r>
            <a:endParaRPr b="1"/>
          </a:p>
          <a:p>
            <a:pPr indent="0" lvl="0" marL="0" rtl="0" algn="l">
              <a:spcBef>
                <a:spcPts val="1200"/>
              </a:spcBef>
              <a:spcAft>
                <a:spcPts val="1200"/>
              </a:spcAft>
              <a:buNone/>
            </a:pPr>
            <a:r>
              <a:rPr i="1" lang="fi">
                <a:solidFill>
                  <a:schemeClr val="accent1"/>
                </a:solidFill>
              </a:rPr>
              <a:t>“...vastasin tehtävässä toimiessani asiakkaiden tyytyväisyydestä”</a:t>
            </a:r>
            <a:endParaRPr i="1">
              <a:solidFill>
                <a:schemeClr val="accent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3"/>
          <p:cNvSpPr txBox="1"/>
          <p:nvPr>
            <p:ph type="title"/>
          </p:nvPr>
        </p:nvSpPr>
        <p:spPr>
          <a:xfrm>
            <a:off x="387900" y="686625"/>
            <a:ext cx="8368200" cy="68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i"/>
              <a:t>Työkokemus</a:t>
            </a:r>
            <a:endParaRPr/>
          </a:p>
          <a:p>
            <a:pPr indent="0" lvl="0" marL="0" rtl="0" algn="l">
              <a:spcBef>
                <a:spcPts val="0"/>
              </a:spcBef>
              <a:spcAft>
                <a:spcPts val="0"/>
              </a:spcAft>
              <a:buNone/>
            </a:pPr>
            <a:r>
              <a:t/>
            </a:r>
            <a:endParaRPr/>
          </a:p>
        </p:txBody>
      </p:sp>
      <p:sp>
        <p:nvSpPr>
          <p:cNvPr id="130" name="Google Shape;130;p23"/>
          <p:cNvSpPr txBox="1"/>
          <p:nvPr>
            <p:ph idx="1" type="body"/>
          </p:nvPr>
        </p:nvSpPr>
        <p:spPr>
          <a:xfrm>
            <a:off x="387900" y="1489525"/>
            <a:ext cx="8520600" cy="28872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fi"/>
              <a:t>Lähtökohtaisesti työkokemus ilmoitetaan aikajärjestyksessä</a:t>
            </a:r>
            <a:endParaRPr/>
          </a:p>
          <a:p>
            <a:pPr indent="-342900" lvl="0" marL="457200" rtl="0" algn="l">
              <a:spcBef>
                <a:spcPts val="0"/>
              </a:spcBef>
              <a:spcAft>
                <a:spcPts val="0"/>
              </a:spcAft>
              <a:buSzPts val="1800"/>
              <a:buChar char="●"/>
            </a:pPr>
            <a:r>
              <a:rPr lang="fi"/>
              <a:t>Aiemman vastaavan  tai muuten painoarvoltaan tärkeämmän työtehtävän voi nostaa ensimmäiseksi</a:t>
            </a:r>
            <a:endParaRPr/>
          </a:p>
          <a:p>
            <a:pPr indent="-342900" lvl="0" marL="457200" rtl="0" algn="l">
              <a:spcBef>
                <a:spcPts val="0"/>
              </a:spcBef>
              <a:spcAft>
                <a:spcPts val="0"/>
              </a:spcAft>
              <a:buSzPts val="1800"/>
              <a:buChar char="●"/>
            </a:pPr>
            <a:r>
              <a:rPr lang="fi"/>
              <a:t>Työsuhteiden ulkopuolinen kokemus kannattaa tuoda esiin, jos se vastaa ilmoituksen tarpeisiin</a:t>
            </a:r>
            <a:endParaRPr/>
          </a:p>
          <a:p>
            <a:pPr indent="0" lvl="0" marL="0" rtl="0" algn="l">
              <a:spcBef>
                <a:spcPts val="1200"/>
              </a:spcBef>
              <a:spcAft>
                <a:spcPts val="1200"/>
              </a:spcAft>
              <a:buNone/>
            </a:pPr>
            <a:r>
              <a:t/>
            </a:r>
            <a:endParaRPr/>
          </a:p>
        </p:txBody>
      </p:sp>
      <p:sp>
        <p:nvSpPr>
          <p:cNvPr id="131" name="Google Shape;131;p23"/>
          <p:cNvSpPr txBox="1"/>
          <p:nvPr>
            <p:ph idx="1" type="body"/>
          </p:nvPr>
        </p:nvSpPr>
        <p:spPr>
          <a:xfrm>
            <a:off x="476000" y="3439525"/>
            <a:ext cx="8205000" cy="13446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fi">
                <a:solidFill>
                  <a:schemeClr val="accent1"/>
                </a:solidFill>
              </a:rPr>
              <a:t>Taitopohjaisella CV:llä tarkoitetaan muiden kuin työn tai koulun kautta hankittujen taitojen esiintuomista. Tämä on hyvä lisä mikäli koet että oma kokemuksesi ei vastaa täysin haettua.</a:t>
            </a:r>
            <a:endParaRPr sz="1929">
              <a:solidFill>
                <a:schemeClr val="accent1"/>
              </a:solidFill>
            </a:endParaRPr>
          </a:p>
          <a:p>
            <a:pPr indent="0" lvl="0" marL="0" rtl="0" algn="ctr">
              <a:spcBef>
                <a:spcPts val="1200"/>
              </a:spcBef>
              <a:spcAft>
                <a:spcPts val="1200"/>
              </a:spcAft>
              <a:buNone/>
            </a:pPr>
            <a:r>
              <a:t/>
            </a:r>
            <a:endParaRPr i="1">
              <a:solidFill>
                <a:srgbClr val="3C78D8"/>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4"/>
          <p:cNvSpPr txBox="1"/>
          <p:nvPr>
            <p:ph type="title"/>
          </p:nvPr>
        </p:nvSpPr>
        <p:spPr>
          <a:xfrm>
            <a:off x="387900" y="686625"/>
            <a:ext cx="8368200" cy="68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i"/>
              <a:t>Työkokemus</a:t>
            </a:r>
            <a:endParaRPr/>
          </a:p>
          <a:p>
            <a:pPr indent="0" lvl="0" marL="0" rtl="0" algn="l">
              <a:spcBef>
                <a:spcPts val="0"/>
              </a:spcBef>
              <a:spcAft>
                <a:spcPts val="0"/>
              </a:spcAft>
              <a:buNone/>
            </a:pPr>
            <a:r>
              <a:t/>
            </a:r>
            <a:endParaRPr/>
          </a:p>
        </p:txBody>
      </p:sp>
      <p:sp>
        <p:nvSpPr>
          <p:cNvPr id="137" name="Google Shape;137;p24"/>
          <p:cNvSpPr txBox="1"/>
          <p:nvPr>
            <p:ph idx="1" type="body"/>
          </p:nvPr>
        </p:nvSpPr>
        <p:spPr>
          <a:xfrm>
            <a:off x="387900" y="1799725"/>
            <a:ext cx="8520600" cy="2577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fi"/>
              <a:t>Aiemman kokemuksen ja profiilikuvauksen koostaminen on myös hyvää valmistautumista työhaastatteluun. Samat asiat toistuvat keskustelussa ja niiden läpikäynti CV:n ja työhakemuksen koostamisvaiheessa antaa itsevarmuutta työhaastatteluun.</a:t>
            </a:r>
            <a:endParaRPr/>
          </a:p>
          <a:p>
            <a:pPr indent="0" lvl="0" marL="0" rtl="0" algn="l">
              <a:spcBef>
                <a:spcPts val="1200"/>
              </a:spcBef>
              <a:spcAft>
                <a:spcPts val="120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5"/>
          <p:cNvSpPr txBox="1"/>
          <p:nvPr>
            <p:ph type="title"/>
          </p:nvPr>
        </p:nvSpPr>
        <p:spPr>
          <a:xfrm>
            <a:off x="387900" y="686625"/>
            <a:ext cx="8368200" cy="68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i"/>
              <a:t>Oman sopivuuden arviointi</a:t>
            </a:r>
            <a:endParaRPr/>
          </a:p>
          <a:p>
            <a:pPr indent="0" lvl="0" marL="0" rtl="0" algn="l">
              <a:spcBef>
                <a:spcPts val="0"/>
              </a:spcBef>
              <a:spcAft>
                <a:spcPts val="0"/>
              </a:spcAft>
              <a:buNone/>
            </a:pPr>
            <a:r>
              <a:t/>
            </a:r>
            <a:endParaRPr/>
          </a:p>
        </p:txBody>
      </p:sp>
      <p:sp>
        <p:nvSpPr>
          <p:cNvPr id="143" name="Google Shape;143;p25"/>
          <p:cNvSpPr txBox="1"/>
          <p:nvPr>
            <p:ph idx="1" type="body"/>
          </p:nvPr>
        </p:nvSpPr>
        <p:spPr>
          <a:xfrm>
            <a:off x="435725" y="1663875"/>
            <a:ext cx="7653600" cy="27654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None/>
            </a:pPr>
            <a:r>
              <a:rPr lang="fi" sz="1650"/>
              <a:t>Työpaikkailmoitusta lukiessa kannattaa muistaa se, että usein kyseessä on toivomuslista jossa kuvaillaan täydellistä hakijaa. Tämä ei tarkoita sitä, että työpaikan hakeminen tai valituksi tuleminen edellyttäisi kaikkien kohtien täyttymistä. Poikkeuksena tähän ovat edellytetyt ammattipätevyydet sekä vastaavat vaatimukset.</a:t>
            </a:r>
            <a:endParaRPr sz="1650"/>
          </a:p>
          <a:p>
            <a:pPr indent="0" lvl="0" marL="0" rtl="0" algn="l">
              <a:lnSpc>
                <a:spcPct val="95000"/>
              </a:lnSpc>
              <a:spcBef>
                <a:spcPts val="1200"/>
              </a:spcBef>
              <a:spcAft>
                <a:spcPts val="0"/>
              </a:spcAft>
              <a:buNone/>
            </a:pPr>
            <a:r>
              <a:t/>
            </a:r>
            <a:endParaRPr sz="1650"/>
          </a:p>
          <a:p>
            <a:pPr indent="0" lvl="0" marL="0" rtl="0" algn="l">
              <a:lnSpc>
                <a:spcPct val="95000"/>
              </a:lnSpc>
              <a:spcBef>
                <a:spcPts val="1200"/>
              </a:spcBef>
              <a:spcAft>
                <a:spcPts val="1200"/>
              </a:spcAft>
              <a:buNone/>
            </a:pPr>
            <a:r>
              <a:rPr lang="fi" sz="1650"/>
              <a:t>Oman työkokemuksen tai osaamisen riittävyyden arvioinnissa ei kannata olla liian kriittinen. Työnhakija voi osoittautua haastattelussa sopivaksi valinnaksi ja mahdolliset puutteet osaamisessa korjaantuvat työkokemuksen myötä.</a:t>
            </a:r>
            <a:endParaRPr sz="165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6"/>
          <p:cNvSpPr txBox="1"/>
          <p:nvPr>
            <p:ph type="ctrTitle"/>
          </p:nvPr>
        </p:nvSpPr>
        <p:spPr>
          <a:xfrm>
            <a:off x="1680302" y="810300"/>
            <a:ext cx="5783400" cy="14574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fi"/>
              <a:t>Muuntuva CV</a:t>
            </a:r>
            <a:endParaRPr/>
          </a:p>
        </p:txBody>
      </p:sp>
      <p:sp>
        <p:nvSpPr>
          <p:cNvPr id="149" name="Google Shape;149;p26"/>
          <p:cNvSpPr txBox="1"/>
          <p:nvPr>
            <p:ph idx="1" type="subTitle"/>
          </p:nvPr>
        </p:nvSpPr>
        <p:spPr>
          <a:xfrm>
            <a:off x="1680300" y="2324125"/>
            <a:ext cx="5783400" cy="1343700"/>
          </a:xfrm>
          <a:prstGeom prst="rect">
            <a:avLst/>
          </a:prstGeom>
        </p:spPr>
        <p:txBody>
          <a:bodyPr anchorCtr="0" anchor="t" bIns="91425" lIns="91425" spcFirstLastPara="1" rIns="91425" wrap="square" tIns="91425">
            <a:normAutofit/>
          </a:bodyPr>
          <a:lstStyle/>
          <a:p>
            <a:pPr indent="0" lvl="0" marL="0" rtl="0" algn="ctr">
              <a:lnSpc>
                <a:spcPct val="150000"/>
              </a:lnSpc>
              <a:spcBef>
                <a:spcPts val="0"/>
              </a:spcBef>
              <a:spcAft>
                <a:spcPts val="0"/>
              </a:spcAft>
              <a:buSzPts val="852"/>
              <a:buNone/>
            </a:pPr>
            <a:r>
              <a:rPr lang="fi" sz="1860"/>
              <a:t>Valmiiden pohjien hyödyntäminen</a:t>
            </a:r>
            <a:endParaRPr sz="1860"/>
          </a:p>
          <a:p>
            <a:pPr indent="0" lvl="0" marL="0" rtl="0" algn="ctr">
              <a:lnSpc>
                <a:spcPct val="150000"/>
              </a:lnSpc>
              <a:spcBef>
                <a:spcPts val="0"/>
              </a:spcBef>
              <a:spcAft>
                <a:spcPts val="0"/>
              </a:spcAft>
              <a:buSzPts val="852"/>
              <a:buNone/>
            </a:pPr>
            <a:r>
              <a:rPr lang="fi" sz="1860"/>
              <a:t>Graafinen kohdentaminen</a:t>
            </a:r>
            <a:endParaRPr sz="1860"/>
          </a:p>
          <a:p>
            <a:pPr indent="0" lvl="0" marL="0" rtl="0" algn="ctr">
              <a:lnSpc>
                <a:spcPct val="150000"/>
              </a:lnSpc>
              <a:spcBef>
                <a:spcPts val="0"/>
              </a:spcBef>
              <a:spcAft>
                <a:spcPts val="0"/>
              </a:spcAft>
              <a:buSzPts val="852"/>
              <a:buNone/>
            </a:pPr>
            <a:r>
              <a:t/>
            </a:r>
            <a:endParaRPr sz="186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7"/>
          <p:cNvSpPr txBox="1"/>
          <p:nvPr>
            <p:ph type="title"/>
          </p:nvPr>
        </p:nvSpPr>
        <p:spPr>
          <a:xfrm>
            <a:off x="464100" y="543750"/>
            <a:ext cx="8368200" cy="68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i"/>
              <a:t>Valmiiden CV-pohjien hyödyntäminen</a:t>
            </a:r>
            <a:endParaRPr/>
          </a:p>
          <a:p>
            <a:pPr indent="0" lvl="0" marL="0" rtl="0" algn="l">
              <a:spcBef>
                <a:spcPts val="0"/>
              </a:spcBef>
              <a:spcAft>
                <a:spcPts val="0"/>
              </a:spcAft>
              <a:buNone/>
            </a:pPr>
            <a:r>
              <a:t/>
            </a:r>
            <a:endParaRPr/>
          </a:p>
        </p:txBody>
      </p:sp>
      <p:sp>
        <p:nvSpPr>
          <p:cNvPr id="155" name="Google Shape;155;p27"/>
          <p:cNvSpPr txBox="1"/>
          <p:nvPr>
            <p:ph idx="1" type="body"/>
          </p:nvPr>
        </p:nvSpPr>
        <p:spPr>
          <a:xfrm>
            <a:off x="387900" y="1571125"/>
            <a:ext cx="8520600" cy="34725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fi"/>
              <a:t>Tarjolla on maksullisia sekä ilmaisia pohjia eri sovelluksilla muokattaviksi.</a:t>
            </a:r>
            <a:endParaRPr/>
          </a:p>
          <a:p>
            <a:pPr indent="-342900" lvl="0" marL="457200" rtl="0" algn="l">
              <a:spcBef>
                <a:spcPts val="0"/>
              </a:spcBef>
              <a:spcAft>
                <a:spcPts val="0"/>
              </a:spcAft>
              <a:buSzPts val="1800"/>
              <a:buChar char="●"/>
            </a:pPr>
            <a:r>
              <a:rPr lang="fi"/>
              <a:t>Yksinkertaisimmillaan CV:n luominen onnistuu ilmaiseksi puhelimella ilman erillisiä ohjelmistoja.</a:t>
            </a:r>
            <a:endParaRPr/>
          </a:p>
          <a:p>
            <a:pPr indent="-342900" lvl="0" marL="457200" rtl="0" algn="l">
              <a:spcBef>
                <a:spcPts val="0"/>
              </a:spcBef>
              <a:spcAft>
                <a:spcPts val="0"/>
              </a:spcAft>
              <a:buSzPts val="1800"/>
              <a:buChar char="●"/>
            </a:pPr>
            <a:r>
              <a:rPr lang="fi"/>
              <a:t>Lopputuloksena on käytännössä aina PDF -tiedosto, eikä lopputuloksesta voi välttämättä kertoa onko se tehty ilmaiseksi puhelimella vai ostettua pohjaa kaupallisilla ohjelmistoilla muokaten.</a:t>
            </a:r>
            <a:endParaRPr/>
          </a:p>
          <a:p>
            <a:pPr indent="-342900" lvl="0" marL="457200" rtl="0" algn="l">
              <a:spcBef>
                <a:spcPts val="0"/>
              </a:spcBef>
              <a:spcAft>
                <a:spcPts val="0"/>
              </a:spcAft>
              <a:buSzPts val="1800"/>
              <a:buChar char="●"/>
            </a:pPr>
            <a:r>
              <a:rPr lang="fi"/>
              <a:t>Hyvää on mahdollista saada ilmaiseksi.</a:t>
            </a:r>
            <a:endParaRPr/>
          </a:p>
          <a:p>
            <a:pPr indent="0" lvl="0" marL="45720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8"/>
          <p:cNvSpPr txBox="1"/>
          <p:nvPr>
            <p:ph type="title"/>
          </p:nvPr>
        </p:nvSpPr>
        <p:spPr>
          <a:xfrm>
            <a:off x="464100" y="543750"/>
            <a:ext cx="8368200" cy="68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i"/>
              <a:t>Valmiiden CV-pohjien hyödyntäminen</a:t>
            </a:r>
            <a:endParaRPr/>
          </a:p>
          <a:p>
            <a:pPr indent="0" lvl="0" marL="0" rtl="0" algn="l">
              <a:spcBef>
                <a:spcPts val="0"/>
              </a:spcBef>
              <a:spcAft>
                <a:spcPts val="0"/>
              </a:spcAft>
              <a:buNone/>
            </a:pPr>
            <a:r>
              <a:t/>
            </a:r>
            <a:endParaRPr/>
          </a:p>
        </p:txBody>
      </p:sp>
      <p:sp>
        <p:nvSpPr>
          <p:cNvPr id="161" name="Google Shape;161;p28"/>
          <p:cNvSpPr txBox="1"/>
          <p:nvPr>
            <p:ph idx="1" type="body"/>
          </p:nvPr>
        </p:nvSpPr>
        <p:spPr>
          <a:xfrm>
            <a:off x="387900" y="1571125"/>
            <a:ext cx="8520600" cy="3472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fi"/>
              <a:t>Muokattavien pohjien toimintaperiaate on keskenään hyvin samankaltainen.</a:t>
            </a:r>
            <a:endParaRPr/>
          </a:p>
          <a:p>
            <a:pPr indent="0" lvl="0" marL="0" rtl="0" algn="l">
              <a:spcBef>
                <a:spcPts val="1200"/>
              </a:spcBef>
              <a:spcAft>
                <a:spcPts val="0"/>
              </a:spcAft>
              <a:buNone/>
            </a:pPr>
            <a:r>
              <a:rPr b="1" lang="fi">
                <a:solidFill>
                  <a:schemeClr val="accent1"/>
                </a:solidFill>
              </a:rPr>
              <a:t>Keskeiset elementit:</a:t>
            </a:r>
            <a:endParaRPr b="1">
              <a:solidFill>
                <a:schemeClr val="accent1"/>
              </a:solidFill>
            </a:endParaRPr>
          </a:p>
          <a:p>
            <a:pPr indent="-342900" lvl="0" marL="457200" rtl="0" algn="l">
              <a:spcBef>
                <a:spcPts val="1200"/>
              </a:spcBef>
              <a:spcAft>
                <a:spcPts val="0"/>
              </a:spcAft>
              <a:buClr>
                <a:srgbClr val="000000"/>
              </a:buClr>
              <a:buSzPts val="1800"/>
              <a:buChar char="●"/>
            </a:pPr>
            <a:r>
              <a:rPr lang="fi">
                <a:solidFill>
                  <a:srgbClr val="000000"/>
                </a:solidFill>
              </a:rPr>
              <a:t>Muokattavat valmiiksi muotoillut tekstikentät</a:t>
            </a:r>
            <a:endParaRPr>
              <a:solidFill>
                <a:srgbClr val="000000"/>
              </a:solidFill>
            </a:endParaRPr>
          </a:p>
          <a:p>
            <a:pPr indent="-342900" lvl="0" marL="457200" rtl="0" algn="l">
              <a:spcBef>
                <a:spcPts val="0"/>
              </a:spcBef>
              <a:spcAft>
                <a:spcPts val="0"/>
              </a:spcAft>
              <a:buClr>
                <a:srgbClr val="000000"/>
              </a:buClr>
              <a:buSzPts val="1800"/>
              <a:buChar char="●"/>
            </a:pPr>
            <a:r>
              <a:rPr lang="fi">
                <a:solidFill>
                  <a:srgbClr val="000000"/>
                </a:solidFill>
              </a:rPr>
              <a:t>Vaihdettava profiilikuva</a:t>
            </a:r>
            <a:endParaRPr>
              <a:solidFill>
                <a:srgbClr val="000000"/>
              </a:solidFill>
            </a:endParaRPr>
          </a:p>
          <a:p>
            <a:pPr indent="-342900" lvl="0" marL="457200" rtl="0" algn="l">
              <a:spcBef>
                <a:spcPts val="0"/>
              </a:spcBef>
              <a:spcAft>
                <a:spcPts val="0"/>
              </a:spcAft>
              <a:buClr>
                <a:srgbClr val="000000"/>
              </a:buClr>
              <a:buSzPts val="1800"/>
              <a:buChar char="●"/>
            </a:pPr>
            <a:r>
              <a:rPr lang="fi">
                <a:solidFill>
                  <a:srgbClr val="000000"/>
                </a:solidFill>
              </a:rPr>
              <a:t>Tehostevärit sekä mahdolliset graafiset elementit</a:t>
            </a:r>
            <a:endParaRPr>
              <a:solidFill>
                <a:srgbClr val="000000"/>
              </a:solidFill>
            </a:endParaRPr>
          </a:p>
          <a:p>
            <a:pPr indent="0" lvl="0" marL="45720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9"/>
          <p:cNvSpPr txBox="1"/>
          <p:nvPr>
            <p:ph type="title"/>
          </p:nvPr>
        </p:nvSpPr>
        <p:spPr>
          <a:xfrm>
            <a:off x="464100" y="543750"/>
            <a:ext cx="8368200" cy="68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i"/>
              <a:t>Valmiiden CV-pohjien hyödyntäminen</a:t>
            </a:r>
            <a:endParaRPr/>
          </a:p>
          <a:p>
            <a:pPr indent="0" lvl="0" marL="0" rtl="0" algn="l">
              <a:spcBef>
                <a:spcPts val="0"/>
              </a:spcBef>
              <a:spcAft>
                <a:spcPts val="0"/>
              </a:spcAft>
              <a:buNone/>
            </a:pPr>
            <a:r>
              <a:t/>
            </a:r>
            <a:endParaRPr/>
          </a:p>
        </p:txBody>
      </p:sp>
      <p:sp>
        <p:nvSpPr>
          <p:cNvPr id="167" name="Google Shape;167;p29"/>
          <p:cNvSpPr txBox="1"/>
          <p:nvPr>
            <p:ph idx="1" type="body"/>
          </p:nvPr>
        </p:nvSpPr>
        <p:spPr>
          <a:xfrm>
            <a:off x="387900" y="1571125"/>
            <a:ext cx="8520600" cy="3181800"/>
          </a:xfrm>
          <a:prstGeom prst="rect">
            <a:avLst/>
          </a:prstGeom>
        </p:spPr>
        <p:txBody>
          <a:bodyPr anchorCtr="0" anchor="t" bIns="91425" lIns="91425" spcFirstLastPara="1" rIns="91425" wrap="square" tIns="91425">
            <a:normAutofit fontScale="85000" lnSpcReduction="20000"/>
          </a:bodyPr>
          <a:lstStyle/>
          <a:p>
            <a:pPr indent="-325755" lvl="0" marL="457200" rtl="0" algn="l">
              <a:spcBef>
                <a:spcPts val="0"/>
              </a:spcBef>
              <a:spcAft>
                <a:spcPts val="0"/>
              </a:spcAft>
              <a:buSzPct val="100000"/>
              <a:buChar char="●"/>
            </a:pPr>
            <a:r>
              <a:rPr lang="fi"/>
              <a:t>Lähtökohtaisesti kaikki valmiit CV-pohjat ovat yleensä riittävän hyviä, eikä niiden käyttäminen välttämättä vaadi sisällön syöttämisen lisäksi muita toimia. Varma perusvalinta on pohja, jossa on vain muutama väri ja selkeät sisältökentät. </a:t>
            </a:r>
            <a:endParaRPr/>
          </a:p>
          <a:p>
            <a:pPr indent="0" lvl="0" marL="457200" rtl="0" algn="l">
              <a:spcBef>
                <a:spcPts val="1200"/>
              </a:spcBef>
              <a:spcAft>
                <a:spcPts val="0"/>
              </a:spcAft>
              <a:buNone/>
            </a:pPr>
            <a:r>
              <a:t/>
            </a:r>
            <a:endParaRPr/>
          </a:p>
          <a:p>
            <a:pPr indent="-325755" lvl="0" marL="457200" rtl="0" algn="l">
              <a:spcBef>
                <a:spcPts val="1200"/>
              </a:spcBef>
              <a:spcAft>
                <a:spcPts val="0"/>
              </a:spcAft>
              <a:buSzPct val="100000"/>
              <a:buChar char="●"/>
            </a:pPr>
            <a:r>
              <a:rPr lang="fi"/>
              <a:t>Selkeä ja helposti luettava kirjaintyyppi on hyvä valinta.</a:t>
            </a:r>
            <a:endParaRPr/>
          </a:p>
          <a:p>
            <a:pPr indent="0" lvl="0" marL="457200" rtl="0" algn="l">
              <a:spcBef>
                <a:spcPts val="1200"/>
              </a:spcBef>
              <a:spcAft>
                <a:spcPts val="0"/>
              </a:spcAft>
              <a:buNone/>
            </a:pPr>
            <a:r>
              <a:t/>
            </a:r>
            <a:endParaRPr/>
          </a:p>
          <a:p>
            <a:pPr indent="-325755" lvl="0" marL="457200" rtl="0" algn="l">
              <a:spcBef>
                <a:spcPts val="1200"/>
              </a:spcBef>
              <a:spcAft>
                <a:spcPts val="0"/>
              </a:spcAft>
              <a:buSzPct val="100000"/>
              <a:buChar char="●"/>
            </a:pPr>
            <a:r>
              <a:rPr lang="fi"/>
              <a:t>Pohjaa valitessa voi lisäksi arvioida onko sen tyyli hyödynnettävissä myös työhakemuksessa. Näin CV ja työhakemus muodostavat eheän kokonaisuuden ja luovat harkitun vaikutelman.</a:t>
            </a:r>
            <a:endParaRPr/>
          </a:p>
          <a:p>
            <a:pPr indent="0" lvl="0" marL="0" rtl="0" algn="l">
              <a:spcBef>
                <a:spcPts val="1200"/>
              </a:spcBef>
              <a:spcAft>
                <a:spcPts val="120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30"/>
          <p:cNvSpPr txBox="1"/>
          <p:nvPr>
            <p:ph type="title"/>
          </p:nvPr>
        </p:nvSpPr>
        <p:spPr>
          <a:xfrm>
            <a:off x="464100" y="543750"/>
            <a:ext cx="8368200" cy="68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i"/>
              <a:t>Valmiiden CV-pohjien hyödyntäminen</a:t>
            </a:r>
            <a:endParaRPr/>
          </a:p>
          <a:p>
            <a:pPr indent="0" lvl="0" marL="0" rtl="0" algn="l">
              <a:spcBef>
                <a:spcPts val="0"/>
              </a:spcBef>
              <a:spcAft>
                <a:spcPts val="0"/>
              </a:spcAft>
              <a:buNone/>
            </a:pPr>
            <a:r>
              <a:t/>
            </a:r>
            <a:endParaRPr/>
          </a:p>
        </p:txBody>
      </p:sp>
      <p:sp>
        <p:nvSpPr>
          <p:cNvPr id="173" name="Google Shape;173;p30"/>
          <p:cNvSpPr txBox="1"/>
          <p:nvPr>
            <p:ph idx="1" type="body"/>
          </p:nvPr>
        </p:nvSpPr>
        <p:spPr>
          <a:xfrm>
            <a:off x="387900" y="1723525"/>
            <a:ext cx="8520600" cy="31818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fi"/>
              <a:t>Sisältökenttien keskinäistä järjestystä ei kannata muuttaa, niiden sijoittelu on yleensä huolella harkittu ja totutun kaltainen</a:t>
            </a:r>
            <a:endParaRPr/>
          </a:p>
          <a:p>
            <a:pPr indent="-342900" lvl="0" marL="457200" rtl="0" algn="l">
              <a:spcBef>
                <a:spcPts val="0"/>
              </a:spcBef>
              <a:spcAft>
                <a:spcPts val="0"/>
              </a:spcAft>
              <a:buSzPts val="1800"/>
              <a:buChar char="●"/>
            </a:pPr>
            <a:r>
              <a:rPr lang="fi"/>
              <a:t>CV:n ulkoasua valitessa voi ottaa huomioon oman valokuvan sopivuuden kokonaisuuteen. Malliesimerkeissä on tähän on kiinnitetty paljon huomiota ja kokonaisuus voi näyttää hyvin erilaiselta kuvan vaihduttua. </a:t>
            </a:r>
            <a:endParaRPr/>
          </a:p>
          <a:p>
            <a:pPr indent="-342900" lvl="0" marL="457200" rtl="0" algn="l">
              <a:spcBef>
                <a:spcPts val="0"/>
              </a:spcBef>
              <a:spcAft>
                <a:spcPts val="0"/>
              </a:spcAft>
              <a:buSzPts val="1800"/>
              <a:buChar char="●"/>
            </a:pPr>
            <a:r>
              <a:rPr lang="fi"/>
              <a:t>Värit on mahdollista vaihtaa mieleisiksiin tai tarkoitusta vastaaviksi, huomio kannattaa kiinnittää ensisijaisesti yleisasuun.</a:t>
            </a:r>
            <a:endParaRPr/>
          </a:p>
          <a:p>
            <a:pPr indent="0" lvl="0" marL="0" rtl="0" algn="l">
              <a:spcBef>
                <a:spcPts val="1200"/>
              </a:spcBef>
              <a:spcAft>
                <a:spcPts val="120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31"/>
          <p:cNvSpPr txBox="1"/>
          <p:nvPr>
            <p:ph type="title"/>
          </p:nvPr>
        </p:nvSpPr>
        <p:spPr>
          <a:xfrm>
            <a:off x="464100" y="543750"/>
            <a:ext cx="8368200" cy="68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i"/>
              <a:t>CV-pohjan graafinen kohdentaminen</a:t>
            </a:r>
            <a:endParaRPr/>
          </a:p>
          <a:p>
            <a:pPr indent="0" lvl="0" marL="0" rtl="0" algn="l">
              <a:spcBef>
                <a:spcPts val="0"/>
              </a:spcBef>
              <a:spcAft>
                <a:spcPts val="0"/>
              </a:spcAft>
              <a:buNone/>
            </a:pPr>
            <a:r>
              <a:t/>
            </a:r>
            <a:endParaRPr/>
          </a:p>
        </p:txBody>
      </p:sp>
      <p:sp>
        <p:nvSpPr>
          <p:cNvPr id="179" name="Google Shape;179;p31"/>
          <p:cNvSpPr txBox="1"/>
          <p:nvPr>
            <p:ph idx="1" type="body"/>
          </p:nvPr>
        </p:nvSpPr>
        <p:spPr>
          <a:xfrm>
            <a:off x="387900" y="1723525"/>
            <a:ext cx="8520600" cy="3181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fi"/>
              <a:t>CV:n graafisten elementtien värejä sekä muotoja vaihtamalla on mahdollista kohdentaa hakemus vastaamaan työnantajan visuaalista maailmaa.</a:t>
            </a:r>
            <a:endParaRPr/>
          </a:p>
          <a:p>
            <a:pPr indent="0" lvl="0" marL="0" rtl="0" algn="l">
              <a:spcBef>
                <a:spcPts val="1200"/>
              </a:spcBef>
              <a:spcAft>
                <a:spcPts val="0"/>
              </a:spcAft>
              <a:buNone/>
            </a:pPr>
            <a:r>
              <a:rPr b="1" lang="fi">
                <a:solidFill>
                  <a:schemeClr val="accent1"/>
                </a:solidFill>
              </a:rPr>
              <a:t>Miksi?</a:t>
            </a:r>
            <a:endParaRPr b="1">
              <a:solidFill>
                <a:schemeClr val="accent1"/>
              </a:solidFill>
            </a:endParaRPr>
          </a:p>
          <a:p>
            <a:pPr indent="0" lvl="0" marL="0" rtl="0" algn="l">
              <a:spcBef>
                <a:spcPts val="1200"/>
              </a:spcBef>
              <a:spcAft>
                <a:spcPts val="0"/>
              </a:spcAft>
              <a:buNone/>
            </a:pPr>
            <a:r>
              <a:rPr lang="fi">
                <a:solidFill>
                  <a:srgbClr val="000000"/>
                </a:solidFill>
              </a:rPr>
              <a:t>Yrityksissä on tyypillisesti käytössä virallinen tai epävirallinen graafinen ohjeistus tai linjaus oman viestinnän toteutuksesta. Käyttämällä samaa tyyliä </a:t>
            </a:r>
            <a:r>
              <a:rPr lang="fi">
                <a:solidFill>
                  <a:srgbClr val="000000"/>
                </a:solidFill>
              </a:rPr>
              <a:t>tuntuvat </a:t>
            </a:r>
            <a:r>
              <a:rPr lang="fi">
                <a:solidFill>
                  <a:srgbClr val="000000"/>
                </a:solidFill>
              </a:rPr>
              <a:t> CV ja työhakemus ensivaikutelmaltaan tutulta ja sopivalta. Vaikutus voi olla tietoinen tai alitajuinen.  </a:t>
            </a:r>
            <a:endParaRPr>
              <a:solidFill>
                <a:srgbClr val="000000"/>
              </a:solidFill>
            </a:endParaRPr>
          </a:p>
          <a:p>
            <a:pPr indent="0" lvl="0" marL="0" rtl="0" algn="l">
              <a:spcBef>
                <a:spcPts val="1200"/>
              </a:spcBef>
              <a:spcAft>
                <a:spcPts val="12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4"/>
          <p:cNvSpPr txBox="1"/>
          <p:nvPr>
            <p:ph type="title"/>
          </p:nvPr>
        </p:nvSpPr>
        <p:spPr>
          <a:xfrm>
            <a:off x="387900" y="543750"/>
            <a:ext cx="8368200" cy="68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i"/>
              <a:t>CV:n sekä työhakemuksen suhde työpaikkaan</a:t>
            </a:r>
            <a:endParaRPr/>
          </a:p>
          <a:p>
            <a:pPr indent="0" lvl="0" marL="0" rtl="0" algn="l">
              <a:spcBef>
                <a:spcPts val="0"/>
              </a:spcBef>
              <a:spcAft>
                <a:spcPts val="0"/>
              </a:spcAft>
              <a:buNone/>
            </a:pPr>
            <a:r>
              <a:t/>
            </a:r>
            <a:endParaRPr/>
          </a:p>
        </p:txBody>
      </p:sp>
      <p:sp>
        <p:nvSpPr>
          <p:cNvPr id="73" name="Google Shape;73;p14"/>
          <p:cNvSpPr txBox="1"/>
          <p:nvPr>
            <p:ph idx="1" type="body"/>
          </p:nvPr>
        </p:nvSpPr>
        <p:spPr>
          <a:xfrm>
            <a:off x="311700" y="1571125"/>
            <a:ext cx="8520600" cy="3389100"/>
          </a:xfrm>
          <a:prstGeom prst="rect">
            <a:avLst/>
          </a:prstGeom>
        </p:spPr>
        <p:txBody>
          <a:bodyPr anchorCtr="0" anchor="t" bIns="91425" lIns="91425" spcFirstLastPara="1" rIns="91425" wrap="square" tIns="91425">
            <a:normAutofit/>
          </a:bodyPr>
          <a:lstStyle/>
          <a:p>
            <a:pPr indent="-342900" lvl="0" marL="457200" rtl="0" algn="l">
              <a:lnSpc>
                <a:spcPct val="150000"/>
              </a:lnSpc>
              <a:spcBef>
                <a:spcPts val="0"/>
              </a:spcBef>
              <a:spcAft>
                <a:spcPts val="0"/>
              </a:spcAft>
              <a:buSzPts val="1800"/>
              <a:buChar char="●"/>
            </a:pPr>
            <a:r>
              <a:rPr lang="fi"/>
              <a:t>Työpaikkailmoitus on miltei valmis palapeli, johon etsitään sopivia paloja.</a:t>
            </a:r>
            <a:endParaRPr/>
          </a:p>
          <a:p>
            <a:pPr indent="-342900" lvl="0" marL="457200" rtl="0" algn="l">
              <a:lnSpc>
                <a:spcPct val="150000"/>
              </a:lnSpc>
              <a:spcBef>
                <a:spcPts val="0"/>
              </a:spcBef>
              <a:spcAft>
                <a:spcPts val="0"/>
              </a:spcAft>
              <a:buSzPts val="1800"/>
              <a:buChar char="●"/>
            </a:pPr>
            <a:r>
              <a:rPr lang="fi"/>
              <a:t>Työpaikkailmoituksesta sekä työnantajan verkkosivulta on mahdollista saada varsin hyvä käsitys millaista palaa ollaan etsimässä.</a:t>
            </a:r>
            <a:endParaRPr/>
          </a:p>
          <a:p>
            <a:pPr indent="-342900" lvl="0" marL="457200" rtl="0" algn="l">
              <a:lnSpc>
                <a:spcPct val="150000"/>
              </a:lnSpc>
              <a:spcBef>
                <a:spcPts val="0"/>
              </a:spcBef>
              <a:spcAft>
                <a:spcPts val="0"/>
              </a:spcAft>
              <a:buSzPts val="1800"/>
              <a:buChar char="●"/>
            </a:pPr>
            <a:r>
              <a:rPr lang="fi"/>
              <a:t>CV ja työhakemus muodostavat tarjottavan palan.</a:t>
            </a:r>
            <a:endParaRPr/>
          </a:p>
          <a:p>
            <a:pPr indent="-342900" lvl="0" marL="457200" rtl="0" algn="l">
              <a:lnSpc>
                <a:spcPct val="150000"/>
              </a:lnSpc>
              <a:spcBef>
                <a:spcPts val="0"/>
              </a:spcBef>
              <a:spcAft>
                <a:spcPts val="0"/>
              </a:spcAft>
              <a:buSzPts val="1800"/>
              <a:buChar char="●"/>
            </a:pPr>
            <a:r>
              <a:rPr lang="fi"/>
              <a:t>Sopivalla oman palasen muotoilulla, väreillä ja esittelyllä todennäköisyys sen tarkempaan tarkasteluun paranee.</a:t>
            </a:r>
            <a:endParaRPr/>
          </a:p>
          <a:p>
            <a:pPr indent="0" lvl="0" marL="0" rtl="0" algn="l">
              <a:spcBef>
                <a:spcPts val="1200"/>
              </a:spcBef>
              <a:spcAft>
                <a:spcPts val="120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32"/>
          <p:cNvSpPr txBox="1"/>
          <p:nvPr>
            <p:ph type="title"/>
          </p:nvPr>
        </p:nvSpPr>
        <p:spPr>
          <a:xfrm>
            <a:off x="464100" y="543750"/>
            <a:ext cx="8368200" cy="68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i"/>
              <a:t>CV-pohjan graafinen kohdentaminen</a:t>
            </a:r>
            <a:endParaRPr/>
          </a:p>
          <a:p>
            <a:pPr indent="0" lvl="0" marL="0" rtl="0" algn="l">
              <a:spcBef>
                <a:spcPts val="0"/>
              </a:spcBef>
              <a:spcAft>
                <a:spcPts val="0"/>
              </a:spcAft>
              <a:buNone/>
            </a:pPr>
            <a:r>
              <a:t/>
            </a:r>
            <a:endParaRPr/>
          </a:p>
        </p:txBody>
      </p:sp>
      <p:sp>
        <p:nvSpPr>
          <p:cNvPr id="185" name="Google Shape;185;p32"/>
          <p:cNvSpPr txBox="1"/>
          <p:nvPr>
            <p:ph idx="1" type="body"/>
          </p:nvPr>
        </p:nvSpPr>
        <p:spPr>
          <a:xfrm>
            <a:off x="387900" y="1723525"/>
            <a:ext cx="8520600" cy="3181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fi">
                <a:solidFill>
                  <a:schemeClr val="accent1"/>
                </a:solidFill>
              </a:rPr>
              <a:t>Kuinka?</a:t>
            </a:r>
            <a:endParaRPr b="1">
              <a:solidFill>
                <a:schemeClr val="accent1"/>
              </a:solidFill>
            </a:endParaRPr>
          </a:p>
          <a:p>
            <a:pPr indent="0" lvl="0" marL="0" rtl="0" algn="l">
              <a:spcBef>
                <a:spcPts val="1200"/>
              </a:spcBef>
              <a:spcAft>
                <a:spcPts val="0"/>
              </a:spcAft>
              <a:buNone/>
            </a:pPr>
            <a:r>
              <a:rPr lang="fi">
                <a:solidFill>
                  <a:srgbClr val="000000"/>
                </a:solidFill>
              </a:rPr>
              <a:t>Yksinkertaisimmillaan värin/värit voi poimia haettavan työpaikan verkkosivuilta tai logosta. </a:t>
            </a:r>
            <a:endParaRPr>
              <a:solidFill>
                <a:srgbClr val="000000"/>
              </a:solidFill>
            </a:endParaRPr>
          </a:p>
          <a:p>
            <a:pPr indent="0" lvl="0" marL="0" rtl="0" algn="l">
              <a:spcBef>
                <a:spcPts val="1200"/>
              </a:spcBef>
              <a:spcAft>
                <a:spcPts val="0"/>
              </a:spcAft>
              <a:buNone/>
            </a:pPr>
            <a:r>
              <a:rPr lang="fi">
                <a:solidFill>
                  <a:srgbClr val="000000"/>
                </a:solidFill>
              </a:rPr>
              <a:t>Esimerkkinä Kajaanin kaupungin verkkosivut. Graafisen ohjeistuksen värit on todennäköisimmin poimittu vaakunasta, josta ne ovat periytyneet kaikkeen viestintään. Saman värimaailman jakava työhakemus ja CV antaisivat tutun ensivaikutelman.</a:t>
            </a:r>
            <a:endParaRPr>
              <a:solidFill>
                <a:srgbClr val="000000"/>
              </a:solidFill>
            </a:endParaRPr>
          </a:p>
          <a:p>
            <a:pPr indent="0" lvl="0" marL="0" rtl="0" algn="l">
              <a:spcBef>
                <a:spcPts val="1200"/>
              </a:spcBef>
              <a:spcAft>
                <a:spcPts val="120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pic>
        <p:nvPicPr>
          <p:cNvPr id="190" name="Google Shape;190;p33"/>
          <p:cNvPicPr preferRelativeResize="0"/>
          <p:nvPr/>
        </p:nvPicPr>
        <p:blipFill>
          <a:blip r:embed="rId3">
            <a:alphaModFix/>
          </a:blip>
          <a:stretch>
            <a:fillRect/>
          </a:stretch>
        </p:blipFill>
        <p:spPr>
          <a:xfrm>
            <a:off x="102400" y="438150"/>
            <a:ext cx="8839201" cy="392122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pic>
        <p:nvPicPr>
          <p:cNvPr id="195" name="Google Shape;195;p34"/>
          <p:cNvPicPr preferRelativeResize="0"/>
          <p:nvPr/>
        </p:nvPicPr>
        <p:blipFill>
          <a:blip r:embed="rId3">
            <a:alphaModFix/>
          </a:blip>
          <a:stretch>
            <a:fillRect/>
          </a:stretch>
        </p:blipFill>
        <p:spPr>
          <a:xfrm>
            <a:off x="42100" y="535775"/>
            <a:ext cx="9013975" cy="399449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pic>
        <p:nvPicPr>
          <p:cNvPr id="200" name="Google Shape;200;p35"/>
          <p:cNvPicPr preferRelativeResize="0"/>
          <p:nvPr/>
        </p:nvPicPr>
        <p:blipFill>
          <a:blip r:embed="rId3">
            <a:alphaModFix/>
          </a:blip>
          <a:stretch>
            <a:fillRect/>
          </a:stretch>
        </p:blipFill>
        <p:spPr>
          <a:xfrm>
            <a:off x="152400" y="230975"/>
            <a:ext cx="8839199" cy="390982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36"/>
          <p:cNvSpPr txBox="1"/>
          <p:nvPr>
            <p:ph type="title"/>
          </p:nvPr>
        </p:nvSpPr>
        <p:spPr>
          <a:xfrm>
            <a:off x="464100" y="543750"/>
            <a:ext cx="8368200" cy="68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i"/>
              <a:t>CV-pohjan graafinen kohdentaminen</a:t>
            </a:r>
            <a:endParaRPr/>
          </a:p>
          <a:p>
            <a:pPr indent="0" lvl="0" marL="0" rtl="0" algn="l">
              <a:spcBef>
                <a:spcPts val="0"/>
              </a:spcBef>
              <a:spcAft>
                <a:spcPts val="0"/>
              </a:spcAft>
              <a:buNone/>
            </a:pPr>
            <a:r>
              <a:t/>
            </a:r>
            <a:endParaRPr/>
          </a:p>
        </p:txBody>
      </p:sp>
      <p:sp>
        <p:nvSpPr>
          <p:cNvPr id="206" name="Google Shape;206;p36"/>
          <p:cNvSpPr txBox="1"/>
          <p:nvPr>
            <p:ph idx="1" type="body"/>
          </p:nvPr>
        </p:nvSpPr>
        <p:spPr>
          <a:xfrm>
            <a:off x="387900" y="1723525"/>
            <a:ext cx="8520600" cy="3181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fi" sz="1600">
                <a:solidFill>
                  <a:srgbClr val="000000"/>
                </a:solidFill>
              </a:rPr>
              <a:t>Värimaailman kohdentamisella lopputulos on myös usein valmiiksi harkittu, sopivien väriyhdistelmien löytäminen itse voi olla haasteellista. Käytännössä tyypillisesti riittää kahden tai kolmen värin poimiminen.</a:t>
            </a:r>
            <a:endParaRPr sz="1600">
              <a:solidFill>
                <a:srgbClr val="000000"/>
              </a:solidFill>
            </a:endParaRPr>
          </a:p>
          <a:p>
            <a:pPr indent="0" lvl="0" marL="0" rtl="0" algn="l">
              <a:spcBef>
                <a:spcPts val="1200"/>
              </a:spcBef>
              <a:spcAft>
                <a:spcPts val="0"/>
              </a:spcAft>
              <a:buNone/>
            </a:pPr>
            <a:r>
              <a:rPr lang="fi" sz="1600">
                <a:solidFill>
                  <a:srgbClr val="000000"/>
                </a:solidFill>
              </a:rPr>
              <a:t>Omien lempivärien käyttäminen CV:ssä tai työhakemuksessa ei useinkaan ole optimaalisin valinta. Omat mieltymykset on hyvä siirtää hetkeksi taka-alalle.</a:t>
            </a:r>
            <a:endParaRPr sz="1600">
              <a:solidFill>
                <a:srgbClr val="000000"/>
              </a:solidFill>
            </a:endParaRPr>
          </a:p>
          <a:p>
            <a:pPr indent="0" lvl="0" marL="0" rtl="0" algn="l">
              <a:spcBef>
                <a:spcPts val="1200"/>
              </a:spcBef>
              <a:spcAft>
                <a:spcPts val="12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5"/>
          <p:cNvSpPr txBox="1"/>
          <p:nvPr>
            <p:ph type="title"/>
          </p:nvPr>
        </p:nvSpPr>
        <p:spPr>
          <a:xfrm>
            <a:off x="387900" y="543750"/>
            <a:ext cx="8368200" cy="68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i"/>
              <a:t>CV ja työhakemus</a:t>
            </a:r>
            <a:endParaRPr/>
          </a:p>
          <a:p>
            <a:pPr indent="0" lvl="0" marL="0" rtl="0" algn="l">
              <a:spcBef>
                <a:spcPts val="0"/>
              </a:spcBef>
              <a:spcAft>
                <a:spcPts val="0"/>
              </a:spcAft>
              <a:buNone/>
            </a:pPr>
            <a:r>
              <a:t/>
            </a:r>
            <a:endParaRPr/>
          </a:p>
        </p:txBody>
      </p:sp>
      <p:sp>
        <p:nvSpPr>
          <p:cNvPr id="79" name="Google Shape;79;p15"/>
          <p:cNvSpPr txBox="1"/>
          <p:nvPr>
            <p:ph idx="1" type="body"/>
          </p:nvPr>
        </p:nvSpPr>
        <p:spPr>
          <a:xfrm>
            <a:off x="311700" y="1571125"/>
            <a:ext cx="8520600" cy="3389100"/>
          </a:xfrm>
          <a:prstGeom prst="rect">
            <a:avLst/>
          </a:prstGeom>
        </p:spPr>
        <p:txBody>
          <a:bodyPr anchorCtr="0" anchor="t" bIns="91425" lIns="91425" spcFirstLastPara="1" rIns="91425" wrap="square" tIns="91425">
            <a:normAutofit/>
          </a:bodyPr>
          <a:lstStyle/>
          <a:p>
            <a:pPr indent="-342900" lvl="0" marL="457200" rtl="0" algn="l">
              <a:lnSpc>
                <a:spcPct val="150000"/>
              </a:lnSpc>
              <a:spcBef>
                <a:spcPts val="0"/>
              </a:spcBef>
              <a:spcAft>
                <a:spcPts val="0"/>
              </a:spcAft>
              <a:buSzPts val="1800"/>
              <a:buChar char="●"/>
            </a:pPr>
            <a:r>
              <a:rPr lang="fi"/>
              <a:t>Huolella kerran laadittu CV sekä työhakemus palvelevat vuosia, työnhaku helpottuu koska pienillä päivityksillä CV pysyy ajantasaisena.</a:t>
            </a:r>
            <a:endParaRPr/>
          </a:p>
          <a:p>
            <a:pPr indent="-342900" lvl="0" marL="457200" rtl="0" algn="l">
              <a:lnSpc>
                <a:spcPct val="150000"/>
              </a:lnSpc>
              <a:spcBef>
                <a:spcPts val="0"/>
              </a:spcBef>
              <a:spcAft>
                <a:spcPts val="0"/>
              </a:spcAft>
              <a:buSzPts val="1800"/>
              <a:buChar char="●"/>
            </a:pPr>
            <a:r>
              <a:rPr lang="fi"/>
              <a:t>Myös työhakemus on osittain uudelleen hyödynnettävissä, hyvin laadittu hakemus soveltuu usein muokattuna myös muualla käytettäväksi.</a:t>
            </a:r>
            <a:endParaRPr/>
          </a:p>
          <a:p>
            <a:pPr indent="0" lvl="0" marL="0" rtl="0" algn="l">
              <a:lnSpc>
                <a:spcPct val="150000"/>
              </a:lnSpc>
              <a:spcBef>
                <a:spcPts val="1200"/>
              </a:spcBef>
              <a:spcAft>
                <a:spcPts val="0"/>
              </a:spcAft>
              <a:buNone/>
            </a:pPr>
            <a:r>
              <a:rPr lang="fi">
                <a:solidFill>
                  <a:schemeClr val="accent1"/>
                </a:solidFill>
              </a:rPr>
              <a:t>Kertaalleen nähty vaiva säästää ajan saatossa ylimääräiseltä työltä ja stressiltä.</a:t>
            </a:r>
            <a:endParaRPr>
              <a:solidFill>
                <a:schemeClr val="accent1"/>
              </a:solidFill>
            </a:endParaRPr>
          </a:p>
          <a:p>
            <a:pPr indent="0" lvl="0" marL="0" rtl="0" algn="l">
              <a:spcBef>
                <a:spcPts val="1200"/>
              </a:spcBef>
              <a:spcAft>
                <a:spcPts val="12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6"/>
          <p:cNvSpPr txBox="1"/>
          <p:nvPr>
            <p:ph type="title"/>
          </p:nvPr>
        </p:nvSpPr>
        <p:spPr>
          <a:xfrm>
            <a:off x="464100" y="543750"/>
            <a:ext cx="8368200" cy="68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i"/>
              <a:t>CV:n sisältö</a:t>
            </a:r>
            <a:endParaRPr/>
          </a:p>
          <a:p>
            <a:pPr indent="0" lvl="0" marL="0" rtl="0" algn="l">
              <a:spcBef>
                <a:spcPts val="0"/>
              </a:spcBef>
              <a:spcAft>
                <a:spcPts val="0"/>
              </a:spcAft>
              <a:buNone/>
            </a:pPr>
            <a:r>
              <a:t/>
            </a:r>
            <a:endParaRPr/>
          </a:p>
        </p:txBody>
      </p:sp>
      <p:sp>
        <p:nvSpPr>
          <p:cNvPr id="85" name="Google Shape;85;p16"/>
          <p:cNvSpPr txBox="1"/>
          <p:nvPr>
            <p:ph idx="1" type="body"/>
          </p:nvPr>
        </p:nvSpPr>
        <p:spPr>
          <a:xfrm>
            <a:off x="387900" y="1418725"/>
            <a:ext cx="8520600" cy="3389100"/>
          </a:xfrm>
          <a:prstGeom prst="rect">
            <a:avLst/>
          </a:prstGeom>
        </p:spPr>
        <p:txBody>
          <a:bodyPr anchorCtr="0" anchor="t" bIns="91425" lIns="91425" spcFirstLastPara="1" rIns="91425" wrap="square" tIns="91425">
            <a:normAutofit fontScale="92500" lnSpcReduction="20000"/>
          </a:bodyPr>
          <a:lstStyle/>
          <a:p>
            <a:pPr indent="-334327" lvl="0" marL="457200" rtl="0" algn="l">
              <a:spcBef>
                <a:spcPts val="0"/>
              </a:spcBef>
              <a:spcAft>
                <a:spcPts val="0"/>
              </a:spcAft>
              <a:buSzPct val="100000"/>
              <a:buAutoNum type="arabicPeriod"/>
            </a:pPr>
            <a:r>
              <a:rPr lang="fi"/>
              <a:t>Nimi / valokuva / profiilikuvaus</a:t>
            </a:r>
            <a:endParaRPr/>
          </a:p>
          <a:p>
            <a:pPr indent="-334327" lvl="0" marL="457200" rtl="0" algn="l">
              <a:spcBef>
                <a:spcPts val="0"/>
              </a:spcBef>
              <a:spcAft>
                <a:spcPts val="0"/>
              </a:spcAft>
              <a:buSzPct val="100000"/>
              <a:buAutoNum type="arabicPeriod"/>
            </a:pPr>
            <a:r>
              <a:rPr lang="fi"/>
              <a:t>Yhteystiedot (Puhelinnumero, sähköpostiosoite)</a:t>
            </a:r>
            <a:endParaRPr/>
          </a:p>
          <a:p>
            <a:pPr indent="-334327" lvl="0" marL="457200" rtl="0" algn="l">
              <a:spcBef>
                <a:spcPts val="0"/>
              </a:spcBef>
              <a:spcAft>
                <a:spcPts val="0"/>
              </a:spcAft>
              <a:buSzPct val="100000"/>
              <a:buAutoNum type="arabicPeriod"/>
            </a:pPr>
            <a:r>
              <a:rPr lang="fi"/>
              <a:t>Työkokemus / muu kokemus</a:t>
            </a:r>
            <a:endParaRPr/>
          </a:p>
          <a:p>
            <a:pPr indent="-334327" lvl="0" marL="457200" rtl="0" algn="l">
              <a:spcBef>
                <a:spcPts val="0"/>
              </a:spcBef>
              <a:spcAft>
                <a:spcPts val="0"/>
              </a:spcAft>
              <a:buSzPct val="100000"/>
              <a:buAutoNum type="arabicPeriod"/>
            </a:pPr>
            <a:r>
              <a:rPr lang="fi"/>
              <a:t>Koulutus</a:t>
            </a:r>
            <a:endParaRPr/>
          </a:p>
          <a:p>
            <a:pPr indent="-334327" lvl="0" marL="457200" rtl="0" algn="l">
              <a:spcBef>
                <a:spcPts val="0"/>
              </a:spcBef>
              <a:spcAft>
                <a:spcPts val="0"/>
              </a:spcAft>
              <a:buSzPct val="100000"/>
              <a:buAutoNum type="arabicPeriod"/>
            </a:pPr>
            <a:r>
              <a:rPr lang="fi"/>
              <a:t>Kielitaito</a:t>
            </a:r>
            <a:endParaRPr/>
          </a:p>
          <a:p>
            <a:pPr indent="-334327" lvl="0" marL="457200" rtl="0" algn="l">
              <a:spcBef>
                <a:spcPts val="0"/>
              </a:spcBef>
              <a:spcAft>
                <a:spcPts val="0"/>
              </a:spcAft>
              <a:buSzPct val="100000"/>
              <a:buAutoNum type="arabicPeriod"/>
            </a:pPr>
            <a:r>
              <a:rPr lang="fi"/>
              <a:t>IT-osaaminen</a:t>
            </a:r>
            <a:endParaRPr/>
          </a:p>
          <a:p>
            <a:pPr indent="-334327" lvl="0" marL="457200" rtl="0" algn="l">
              <a:spcBef>
                <a:spcPts val="0"/>
              </a:spcBef>
              <a:spcAft>
                <a:spcPts val="0"/>
              </a:spcAft>
              <a:buSzPct val="100000"/>
              <a:buAutoNum type="arabicPeriod"/>
            </a:pPr>
            <a:r>
              <a:rPr lang="fi"/>
              <a:t>Suosittelijat</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fi">
                <a:solidFill>
                  <a:schemeClr val="accent1"/>
                </a:solidFill>
              </a:rPr>
              <a:t>Ikä, siviilisääty, valokuva tai osoite eivät ole välttämättömiä tietoja. Osioiden painoarvo vaihtelee tapauskohtaisesti.</a:t>
            </a:r>
            <a:endParaRPr>
              <a:solidFill>
                <a:schemeClr val="accent1"/>
              </a:solidFill>
            </a:endParaRPr>
          </a:p>
          <a:p>
            <a:pPr indent="0" lvl="0" marL="0" rtl="0" algn="l">
              <a:spcBef>
                <a:spcPts val="1200"/>
              </a:spcBef>
              <a:spcAft>
                <a:spcPts val="12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7"/>
          <p:cNvSpPr txBox="1"/>
          <p:nvPr>
            <p:ph type="title"/>
          </p:nvPr>
        </p:nvSpPr>
        <p:spPr>
          <a:xfrm>
            <a:off x="464100" y="543750"/>
            <a:ext cx="8368200" cy="68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i"/>
              <a:t>CV:n sisältö</a:t>
            </a:r>
            <a:endParaRPr/>
          </a:p>
          <a:p>
            <a:pPr indent="0" lvl="0" marL="0" rtl="0" algn="l">
              <a:spcBef>
                <a:spcPts val="0"/>
              </a:spcBef>
              <a:spcAft>
                <a:spcPts val="0"/>
              </a:spcAft>
              <a:buNone/>
            </a:pPr>
            <a:r>
              <a:t/>
            </a:r>
            <a:endParaRPr/>
          </a:p>
        </p:txBody>
      </p:sp>
      <p:sp>
        <p:nvSpPr>
          <p:cNvPr id="91" name="Google Shape;91;p17"/>
          <p:cNvSpPr txBox="1"/>
          <p:nvPr>
            <p:ph idx="1" type="body"/>
          </p:nvPr>
        </p:nvSpPr>
        <p:spPr>
          <a:xfrm>
            <a:off x="387900" y="1418725"/>
            <a:ext cx="8520600" cy="3389100"/>
          </a:xfrm>
          <a:prstGeom prst="rect">
            <a:avLst/>
          </a:prstGeom>
        </p:spPr>
        <p:txBody>
          <a:bodyPr anchorCtr="0" anchor="t" bIns="91425" lIns="91425" spcFirstLastPara="1" rIns="91425" wrap="square" tIns="91425">
            <a:normAutofit fontScale="92500" lnSpcReduction="20000"/>
          </a:bodyPr>
          <a:lstStyle/>
          <a:p>
            <a:pPr indent="-334327" lvl="0" marL="457200" rtl="0" algn="l">
              <a:spcBef>
                <a:spcPts val="0"/>
              </a:spcBef>
              <a:spcAft>
                <a:spcPts val="0"/>
              </a:spcAft>
              <a:buSzPct val="100000"/>
              <a:buAutoNum type="arabicPeriod"/>
            </a:pPr>
            <a:r>
              <a:rPr b="1" lang="fi"/>
              <a:t>Nimi </a:t>
            </a:r>
            <a:r>
              <a:rPr lang="fi"/>
              <a:t>/ </a:t>
            </a:r>
            <a:r>
              <a:rPr b="1" lang="fi"/>
              <a:t>valokuva</a:t>
            </a:r>
            <a:r>
              <a:rPr lang="fi"/>
              <a:t> / profiilikuvaus</a:t>
            </a:r>
            <a:endParaRPr/>
          </a:p>
          <a:p>
            <a:pPr indent="-334327" lvl="0" marL="457200" rtl="0" algn="l">
              <a:spcBef>
                <a:spcPts val="0"/>
              </a:spcBef>
              <a:spcAft>
                <a:spcPts val="0"/>
              </a:spcAft>
              <a:buSzPct val="100000"/>
              <a:buAutoNum type="arabicPeriod"/>
            </a:pPr>
            <a:r>
              <a:rPr b="1" lang="fi"/>
              <a:t>Yhteystiedot (Puhelinnumero, sähköpostiosoite)</a:t>
            </a:r>
            <a:endParaRPr b="1"/>
          </a:p>
          <a:p>
            <a:pPr indent="-334327" lvl="0" marL="457200" rtl="0" algn="l">
              <a:spcBef>
                <a:spcPts val="0"/>
              </a:spcBef>
              <a:spcAft>
                <a:spcPts val="0"/>
              </a:spcAft>
              <a:buSzPct val="100000"/>
              <a:buAutoNum type="arabicPeriod"/>
            </a:pPr>
            <a:r>
              <a:rPr lang="fi"/>
              <a:t>Työkokemus / muu kokemus</a:t>
            </a:r>
            <a:endParaRPr/>
          </a:p>
          <a:p>
            <a:pPr indent="-334327" lvl="0" marL="457200" rtl="0" algn="l">
              <a:spcBef>
                <a:spcPts val="0"/>
              </a:spcBef>
              <a:spcAft>
                <a:spcPts val="0"/>
              </a:spcAft>
              <a:buSzPct val="100000"/>
              <a:buAutoNum type="arabicPeriod"/>
            </a:pPr>
            <a:r>
              <a:rPr lang="fi"/>
              <a:t>Koulutus</a:t>
            </a:r>
            <a:endParaRPr/>
          </a:p>
          <a:p>
            <a:pPr indent="-334327" lvl="0" marL="457200" rtl="0" algn="l">
              <a:spcBef>
                <a:spcPts val="0"/>
              </a:spcBef>
              <a:spcAft>
                <a:spcPts val="0"/>
              </a:spcAft>
              <a:buSzPct val="100000"/>
              <a:buFont typeface="Arial"/>
              <a:buAutoNum type="arabicPeriod"/>
            </a:pPr>
            <a:r>
              <a:rPr b="1" lang="fi"/>
              <a:t>Kielitaito</a:t>
            </a:r>
            <a:endParaRPr b="1"/>
          </a:p>
          <a:p>
            <a:pPr indent="-334327" lvl="0" marL="457200" rtl="0" algn="l">
              <a:spcBef>
                <a:spcPts val="0"/>
              </a:spcBef>
              <a:spcAft>
                <a:spcPts val="0"/>
              </a:spcAft>
              <a:buSzPct val="100000"/>
              <a:buFont typeface="Arial"/>
              <a:buAutoNum type="arabicPeriod"/>
            </a:pPr>
            <a:r>
              <a:rPr b="1" lang="fi"/>
              <a:t>IT-osaaminen</a:t>
            </a:r>
            <a:endParaRPr b="1"/>
          </a:p>
          <a:p>
            <a:pPr indent="-334327" lvl="0" marL="457200" rtl="0" algn="l">
              <a:spcBef>
                <a:spcPts val="0"/>
              </a:spcBef>
              <a:spcAft>
                <a:spcPts val="0"/>
              </a:spcAft>
              <a:buSzPct val="100000"/>
              <a:buFont typeface="Arial"/>
              <a:buAutoNum type="arabicPeriod"/>
            </a:pPr>
            <a:r>
              <a:rPr b="1" lang="fi"/>
              <a:t>Suosittelijat</a:t>
            </a:r>
            <a:endParaRPr b="1"/>
          </a:p>
          <a:p>
            <a:pPr indent="0" lvl="0" marL="0" rtl="0" algn="l">
              <a:spcBef>
                <a:spcPts val="1200"/>
              </a:spcBef>
              <a:spcAft>
                <a:spcPts val="0"/>
              </a:spcAft>
              <a:buNone/>
            </a:pPr>
            <a:r>
              <a:t/>
            </a:r>
            <a:endParaRPr/>
          </a:p>
          <a:p>
            <a:pPr indent="0" lvl="0" marL="0" rtl="0" algn="l">
              <a:spcBef>
                <a:spcPts val="1200"/>
              </a:spcBef>
              <a:spcAft>
                <a:spcPts val="0"/>
              </a:spcAft>
              <a:buNone/>
            </a:pPr>
            <a:r>
              <a:rPr lang="fi">
                <a:solidFill>
                  <a:schemeClr val="accent1"/>
                </a:solidFill>
              </a:rPr>
              <a:t>Koostaminen kannattaa aloittaa helpoimmista kohdista, näin alkuunpääsy on vaivattomampaa eikä CV:n koostaminen tunnu ylitsepääsemättömältä.</a:t>
            </a:r>
            <a:endParaRPr>
              <a:solidFill>
                <a:schemeClr val="accent1"/>
              </a:solidFill>
            </a:endParaRPr>
          </a:p>
          <a:p>
            <a:pPr indent="0" lvl="0" marL="0" rtl="0" algn="l">
              <a:spcBef>
                <a:spcPts val="1200"/>
              </a:spcBef>
              <a:spcAft>
                <a:spcPts val="12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8"/>
          <p:cNvSpPr txBox="1"/>
          <p:nvPr>
            <p:ph type="title"/>
          </p:nvPr>
        </p:nvSpPr>
        <p:spPr>
          <a:xfrm>
            <a:off x="387900" y="686625"/>
            <a:ext cx="8368200" cy="68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i"/>
              <a:t>Profiilikuvaus</a:t>
            </a:r>
            <a:endParaRPr/>
          </a:p>
          <a:p>
            <a:pPr indent="0" lvl="0" marL="0" rtl="0" algn="l">
              <a:spcBef>
                <a:spcPts val="0"/>
              </a:spcBef>
              <a:spcAft>
                <a:spcPts val="0"/>
              </a:spcAft>
              <a:buNone/>
            </a:pPr>
            <a:r>
              <a:t/>
            </a:r>
            <a:endParaRPr/>
          </a:p>
        </p:txBody>
      </p:sp>
      <p:sp>
        <p:nvSpPr>
          <p:cNvPr id="97" name="Google Shape;97;p18"/>
          <p:cNvSpPr txBox="1"/>
          <p:nvPr>
            <p:ph idx="1" type="body"/>
          </p:nvPr>
        </p:nvSpPr>
        <p:spPr>
          <a:xfrm>
            <a:off x="387900" y="1647325"/>
            <a:ext cx="8520600" cy="26199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t/>
            </a:r>
            <a:endParaRPr/>
          </a:p>
          <a:p>
            <a:pPr indent="-342900" lvl="0" marL="457200" rtl="0" algn="l">
              <a:spcBef>
                <a:spcPts val="1200"/>
              </a:spcBef>
              <a:spcAft>
                <a:spcPts val="0"/>
              </a:spcAft>
              <a:buSzPts val="1800"/>
              <a:buChar char="●"/>
            </a:pPr>
            <a:r>
              <a:rPr lang="fi"/>
              <a:t>Vapaamuotoinen kuvaus omasta osaamisesta, persoonasta sekä muista mahdollisista asioista</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fi"/>
              <a:t>Muutaman lauseen mittainen positiivinen luonnehdinta itsestä, sekä mahdolliset liittymäkohdat työnhaun kohteeseen liittyen.</a:t>
            </a:r>
            <a:endParaRPr/>
          </a:p>
          <a:p>
            <a:pPr indent="0" lvl="0" marL="0" rtl="0" algn="l">
              <a:spcBef>
                <a:spcPts val="1200"/>
              </a:spcBef>
              <a:spcAft>
                <a:spcPts val="12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9"/>
          <p:cNvSpPr txBox="1"/>
          <p:nvPr>
            <p:ph type="title"/>
          </p:nvPr>
        </p:nvSpPr>
        <p:spPr>
          <a:xfrm>
            <a:off x="387900" y="686625"/>
            <a:ext cx="8368200" cy="68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i"/>
              <a:t>Profiilikuvaus</a:t>
            </a:r>
            <a:endParaRPr/>
          </a:p>
          <a:p>
            <a:pPr indent="0" lvl="0" marL="0" rtl="0" algn="l">
              <a:spcBef>
                <a:spcPts val="0"/>
              </a:spcBef>
              <a:spcAft>
                <a:spcPts val="0"/>
              </a:spcAft>
              <a:buNone/>
            </a:pPr>
            <a:r>
              <a:t/>
            </a:r>
            <a:endParaRPr/>
          </a:p>
        </p:txBody>
      </p:sp>
      <p:sp>
        <p:nvSpPr>
          <p:cNvPr id="103" name="Google Shape;103;p19"/>
          <p:cNvSpPr txBox="1"/>
          <p:nvPr>
            <p:ph idx="1" type="body"/>
          </p:nvPr>
        </p:nvSpPr>
        <p:spPr>
          <a:xfrm>
            <a:off x="387900" y="1799725"/>
            <a:ext cx="8520600" cy="14958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i="1" lang="fi"/>
              <a:t>“</a:t>
            </a:r>
            <a:r>
              <a:rPr b="1" i="1" lang="fi"/>
              <a:t>Luotettava</a:t>
            </a:r>
            <a:r>
              <a:rPr i="1" lang="fi"/>
              <a:t> ja </a:t>
            </a:r>
            <a:r>
              <a:rPr b="1" i="1" lang="fi"/>
              <a:t>eläinrakas</a:t>
            </a:r>
            <a:r>
              <a:rPr i="1" lang="fi"/>
              <a:t> opiskelija, jolle </a:t>
            </a:r>
            <a:r>
              <a:rPr b="1" i="1" lang="fi"/>
              <a:t>tiimityöskentely</a:t>
            </a:r>
            <a:r>
              <a:rPr i="1" lang="fi"/>
              <a:t> ja </a:t>
            </a:r>
            <a:r>
              <a:rPr b="1" i="1" lang="fi"/>
              <a:t>uusien haasteiden kohtaaminen</a:t>
            </a:r>
            <a:r>
              <a:rPr i="1" lang="fi"/>
              <a:t> ovat sydäntä lähellä. Vahvuuksina </a:t>
            </a:r>
            <a:r>
              <a:rPr b="1" i="1" lang="fi"/>
              <a:t>ongelmanratkaisutaidot</a:t>
            </a:r>
            <a:r>
              <a:rPr i="1" lang="fi"/>
              <a:t> sekä </a:t>
            </a:r>
            <a:r>
              <a:rPr b="1" i="1" lang="fi"/>
              <a:t>kyky sopeutua muutoksiin</a:t>
            </a:r>
            <a:r>
              <a:rPr i="1" lang="fi"/>
              <a:t>.”</a:t>
            </a:r>
            <a:endParaRPr i="1"/>
          </a:p>
          <a:p>
            <a:pPr indent="0" lvl="0" marL="0" rtl="0" algn="l">
              <a:spcBef>
                <a:spcPts val="1200"/>
              </a:spcBef>
              <a:spcAft>
                <a:spcPts val="1200"/>
              </a:spcAft>
              <a:buNone/>
            </a:pPr>
            <a:r>
              <a:t/>
            </a:r>
            <a:endParaRPr/>
          </a:p>
        </p:txBody>
      </p:sp>
      <p:sp>
        <p:nvSpPr>
          <p:cNvPr id="104" name="Google Shape;104;p19"/>
          <p:cNvSpPr txBox="1"/>
          <p:nvPr>
            <p:ph idx="1" type="body"/>
          </p:nvPr>
        </p:nvSpPr>
        <p:spPr>
          <a:xfrm>
            <a:off x="387900" y="3476125"/>
            <a:ext cx="8520600" cy="879300"/>
          </a:xfrm>
          <a:prstGeom prst="rect">
            <a:avLst/>
          </a:prstGeom>
        </p:spPr>
        <p:txBody>
          <a:bodyPr anchorCtr="0" anchor="t" bIns="91425" lIns="91425" spcFirstLastPara="1" rIns="91425" wrap="square" tIns="91425">
            <a:noAutofit/>
          </a:bodyPr>
          <a:lstStyle/>
          <a:p>
            <a:pPr indent="-333375" lvl="0" marL="457200" rtl="0" algn="l">
              <a:lnSpc>
                <a:spcPct val="95000"/>
              </a:lnSpc>
              <a:spcBef>
                <a:spcPts val="0"/>
              </a:spcBef>
              <a:spcAft>
                <a:spcPts val="0"/>
              </a:spcAft>
              <a:buSzPts val="1650"/>
              <a:buChar char="●"/>
            </a:pPr>
            <a:r>
              <a:rPr lang="fi" sz="1650"/>
              <a:t>Positiivisia adjektiiveja, jotka vastaavat haettavan työpaikan tarpeisiin. </a:t>
            </a:r>
            <a:endParaRPr sz="1650"/>
          </a:p>
          <a:p>
            <a:pPr indent="-333375" lvl="0" marL="457200" rtl="0" algn="l">
              <a:lnSpc>
                <a:spcPct val="95000"/>
              </a:lnSpc>
              <a:spcBef>
                <a:spcPts val="0"/>
              </a:spcBef>
              <a:spcAft>
                <a:spcPts val="0"/>
              </a:spcAft>
              <a:buSzPts val="1650"/>
              <a:buChar char="●"/>
            </a:pPr>
            <a:r>
              <a:rPr lang="fi" sz="1650"/>
              <a:t>Työpaikkailmoitus ja hakemus / CV muodostavat vuoropuhelun</a:t>
            </a:r>
            <a:endParaRPr sz="1650"/>
          </a:p>
          <a:p>
            <a:pPr indent="-333375" lvl="0" marL="457200" rtl="0" algn="l">
              <a:lnSpc>
                <a:spcPct val="95000"/>
              </a:lnSpc>
              <a:spcBef>
                <a:spcPts val="0"/>
              </a:spcBef>
              <a:spcAft>
                <a:spcPts val="0"/>
              </a:spcAft>
              <a:buSzPts val="1650"/>
              <a:buChar char="●"/>
            </a:pPr>
            <a:r>
              <a:rPr lang="fi" sz="1650"/>
              <a:t>Avainsanat löytyvät usein ilmoituksesta</a:t>
            </a:r>
            <a:endParaRPr sz="1650"/>
          </a:p>
          <a:p>
            <a:pPr indent="0" lvl="0" marL="0" rtl="0" algn="l">
              <a:lnSpc>
                <a:spcPct val="95000"/>
              </a:lnSpc>
              <a:spcBef>
                <a:spcPts val="1200"/>
              </a:spcBef>
              <a:spcAft>
                <a:spcPts val="1200"/>
              </a:spcAft>
              <a:buSzPts val="275"/>
              <a:buNone/>
            </a:pPr>
            <a:r>
              <a:t/>
            </a:r>
            <a:endParaRPr sz="165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0"/>
          <p:cNvSpPr txBox="1"/>
          <p:nvPr>
            <p:ph type="title"/>
          </p:nvPr>
        </p:nvSpPr>
        <p:spPr>
          <a:xfrm>
            <a:off x="387900" y="686625"/>
            <a:ext cx="8368200" cy="68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i"/>
              <a:t>Profiilikuvaus</a:t>
            </a:r>
            <a:endParaRPr/>
          </a:p>
          <a:p>
            <a:pPr indent="0" lvl="0" marL="0" rtl="0" algn="l">
              <a:spcBef>
                <a:spcPts val="0"/>
              </a:spcBef>
              <a:spcAft>
                <a:spcPts val="0"/>
              </a:spcAft>
              <a:buNone/>
            </a:pPr>
            <a:r>
              <a:t/>
            </a:r>
            <a:endParaRPr/>
          </a:p>
        </p:txBody>
      </p:sp>
      <p:sp>
        <p:nvSpPr>
          <p:cNvPr id="110" name="Google Shape;110;p20"/>
          <p:cNvSpPr txBox="1"/>
          <p:nvPr>
            <p:ph idx="1" type="body"/>
          </p:nvPr>
        </p:nvSpPr>
        <p:spPr>
          <a:xfrm>
            <a:off x="490500" y="1768650"/>
            <a:ext cx="7653600" cy="27654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None/>
            </a:pPr>
            <a:r>
              <a:rPr lang="fi" sz="1650"/>
              <a:t>Avainsanojen löytäminen on tehty usein helpoksi, koska työpaikkailmoituksessa tyypillisesti kuvaillaan niitä taitoja ja ominaisuuksia joita hakijalta toivotaan. Näitä etsimällä voi myös tunnistaa työssä vaadittuja vahvuuksia itsestään, jotka voi liittää omaan profiikuvaukseensa.</a:t>
            </a:r>
            <a:endParaRPr sz="1650"/>
          </a:p>
          <a:p>
            <a:pPr indent="0" lvl="0" marL="457200" rtl="0" algn="l">
              <a:lnSpc>
                <a:spcPct val="95000"/>
              </a:lnSpc>
              <a:spcBef>
                <a:spcPts val="1200"/>
              </a:spcBef>
              <a:spcAft>
                <a:spcPts val="0"/>
              </a:spcAft>
              <a:buNone/>
            </a:pPr>
            <a:r>
              <a:t/>
            </a:r>
            <a:endParaRPr sz="1650"/>
          </a:p>
          <a:p>
            <a:pPr indent="0" lvl="0" marL="0" rtl="0" algn="l">
              <a:lnSpc>
                <a:spcPct val="95000"/>
              </a:lnSpc>
              <a:spcBef>
                <a:spcPts val="1200"/>
              </a:spcBef>
              <a:spcAft>
                <a:spcPts val="1200"/>
              </a:spcAft>
              <a:buSzPts val="275"/>
              <a:buNone/>
            </a:pPr>
            <a:r>
              <a:rPr i="1" lang="fi" sz="1950">
                <a:solidFill>
                  <a:schemeClr val="accent1"/>
                </a:solidFill>
              </a:rPr>
              <a:t>“Haemme oma-aloitteista tiimipelaajaa…”</a:t>
            </a:r>
            <a:endParaRPr i="1" sz="1950">
              <a:solidFill>
                <a:schemeClr val="accen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1"/>
          <p:cNvSpPr txBox="1"/>
          <p:nvPr>
            <p:ph type="title"/>
          </p:nvPr>
        </p:nvSpPr>
        <p:spPr>
          <a:xfrm>
            <a:off x="387900" y="686625"/>
            <a:ext cx="8368200" cy="68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i"/>
              <a:t>Työkokemus</a:t>
            </a:r>
            <a:endParaRPr/>
          </a:p>
          <a:p>
            <a:pPr indent="0" lvl="0" marL="0" rtl="0" algn="l">
              <a:spcBef>
                <a:spcPts val="0"/>
              </a:spcBef>
              <a:spcAft>
                <a:spcPts val="0"/>
              </a:spcAft>
              <a:buNone/>
            </a:pPr>
            <a:r>
              <a:t/>
            </a:r>
            <a:endParaRPr/>
          </a:p>
        </p:txBody>
      </p:sp>
      <p:sp>
        <p:nvSpPr>
          <p:cNvPr id="116" name="Google Shape;116;p21"/>
          <p:cNvSpPr txBox="1"/>
          <p:nvPr>
            <p:ph idx="1" type="body"/>
          </p:nvPr>
        </p:nvSpPr>
        <p:spPr>
          <a:xfrm>
            <a:off x="387900" y="1418725"/>
            <a:ext cx="8520600" cy="1538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342900" lvl="0" marL="457200" rtl="0" algn="l">
              <a:spcBef>
                <a:spcPts val="1200"/>
              </a:spcBef>
              <a:spcAft>
                <a:spcPts val="0"/>
              </a:spcAft>
              <a:buSzPts val="1800"/>
              <a:buChar char="●"/>
            </a:pPr>
            <a:r>
              <a:rPr lang="fi"/>
              <a:t>T</a:t>
            </a:r>
            <a:r>
              <a:rPr lang="fi"/>
              <a:t>yöjaksojen tehtävänimikkeet, työnantaja sekä työtehtävän kestoaika</a:t>
            </a:r>
            <a:endParaRPr/>
          </a:p>
          <a:p>
            <a:pPr indent="-342900" lvl="0" marL="457200" rtl="0" algn="l">
              <a:spcBef>
                <a:spcPts val="0"/>
              </a:spcBef>
              <a:spcAft>
                <a:spcPts val="0"/>
              </a:spcAft>
              <a:buSzPts val="1800"/>
              <a:buChar char="●"/>
            </a:pPr>
            <a:r>
              <a:rPr lang="fi"/>
              <a:t>Kuvaus työtehtävän sisällöstä </a:t>
            </a:r>
            <a:endParaRPr/>
          </a:p>
        </p:txBody>
      </p:sp>
      <p:sp>
        <p:nvSpPr>
          <p:cNvPr id="117" name="Google Shape;117;p21"/>
          <p:cNvSpPr txBox="1"/>
          <p:nvPr>
            <p:ph idx="1" type="body"/>
          </p:nvPr>
        </p:nvSpPr>
        <p:spPr>
          <a:xfrm>
            <a:off x="476000" y="3221350"/>
            <a:ext cx="8520600" cy="1715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fi">
                <a:solidFill>
                  <a:schemeClr val="accent1"/>
                </a:solidFill>
              </a:rPr>
              <a:t>Mahdolliset vastuualueet kannattaa tuoda esiin kunkin työtehtävän kuvauksessa. Älä epäröi nostaa toimenkuvasi merkitystä esiin.</a:t>
            </a:r>
            <a:endParaRPr>
              <a:solidFill>
                <a:schemeClr val="accent1"/>
              </a:solidFill>
            </a:endParaRPr>
          </a:p>
          <a:p>
            <a:pPr indent="0" lvl="0" marL="0" rtl="0" algn="l">
              <a:spcBef>
                <a:spcPts val="1200"/>
              </a:spcBef>
              <a:spcAft>
                <a:spcPts val="0"/>
              </a:spcAft>
              <a:buNone/>
            </a:pPr>
            <a:r>
              <a:t/>
            </a:r>
            <a:endParaRPr/>
          </a:p>
          <a:p>
            <a:pPr indent="0" lvl="0" marL="0" rtl="0" algn="ctr">
              <a:spcBef>
                <a:spcPts val="1200"/>
              </a:spcBef>
              <a:spcAft>
                <a:spcPts val="1200"/>
              </a:spcAft>
              <a:buNone/>
            </a:pPr>
            <a:r>
              <a:t/>
            </a:r>
            <a:endParaRPr i="1">
              <a:solidFill>
                <a:srgbClr val="3C78D8"/>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