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320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63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108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43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03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11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14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41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46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82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14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0ECD9-94BD-442C-8063-4A29D418F161}" type="datetimeFigureOut">
              <a:rPr lang="fi-FI" smtClean="0"/>
              <a:t>19.9.2024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D1C64-C274-48F9-BA62-46328D643E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84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84395"/>
            <a:ext cx="9144000" cy="607583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rgbClr val="0070C0"/>
                </a:solidFill>
              </a:rPr>
              <a:t>HL </a:t>
            </a:r>
            <a:r>
              <a:rPr lang="fi-FI" sz="4000" dirty="0" err="1">
                <a:solidFill>
                  <a:srgbClr val="0070C0"/>
                </a:solidFill>
              </a:rPr>
              <a:t>Equilibrium</a:t>
            </a:r>
            <a:endParaRPr lang="fi-FI" sz="4000" dirty="0">
              <a:solidFill>
                <a:srgbClr val="0070C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-1" y="941216"/>
            <a:ext cx="11344759" cy="283171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70C0"/>
                </a:solidFill>
              </a:rPr>
              <a:t>If equilibrium has not been reached, the ratio of concentrations of products and reactants will be different than the K value. This is Q. 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When Q &lt; K, forward reaction favored, as reaction mixture contains more reactants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When Q &gt; K, reverse reaction favored, as reaction mixture contains more products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Q= K = system </a:t>
            </a:r>
            <a:r>
              <a:rPr lang="en-US">
                <a:solidFill>
                  <a:srgbClr val="0070C0"/>
                </a:solidFill>
              </a:rPr>
              <a:t>at equilibrium</a:t>
            </a:r>
            <a:endParaRPr lang="en-US" dirty="0">
              <a:solidFill>
                <a:srgbClr val="0070C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://www.thinkib.net/files/chemistry/images/Core%20and%20AHL/Equilibrium/etser%20equ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997" y="5017143"/>
            <a:ext cx="499110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61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84395"/>
            <a:ext cx="9144000" cy="607583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rgbClr val="0070C0"/>
                </a:solidFill>
              </a:rPr>
              <a:t>HL </a:t>
            </a:r>
            <a:r>
              <a:rPr lang="fi-FI" sz="4000" dirty="0" err="1">
                <a:solidFill>
                  <a:srgbClr val="0070C0"/>
                </a:solidFill>
              </a:rPr>
              <a:t>Equilibrium</a:t>
            </a:r>
            <a:endParaRPr lang="fi-FI" sz="4000" dirty="0">
              <a:solidFill>
                <a:srgbClr val="0070C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0" y="941216"/>
            <a:ext cx="9959546" cy="2831713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70C0"/>
                </a:solidFill>
              </a:rPr>
              <a:t>It is necessary to quantify the equilibrium position at a given temperature</a:t>
            </a:r>
          </a:p>
          <a:p>
            <a:pPr algn="l"/>
            <a:r>
              <a:rPr lang="en-US" dirty="0">
                <a:solidFill>
                  <a:srgbClr val="0070C0"/>
                </a:solidFill>
              </a:rPr>
              <a:t>Use of the ICE method 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://www.thinkib.net/files/chemistry/images/Core%20and%20AHL/Equilibrium/etser%20equ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997" y="5017143"/>
            <a:ext cx="499110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51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84395"/>
            <a:ext cx="9144000" cy="607583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rgbClr val="0070C0"/>
                </a:solidFill>
              </a:rPr>
              <a:t>HL </a:t>
            </a:r>
            <a:r>
              <a:rPr lang="fi-FI" sz="4000" dirty="0" err="1">
                <a:solidFill>
                  <a:srgbClr val="0070C0"/>
                </a:solidFill>
              </a:rPr>
              <a:t>Equilibrium</a:t>
            </a:r>
            <a:endParaRPr lang="fi-FI" sz="4000" dirty="0">
              <a:solidFill>
                <a:srgbClr val="0070C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0" y="891789"/>
            <a:ext cx="9959546" cy="3243606"/>
          </a:xfrm>
        </p:spPr>
        <p:txBody>
          <a:bodyPr/>
          <a:lstStyle/>
          <a:p>
            <a:pPr algn="l"/>
            <a:r>
              <a:rPr lang="en-US" i="1" dirty="0">
                <a:solidFill>
                  <a:srgbClr val="0070C0"/>
                </a:solidFill>
              </a:rPr>
              <a:t>G </a:t>
            </a:r>
            <a:r>
              <a:rPr lang="en-US" dirty="0">
                <a:solidFill>
                  <a:srgbClr val="0070C0"/>
                </a:solidFill>
              </a:rPr>
              <a:t>describes the spontaneity and temperature dependence of a reaction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At equilibrium K = 1 , ∆G = 0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When products are favored, K &gt; 1, ∆G is negative</a:t>
            </a:r>
          </a:p>
          <a:p>
            <a:pPr algn="l"/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>
                <a:solidFill>
                  <a:srgbClr val="0070C0"/>
                </a:solidFill>
              </a:rPr>
              <a:t>When reactants are favored, K&lt; 1, ∆G is positive</a:t>
            </a:r>
          </a:p>
          <a:p>
            <a:pPr algn="l"/>
            <a:endParaRPr lang="fi-FI" dirty="0">
              <a:solidFill>
                <a:srgbClr val="0070C0"/>
              </a:solidFill>
            </a:endParaRPr>
          </a:p>
          <a:p>
            <a:pPr algn="l"/>
            <a:endParaRPr lang="fi-FI" dirty="0">
              <a:solidFill>
                <a:srgbClr val="0070C0"/>
              </a:solidFill>
            </a:endParaRPr>
          </a:p>
          <a:p>
            <a:pPr algn="l"/>
            <a:endParaRPr lang="fi-FI" i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://www.thinkib.net/files/chemistry/images/Core%20and%20AHL/Equilibrium/etser%20equ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997" y="5017143"/>
            <a:ext cx="499110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yöristetty kuvaselitesuorakulmio 3"/>
          <p:cNvSpPr/>
          <p:nvPr/>
        </p:nvSpPr>
        <p:spPr>
          <a:xfrm>
            <a:off x="7397578" y="3336324"/>
            <a:ext cx="2339546" cy="1837038"/>
          </a:xfrm>
          <a:prstGeom prst="wedgeRoundRectCallout">
            <a:avLst>
              <a:gd name="adj1" fmla="val -57101"/>
              <a:gd name="adj2" fmla="val 53083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reaction</a:t>
            </a:r>
            <a:r>
              <a:rPr lang="fi-FI" dirty="0"/>
              <a:t> </a:t>
            </a:r>
            <a:r>
              <a:rPr lang="fi-FI" dirty="0" err="1"/>
              <a:t>proceeds</a:t>
            </a:r>
            <a:r>
              <a:rPr lang="fi-FI" dirty="0"/>
              <a:t>,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energy</a:t>
            </a:r>
            <a:r>
              <a:rPr lang="fi-FI" dirty="0"/>
              <a:t> </a:t>
            </a:r>
            <a:r>
              <a:rPr lang="fi-FI" dirty="0" err="1"/>
              <a:t>changes</a:t>
            </a:r>
            <a:endParaRPr lang="fi-FI" dirty="0"/>
          </a:p>
        </p:txBody>
      </p:sp>
      <p:sp>
        <p:nvSpPr>
          <p:cNvPr id="5" name="Ellipsi 4"/>
          <p:cNvSpPr/>
          <p:nvPr/>
        </p:nvSpPr>
        <p:spPr>
          <a:xfrm>
            <a:off x="617838" y="4679092"/>
            <a:ext cx="2347784" cy="162392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∆</a:t>
            </a:r>
            <a:r>
              <a:rPr lang="fi-FI" dirty="0"/>
              <a:t>G = </a:t>
            </a:r>
            <a:r>
              <a:rPr lang="fi-FI" dirty="0" err="1"/>
              <a:t>RTln</a:t>
            </a:r>
            <a:r>
              <a:rPr lang="fi-FI" dirty="0"/>
              <a:t> K </a:t>
            </a:r>
          </a:p>
          <a:p>
            <a:pPr algn="ctr"/>
            <a:r>
              <a:rPr lang="fi-FI" dirty="0"/>
              <a:t>Is in </a:t>
            </a:r>
            <a:r>
              <a:rPr lang="fi-FI" dirty="0" err="1"/>
              <a:t>the</a:t>
            </a:r>
            <a:r>
              <a:rPr lang="fi-FI" dirty="0"/>
              <a:t> data </a:t>
            </a:r>
            <a:r>
              <a:rPr lang="fi-FI" dirty="0" err="1"/>
              <a:t>booklet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632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151</Words>
  <Application>Microsoft Office PowerPoint</Application>
  <PresentationFormat>Laajakuva</PresentationFormat>
  <Paragraphs>23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HL Equilibrium</vt:lpstr>
      <vt:lpstr>HL Equilibrium</vt:lpstr>
      <vt:lpstr>HL Equilibrium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 Equilibrium</dc:title>
  <dc:creator>Lerch Adam</dc:creator>
  <cp:lastModifiedBy>Lerch Adam</cp:lastModifiedBy>
  <cp:revision>5</cp:revision>
  <dcterms:created xsi:type="dcterms:W3CDTF">2015-11-20T05:47:33Z</dcterms:created>
  <dcterms:modified xsi:type="dcterms:W3CDTF">2024-09-19T08:53:33Z</dcterms:modified>
</cp:coreProperties>
</file>