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68" r:id="rId4"/>
    <p:sldId id="269" r:id="rId5"/>
    <p:sldId id="260" r:id="rId6"/>
    <p:sldId id="262" r:id="rId7"/>
    <p:sldId id="280" r:id="rId8"/>
    <p:sldId id="261" r:id="rId9"/>
    <p:sldId id="275" r:id="rId10"/>
    <p:sldId id="259" r:id="rId11"/>
    <p:sldId id="274" r:id="rId12"/>
    <p:sldId id="265" r:id="rId13"/>
    <p:sldId id="264" r:id="rId14"/>
    <p:sldId id="272" r:id="rId15"/>
    <p:sldId id="273" r:id="rId16"/>
    <p:sldId id="276" r:id="rId17"/>
    <p:sldId id="277" r:id="rId18"/>
    <p:sldId id="278" r:id="rId19"/>
    <p:sldId id="258" r:id="rId20"/>
    <p:sldId id="281" r:id="rId21"/>
  </p:sldIdLst>
  <p:sldSz cx="9144000" cy="6858000" type="screen4x3"/>
  <p:notesSz cx="6805613" cy="99441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44" y="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3F8F804-D49F-754F-9F7B-67070B43596A}" type="datetimeFigureOut">
              <a:rPr lang="fi-FI" smtClean="0"/>
              <a:pPr/>
              <a:t>21.4.2014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D67BD0F-75E3-2E4F-AE70-3435E7D9AEBD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660066"/>
                </a:solidFill>
              </a:rPr>
              <a:t>PRONOMINIT  </a:t>
            </a:r>
            <a:endParaRPr lang="fi-FI" dirty="0">
              <a:solidFill>
                <a:srgbClr val="660066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Pronomini viittaa toiseen ilmaukseen, eli sillä on </a:t>
            </a:r>
            <a:r>
              <a:rPr lang="fi-FI" dirty="0" smtClean="0">
                <a:solidFill>
                  <a:srgbClr val="0000FF"/>
                </a:solidFill>
              </a:rPr>
              <a:t>korrelaatti </a:t>
            </a:r>
            <a:r>
              <a:rPr lang="fi-FI" dirty="0" smtClean="0"/>
              <a:t>eli viittauksen kohde.</a:t>
            </a:r>
          </a:p>
          <a:p>
            <a:r>
              <a:rPr lang="fi-FI" dirty="0" smtClean="0"/>
              <a:t>Korrelaatti voi olla sana, lause tai lauseke.</a:t>
            </a:r>
          </a:p>
          <a:p>
            <a:r>
              <a:rPr lang="fi-FI" dirty="0" smtClean="0"/>
              <a:t>Viittaussuhteen pitää olla selvä ja muodoltaan oikea.</a:t>
            </a:r>
          </a:p>
          <a:p>
            <a:r>
              <a:rPr lang="fi-FI" dirty="0" smtClean="0"/>
              <a:t>Verbi, genetiiviattribuutti ja yhdyssanan määriteosa eivät käy korrelaateiksi.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Joka-pronominin</a:t>
            </a:r>
            <a:r>
              <a:rPr lang="fi-FI" dirty="0" smtClean="0"/>
              <a:t> käyttö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EI: Hevosen omistaja, joka viettää kesät isäni vuokraamalla laitumella, on menestynyt kilparatsastaja.</a:t>
            </a:r>
          </a:p>
          <a:p>
            <a:pPr>
              <a:buNone/>
            </a:pPr>
            <a:r>
              <a:rPr lang="fi-FI" dirty="0" smtClean="0"/>
              <a:t>VAAN: Hevosen, joka viettää kesät isäni vuokraamalla laitumella, omistaa menestynyt kilparatsastaja.</a:t>
            </a:r>
            <a:endParaRPr lang="fi-FI" dirty="0"/>
          </a:p>
          <a:p>
            <a:pPr>
              <a:buNone/>
            </a:pPr>
            <a:r>
              <a:rPr lang="fi-FI" dirty="0" smtClean="0"/>
              <a:t>VAAN: Isäni vuokraamalla laitumella viettää kesänsä eräs hevonen. Tämän hevosen omistaa menestynyt kilparatsastaja.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Se-sanalla voi muuttaa tilanteen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Poikkeus:</a:t>
            </a:r>
          </a:p>
          <a:p>
            <a:pPr>
              <a:buNone/>
            </a:pPr>
            <a:r>
              <a:rPr lang="fi-FI" dirty="0" smtClean="0"/>
              <a:t>	Haluaisin </a:t>
            </a:r>
            <a:r>
              <a:rPr lang="fi-FI" dirty="0" smtClean="0">
                <a:solidFill>
                  <a:srgbClr val="0000FF"/>
                </a:solidFill>
              </a:rPr>
              <a:t>sen tunnin </a:t>
            </a:r>
            <a:r>
              <a:rPr lang="fi-FI" dirty="0" smtClean="0"/>
              <a:t>muistiinpanot, </a:t>
            </a:r>
            <a:r>
              <a:rPr lang="fi-FI" dirty="0" smtClean="0">
                <a:solidFill>
                  <a:srgbClr val="660066"/>
                </a:solidFill>
              </a:rPr>
              <a:t>jolta</a:t>
            </a:r>
            <a:r>
              <a:rPr lang="fi-FI" dirty="0" smtClean="0"/>
              <a:t> jouduin olemaan kuumeen takia pois.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Mikä-pronominin</a:t>
            </a:r>
            <a:r>
              <a:rPr lang="fi-FI" dirty="0" smtClean="0"/>
              <a:t> käyttö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MIKÄ-pronominia</a:t>
            </a:r>
            <a:r>
              <a:rPr lang="fi-FI" dirty="0" smtClean="0"/>
              <a:t> käytetään myös, kun viitataan</a:t>
            </a:r>
          </a:p>
          <a:p>
            <a:pPr lvl="1"/>
            <a:r>
              <a:rPr lang="fi-FI" dirty="0" smtClean="0"/>
              <a:t>edellä olevaan </a:t>
            </a:r>
            <a:r>
              <a:rPr lang="fi-FI" b="1" dirty="0" smtClean="0"/>
              <a:t>asiaa tarkoittavaan </a:t>
            </a:r>
            <a:r>
              <a:rPr lang="fi-FI" dirty="0" smtClean="0"/>
              <a:t>(yksikölliseen) </a:t>
            </a:r>
            <a:r>
              <a:rPr lang="fi-FI" b="1" dirty="0" smtClean="0"/>
              <a:t>pronominiin</a:t>
            </a:r>
            <a:r>
              <a:rPr lang="fi-FI" dirty="0" smtClean="0"/>
              <a:t>.</a:t>
            </a:r>
          </a:p>
          <a:p>
            <a:pPr lvl="2"/>
            <a:r>
              <a:rPr lang="fi-FI" dirty="0"/>
              <a:t>Hän muisti </a:t>
            </a:r>
            <a:r>
              <a:rPr lang="fi-FI" dirty="0">
                <a:solidFill>
                  <a:srgbClr val="0000FF"/>
                </a:solidFill>
              </a:rPr>
              <a:t>kaiken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minkä</a:t>
            </a:r>
            <a:r>
              <a:rPr lang="fi-FI" dirty="0"/>
              <a:t> oli lukenut</a:t>
            </a:r>
            <a:r>
              <a:rPr lang="fi-FI" dirty="0" smtClean="0"/>
              <a:t>.</a:t>
            </a:r>
            <a:endParaRPr lang="fi-FI" dirty="0">
              <a:solidFill>
                <a:srgbClr val="0000FF"/>
              </a:solidFill>
            </a:endParaRPr>
          </a:p>
          <a:p>
            <a:pPr lvl="2"/>
            <a:r>
              <a:rPr lang="fi-FI" dirty="0" smtClean="0">
                <a:solidFill>
                  <a:srgbClr val="0000FF"/>
                </a:solidFill>
              </a:rPr>
              <a:t>Se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mitä</a:t>
            </a:r>
            <a:r>
              <a:rPr lang="fi-FI" dirty="0"/>
              <a:t> sanoit, on aivan totta</a:t>
            </a:r>
            <a:r>
              <a:rPr lang="fi-FI" dirty="0" smtClean="0"/>
              <a:t>.</a:t>
            </a:r>
            <a:endParaRPr lang="fi-FI" dirty="0"/>
          </a:p>
          <a:p>
            <a:pPr lvl="2"/>
            <a:r>
              <a:rPr lang="fi-FI" dirty="0" smtClean="0"/>
              <a:t>Vrt</a:t>
            </a:r>
            <a:r>
              <a:rPr lang="fi-FI" dirty="0"/>
              <a:t>.: Se </a:t>
            </a:r>
            <a:r>
              <a:rPr lang="fi-FI" dirty="0">
                <a:solidFill>
                  <a:srgbClr val="0000FF"/>
                </a:solidFill>
              </a:rPr>
              <a:t>kirja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jota</a:t>
            </a:r>
            <a:r>
              <a:rPr lang="fi-FI" dirty="0"/>
              <a:t> suosittelit, oli hyvä</a:t>
            </a:r>
            <a:r>
              <a:rPr lang="fi-FI" dirty="0" smtClean="0"/>
              <a:t>.</a:t>
            </a:r>
            <a:endParaRPr lang="fi-FI" dirty="0"/>
          </a:p>
          <a:p>
            <a:pPr lvl="2"/>
            <a:r>
              <a:rPr lang="fi-FI" dirty="0" smtClean="0"/>
              <a:t>Vrt</a:t>
            </a:r>
            <a:r>
              <a:rPr lang="fi-FI" dirty="0"/>
              <a:t>.: </a:t>
            </a:r>
            <a:r>
              <a:rPr lang="fi-FI" dirty="0">
                <a:solidFill>
                  <a:srgbClr val="0000FF"/>
                </a:solidFill>
              </a:rPr>
              <a:t>Se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joka</a:t>
            </a:r>
            <a:r>
              <a:rPr lang="fi-FI" dirty="0"/>
              <a:t> ehtii, saa taitella lautasliinat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edellä olevaan </a:t>
            </a:r>
            <a:r>
              <a:rPr lang="fi-FI" b="1" dirty="0" smtClean="0"/>
              <a:t>superlatiiviin</a:t>
            </a:r>
            <a:r>
              <a:rPr lang="fi-FI" dirty="0" smtClean="0"/>
              <a:t>.</a:t>
            </a:r>
          </a:p>
          <a:p>
            <a:pPr lvl="2"/>
            <a:r>
              <a:rPr lang="fi-FI" dirty="0">
                <a:solidFill>
                  <a:srgbClr val="0000FF"/>
                </a:solidFill>
              </a:rPr>
              <a:t>Parasta</a:t>
            </a:r>
            <a:r>
              <a:rPr lang="fi-FI" dirty="0"/>
              <a:t>, mitä tiedän, on purjehtiminen</a:t>
            </a:r>
            <a:r>
              <a:rPr lang="fi-FI" dirty="0" smtClean="0"/>
              <a:t>.</a:t>
            </a:r>
            <a:endParaRPr lang="fi-FI" dirty="0"/>
          </a:p>
          <a:p>
            <a:pPr lvl="2"/>
            <a:r>
              <a:rPr lang="fi-FI" dirty="0"/>
              <a:t>Se oli </a:t>
            </a:r>
            <a:r>
              <a:rPr lang="fi-FI" dirty="0">
                <a:solidFill>
                  <a:srgbClr val="0000FF"/>
                </a:solidFill>
              </a:rPr>
              <a:t>paras</a:t>
            </a:r>
            <a:r>
              <a:rPr lang="fi-FI" dirty="0"/>
              <a:t> </a:t>
            </a:r>
            <a:r>
              <a:rPr lang="fi-FI" dirty="0">
                <a:solidFill>
                  <a:srgbClr val="0000FF"/>
                </a:solidFill>
              </a:rPr>
              <a:t>puhe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minkä</a:t>
            </a:r>
            <a:r>
              <a:rPr lang="fi-FI" dirty="0"/>
              <a:t> olen kuullut</a:t>
            </a:r>
            <a:r>
              <a:rPr lang="fi-FI" dirty="0" smtClean="0"/>
              <a:t>.</a:t>
            </a:r>
            <a:endParaRPr lang="fi-FI" dirty="0"/>
          </a:p>
          <a:p>
            <a:pPr lvl="2"/>
            <a:r>
              <a:rPr lang="fi-FI" dirty="0"/>
              <a:t>Puhe oli </a:t>
            </a:r>
            <a:r>
              <a:rPr lang="fi-FI" dirty="0">
                <a:solidFill>
                  <a:srgbClr val="0000FF"/>
                </a:solidFill>
              </a:rPr>
              <a:t>paras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minkä</a:t>
            </a:r>
            <a:r>
              <a:rPr lang="fi-FI" dirty="0"/>
              <a:t> olen kuullut.</a:t>
            </a:r>
          </a:p>
          <a:p>
            <a:pPr lvl="1"/>
            <a:endParaRPr lang="fi-FI" dirty="0" smtClean="0"/>
          </a:p>
          <a:p>
            <a:pPr lvl="2"/>
            <a:endParaRPr lang="fi-FI" dirty="0" smtClean="0"/>
          </a:p>
          <a:p>
            <a:pPr lvl="1"/>
            <a:endParaRPr lang="fi-FI" dirty="0" smtClean="0"/>
          </a:p>
          <a:p>
            <a:pPr lvl="1">
              <a:buNone/>
            </a:pPr>
            <a:endParaRPr lang="fi-FI" dirty="0" smtClean="0"/>
          </a:p>
          <a:p>
            <a:pPr lvl="1">
              <a:buNone/>
            </a:pPr>
            <a:endParaRPr lang="fi-FI" dirty="0"/>
          </a:p>
          <a:p>
            <a:pPr lvl="1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Muista symmetria!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Tarkkuutta pronominien muotoon</a:t>
            </a:r>
          </a:p>
          <a:p>
            <a:pPr>
              <a:buNone/>
            </a:pPr>
            <a:r>
              <a:rPr lang="fi-FI" dirty="0" smtClean="0"/>
              <a:t>EI: Opettaja suositteli </a:t>
            </a:r>
            <a:r>
              <a:rPr lang="fi-FI" dirty="0" smtClean="0">
                <a:solidFill>
                  <a:srgbClr val="0000FF"/>
                </a:solidFill>
              </a:rPr>
              <a:t>kirjaa</a:t>
            </a:r>
            <a:r>
              <a:rPr lang="fi-FI" dirty="0" smtClean="0"/>
              <a:t>, </a:t>
            </a:r>
            <a:r>
              <a:rPr lang="fi-FI" dirty="0" smtClean="0">
                <a:solidFill>
                  <a:srgbClr val="660066"/>
                </a:solidFill>
              </a:rPr>
              <a:t>jonka</a:t>
            </a:r>
            <a:r>
              <a:rPr lang="fi-FI" dirty="0" smtClean="0"/>
              <a:t> aihe oli ajankohtainen ja tuntui sopivan lukiolaisille.</a:t>
            </a:r>
          </a:p>
          <a:p>
            <a:pPr>
              <a:buNone/>
            </a:pPr>
            <a:r>
              <a:rPr lang="fi-FI" dirty="0" smtClean="0"/>
              <a:t>VAAN: Opettaja suositteli </a:t>
            </a:r>
            <a:r>
              <a:rPr lang="fi-FI" dirty="0" smtClean="0">
                <a:solidFill>
                  <a:srgbClr val="0000FF"/>
                </a:solidFill>
              </a:rPr>
              <a:t>kirjaa</a:t>
            </a:r>
            <a:r>
              <a:rPr lang="fi-FI" dirty="0" smtClean="0"/>
              <a:t>, </a:t>
            </a:r>
            <a:r>
              <a:rPr lang="fi-FI" dirty="0" smtClean="0">
                <a:solidFill>
                  <a:srgbClr val="660066"/>
                </a:solidFill>
              </a:rPr>
              <a:t>jonka</a:t>
            </a:r>
            <a:r>
              <a:rPr lang="fi-FI" dirty="0" smtClean="0"/>
              <a:t> aihe oli ajankohtainen ja </a:t>
            </a:r>
            <a:r>
              <a:rPr lang="fi-FI" dirty="0" smtClean="0">
                <a:solidFill>
                  <a:srgbClr val="660066"/>
                </a:solidFill>
              </a:rPr>
              <a:t>joka</a:t>
            </a:r>
            <a:r>
              <a:rPr lang="fi-FI" dirty="0" smtClean="0"/>
              <a:t> tuntui sopivan lukiolaisille.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Joka/mikä-poikkeukset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Poikkeuksena ovat paikkaa ilmaisevat sanat </a:t>
            </a:r>
          </a:p>
          <a:p>
            <a:pPr>
              <a:buNone/>
            </a:pPr>
            <a:endParaRPr lang="fi-FI" dirty="0" smtClean="0"/>
          </a:p>
          <a:p>
            <a:pPr lvl="1">
              <a:buNone/>
            </a:pPr>
            <a:r>
              <a:rPr lang="fi-FI" dirty="0" smtClean="0"/>
              <a:t>Talossa, </a:t>
            </a:r>
            <a:r>
              <a:rPr lang="fi-FI" dirty="0" smtClean="0">
                <a:solidFill>
                  <a:srgbClr val="660066"/>
                </a:solidFill>
              </a:rPr>
              <a:t>jossa/missä </a:t>
            </a:r>
            <a:r>
              <a:rPr lang="fi-FI" dirty="0" smtClean="0"/>
              <a:t>lapsena asuin, on nyt uusi katto.</a:t>
            </a:r>
          </a:p>
          <a:p>
            <a:pPr lvl="1">
              <a:buNone/>
            </a:pPr>
            <a:r>
              <a:rPr lang="fi-FI" dirty="0" smtClean="0"/>
              <a:t>Kuntaa, </a:t>
            </a:r>
            <a:r>
              <a:rPr lang="fi-FI" dirty="0" smtClean="0">
                <a:solidFill>
                  <a:srgbClr val="660066"/>
                </a:solidFill>
              </a:rPr>
              <a:t>josta/mistä</a:t>
            </a:r>
            <a:r>
              <a:rPr lang="fi-FI" dirty="0" smtClean="0"/>
              <a:t> olen kotoisin, ei enää ole.</a:t>
            </a:r>
          </a:p>
          <a:p>
            <a:pPr lvl="1">
              <a:buNone/>
            </a:pPr>
            <a:r>
              <a:rPr lang="fi-FI" dirty="0" smtClean="0"/>
              <a:t>Kaupunki, </a:t>
            </a:r>
            <a:r>
              <a:rPr lang="fi-FI" dirty="0" smtClean="0">
                <a:solidFill>
                  <a:srgbClr val="660066"/>
                </a:solidFill>
              </a:rPr>
              <a:t>johon/mihin</a:t>
            </a:r>
            <a:r>
              <a:rPr lang="fi-FI" dirty="0" smtClean="0"/>
              <a:t> vielä palaan, on Turku.</a:t>
            </a:r>
          </a:p>
          <a:p>
            <a:pPr lvl="1">
              <a:buNone/>
            </a:pPr>
            <a:endParaRPr lang="fi-FI" dirty="0"/>
          </a:p>
          <a:p>
            <a:pPr lvl="1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Huom</a:t>
            </a:r>
            <a:r>
              <a:rPr lang="fi-FI" dirty="0" smtClean="0"/>
              <a:t>! Se + että -rakenne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Lentopelkoa helpottaa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, </a:t>
            </a:r>
            <a:r>
              <a:rPr lang="fi-FI" dirty="0" smtClean="0">
                <a:solidFill>
                  <a:srgbClr val="0000FF"/>
                </a:solidFill>
              </a:rPr>
              <a:t>että tietää </a:t>
            </a:r>
            <a:r>
              <a:rPr lang="fi-FI" dirty="0" smtClean="0"/>
              <a:t>onnettomuuksien olevan äärimmäisen harvinaisia.</a:t>
            </a:r>
          </a:p>
          <a:p>
            <a:endParaRPr lang="fi-FI" dirty="0" smtClean="0"/>
          </a:p>
          <a:p>
            <a:pPr>
              <a:buNone/>
            </a:pPr>
            <a:r>
              <a:rPr lang="fi-FI" dirty="0" smtClean="0"/>
              <a:t>     (Ei: kun tietää / jos tietää.)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HÄN VAI TÄMÄ?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HÄN viittaa edellisessä lauseessa kauempana olevaan tekijään, TÄMÄ lähempänä olevaan.</a:t>
            </a:r>
          </a:p>
          <a:p>
            <a:pPr lvl="1">
              <a:buNone/>
            </a:pPr>
            <a:r>
              <a:rPr lang="fi-FI" dirty="0">
                <a:solidFill>
                  <a:srgbClr val="000000"/>
                </a:solidFill>
              </a:rPr>
              <a:t>EI:</a:t>
            </a:r>
            <a:r>
              <a:rPr lang="fi-FI" dirty="0">
                <a:solidFill>
                  <a:srgbClr val="0000FF"/>
                </a:solidFill>
              </a:rPr>
              <a:t> Muumipeikko</a:t>
            </a:r>
            <a:r>
              <a:rPr lang="fi-FI" dirty="0">
                <a:solidFill>
                  <a:srgbClr val="3366FF"/>
                </a:solidFill>
              </a:rPr>
              <a:t> antaa Niiskuneidille </a:t>
            </a:r>
            <a:r>
              <a:rPr lang="fi-FI" dirty="0">
                <a:solidFill>
                  <a:srgbClr val="0000FF"/>
                </a:solidFill>
              </a:rPr>
              <a:t>simpukan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minkä</a:t>
            </a:r>
            <a:r>
              <a:rPr lang="fi-FI" dirty="0"/>
              <a:t> </a:t>
            </a:r>
            <a:r>
              <a:rPr lang="fi-FI" dirty="0">
                <a:solidFill>
                  <a:srgbClr val="660066"/>
                </a:solidFill>
              </a:rPr>
              <a:t>hän</a:t>
            </a:r>
            <a:r>
              <a:rPr lang="fi-FI" dirty="0"/>
              <a:t> ottaa onnellisena vastaan</a:t>
            </a:r>
            <a:r>
              <a:rPr lang="fi-FI" dirty="0" smtClean="0"/>
              <a:t>.</a:t>
            </a:r>
            <a:endParaRPr lang="fi-FI" dirty="0"/>
          </a:p>
          <a:p>
            <a:pPr lvl="1">
              <a:buNone/>
            </a:pPr>
            <a:r>
              <a:rPr lang="fi-FI" dirty="0"/>
              <a:t>VAAN: Muumipeikko antaa </a:t>
            </a:r>
            <a:r>
              <a:rPr lang="fi-FI" dirty="0">
                <a:solidFill>
                  <a:srgbClr val="0000FF"/>
                </a:solidFill>
              </a:rPr>
              <a:t>Niiskuneidille simpukan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jonka</a:t>
            </a:r>
            <a:r>
              <a:rPr lang="fi-FI" dirty="0"/>
              <a:t> </a:t>
            </a:r>
            <a:r>
              <a:rPr lang="fi-FI" dirty="0">
                <a:solidFill>
                  <a:srgbClr val="660066"/>
                </a:solidFill>
              </a:rPr>
              <a:t>tämä</a:t>
            </a:r>
            <a:r>
              <a:rPr lang="fi-FI" dirty="0"/>
              <a:t> ottaa onnellisena vastaan</a:t>
            </a:r>
            <a:r>
              <a:rPr lang="fi-FI" dirty="0" smtClean="0"/>
              <a:t>.</a:t>
            </a:r>
            <a:endParaRPr lang="fi-FI" dirty="0"/>
          </a:p>
          <a:p>
            <a:pPr lvl="1">
              <a:buNone/>
            </a:pPr>
            <a:r>
              <a:rPr lang="fi-FI" dirty="0"/>
              <a:t>VRT. Muumipeikko antaa Niiskuneidille simpukan, jonka hän on itse tehnyt</a:t>
            </a:r>
            <a:r>
              <a:rPr lang="fi-FI" dirty="0" smtClean="0"/>
              <a:t>.</a:t>
            </a:r>
          </a:p>
          <a:p>
            <a:pPr lvl="1">
              <a:buNone/>
            </a:pPr>
            <a:endParaRPr lang="fi-FI" dirty="0"/>
          </a:p>
          <a:p>
            <a:pPr lvl="1">
              <a:buNone/>
            </a:pPr>
            <a:r>
              <a:rPr lang="fi-FI" dirty="0" smtClean="0">
                <a:sym typeface="Wingdings"/>
              </a:rPr>
              <a:t> 1. tyyppi = hän, 2. tyyppi = tämä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TURHAT PRONOMINIT POIS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Liikunta on </a:t>
            </a:r>
            <a:r>
              <a:rPr lang="fi-FI" b="1" dirty="0" smtClean="0"/>
              <a:t>se</a:t>
            </a:r>
            <a:r>
              <a:rPr lang="fi-FI" dirty="0" smtClean="0"/>
              <a:t> paras asia elämässä.</a:t>
            </a:r>
          </a:p>
          <a:p>
            <a:r>
              <a:rPr lang="fi-FI" dirty="0" smtClean="0"/>
              <a:t>Nainen otti </a:t>
            </a:r>
            <a:r>
              <a:rPr lang="fi-FI" b="1" dirty="0" smtClean="0"/>
              <a:t>hänen</a:t>
            </a:r>
            <a:r>
              <a:rPr lang="fi-FI" dirty="0" smtClean="0"/>
              <a:t> käsilaukkunsa ja lähti.</a:t>
            </a:r>
          </a:p>
          <a:p>
            <a:r>
              <a:rPr lang="fi-FI" dirty="0" smtClean="0"/>
              <a:t>Nainen otti käsilaukkunsa ja lähti.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JOKU, JOKIN, ERÄS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Ihmisestä puhuttaessa: joku (jotakuta)</a:t>
            </a:r>
          </a:p>
          <a:p>
            <a:pPr lvl="1"/>
            <a:r>
              <a:rPr lang="fi-FI" dirty="0"/>
              <a:t>Täällä on </a:t>
            </a:r>
            <a:r>
              <a:rPr lang="fi-FI" b="1" dirty="0"/>
              <a:t>joku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Hyllyllä on </a:t>
            </a:r>
            <a:r>
              <a:rPr lang="fi-FI" b="1" dirty="0"/>
              <a:t>jonkun</a:t>
            </a:r>
            <a:r>
              <a:rPr lang="fi-FI" dirty="0"/>
              <a:t> unohtama hattu.</a:t>
            </a:r>
          </a:p>
          <a:p>
            <a:pPr lvl="1"/>
            <a:r>
              <a:rPr lang="fi-FI" dirty="0"/>
              <a:t>Etsittekö </a:t>
            </a:r>
            <a:r>
              <a:rPr lang="fi-FI" b="1" dirty="0"/>
              <a:t>jotakuta</a:t>
            </a:r>
            <a:r>
              <a:rPr lang="fi-FI" dirty="0"/>
              <a:t>?</a:t>
            </a:r>
          </a:p>
          <a:p>
            <a:r>
              <a:rPr lang="fi-FI" dirty="0"/>
              <a:t>Asioista/esineistä puhuttaessa: jokin (jotakin)</a:t>
            </a:r>
          </a:p>
          <a:p>
            <a:pPr lvl="1"/>
            <a:r>
              <a:rPr lang="fi-FI" dirty="0"/>
              <a:t>Täällä on </a:t>
            </a:r>
            <a:r>
              <a:rPr lang="fi-FI" b="1" dirty="0"/>
              <a:t>jokin</a:t>
            </a:r>
            <a:r>
              <a:rPr lang="fi-FI" dirty="0"/>
              <a:t> outo haju.</a:t>
            </a:r>
          </a:p>
          <a:p>
            <a:pPr lvl="1"/>
            <a:r>
              <a:rPr lang="fi-FI" dirty="0"/>
              <a:t>Hyllyllä oli </a:t>
            </a:r>
            <a:r>
              <a:rPr lang="fi-FI" b="1" dirty="0"/>
              <a:t>jokin</a:t>
            </a:r>
            <a:r>
              <a:rPr lang="fi-FI" dirty="0"/>
              <a:t> vanha hattu.</a:t>
            </a:r>
          </a:p>
          <a:p>
            <a:pPr lvl="1"/>
            <a:r>
              <a:rPr lang="fi-FI" dirty="0"/>
              <a:t>Etsittekö </a:t>
            </a:r>
            <a:r>
              <a:rPr lang="fi-FI" b="1" dirty="0"/>
              <a:t>jotakin</a:t>
            </a:r>
            <a:r>
              <a:rPr lang="fi-FI" dirty="0"/>
              <a:t> (tavaraa)?</a:t>
            </a:r>
          </a:p>
          <a:p>
            <a:r>
              <a:rPr lang="fi-FI" dirty="0"/>
              <a:t>Joku = tuntematon ihminen</a:t>
            </a:r>
          </a:p>
          <a:p>
            <a:r>
              <a:rPr lang="fi-FI" dirty="0"/>
              <a:t>Eräs = tunnettu, mutta ei haluta kertoa, kuka/mikä.</a:t>
            </a:r>
          </a:p>
          <a:p>
            <a:pPr lvl="1"/>
            <a:r>
              <a:rPr lang="fi-FI" dirty="0"/>
              <a:t>Tuolla on </a:t>
            </a:r>
            <a:r>
              <a:rPr lang="fi-FI" b="1" dirty="0"/>
              <a:t>eräs</a:t>
            </a:r>
            <a:r>
              <a:rPr lang="fi-FI" dirty="0"/>
              <a:t> tuttavani. </a:t>
            </a:r>
          </a:p>
          <a:p>
            <a:pPr lvl="1"/>
            <a:r>
              <a:rPr lang="fi-FI" dirty="0"/>
              <a:t>Nämä viisaat sanat ovat </a:t>
            </a:r>
            <a:r>
              <a:rPr lang="fi-FI" b="1" dirty="0"/>
              <a:t>eräästä</a:t>
            </a:r>
            <a:r>
              <a:rPr lang="fi-FI" dirty="0"/>
              <a:t> näytelmästä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Harjoittelua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8" y="2057400"/>
            <a:ext cx="6508377" cy="3916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EI: </a:t>
            </a:r>
            <a:r>
              <a:rPr lang="fi-FI" dirty="0" smtClean="0">
                <a:solidFill>
                  <a:srgbClr val="000000"/>
                </a:solidFill>
              </a:rPr>
              <a:t>Päähenkilön </a:t>
            </a:r>
            <a:r>
              <a:rPr lang="fi-FI" dirty="0" smtClean="0"/>
              <a:t>äiti on kuollut. </a:t>
            </a:r>
            <a:r>
              <a:rPr lang="fi-FI" dirty="0" smtClean="0">
                <a:solidFill>
                  <a:srgbClr val="660066"/>
                </a:solidFill>
              </a:rPr>
              <a:t>Hän</a:t>
            </a:r>
            <a:r>
              <a:rPr lang="fi-FI" dirty="0" smtClean="0"/>
              <a:t> kantaa aina mukanaan </a:t>
            </a:r>
            <a:r>
              <a:rPr lang="fi-FI" dirty="0" smtClean="0">
                <a:solidFill>
                  <a:schemeClr val="tx1"/>
                </a:solidFill>
              </a:rPr>
              <a:t>kotiloa</a:t>
            </a:r>
            <a:r>
              <a:rPr lang="fi-FI" dirty="0" smtClean="0"/>
              <a:t>, </a:t>
            </a:r>
            <a:r>
              <a:rPr lang="fi-FI" dirty="0" smtClean="0">
                <a:solidFill>
                  <a:srgbClr val="000000"/>
                </a:solidFill>
              </a:rPr>
              <a:t>jonka </a:t>
            </a:r>
            <a:r>
              <a:rPr lang="fi-FI" dirty="0" smtClean="0"/>
              <a:t>on </a:t>
            </a:r>
            <a:r>
              <a:rPr lang="fi-FI" dirty="0" smtClean="0">
                <a:solidFill>
                  <a:srgbClr val="000000"/>
                </a:solidFill>
              </a:rPr>
              <a:t>äidiltään</a:t>
            </a:r>
            <a:r>
              <a:rPr lang="fi-FI" dirty="0" smtClean="0"/>
              <a:t> saanut.</a:t>
            </a:r>
          </a:p>
          <a:p>
            <a:pPr>
              <a:buNone/>
            </a:pPr>
            <a:r>
              <a:rPr lang="fi-FI" dirty="0" smtClean="0"/>
              <a:t>VAAN: </a:t>
            </a:r>
            <a:r>
              <a:rPr lang="fi-FI" dirty="0" smtClean="0">
                <a:solidFill>
                  <a:srgbClr val="0000FF"/>
                </a:solidFill>
              </a:rPr>
              <a:t>Päähenkilö</a:t>
            </a:r>
            <a:r>
              <a:rPr lang="fi-FI" dirty="0" smtClean="0"/>
              <a:t> on menettänyt äitinsä. </a:t>
            </a:r>
            <a:r>
              <a:rPr lang="fi-FI" dirty="0" smtClean="0">
                <a:solidFill>
                  <a:srgbClr val="660066"/>
                </a:solidFill>
              </a:rPr>
              <a:t>Hän</a:t>
            </a:r>
            <a:r>
              <a:rPr lang="fi-FI" dirty="0" smtClean="0"/>
              <a:t> kantaa aina mukanaan </a:t>
            </a:r>
            <a:r>
              <a:rPr lang="fi-FI" dirty="0" smtClean="0">
                <a:solidFill>
                  <a:srgbClr val="000000"/>
                </a:solidFill>
              </a:rPr>
              <a:t>kotiloa, jonka </a:t>
            </a:r>
            <a:r>
              <a:rPr lang="fi-FI" dirty="0" smtClean="0"/>
              <a:t>on </a:t>
            </a:r>
            <a:r>
              <a:rPr lang="fi-FI" dirty="0" smtClean="0">
                <a:solidFill>
                  <a:srgbClr val="660066"/>
                </a:solidFill>
              </a:rPr>
              <a:t>tältä</a:t>
            </a:r>
            <a:r>
              <a:rPr lang="fi-FI" dirty="0" smtClean="0"/>
              <a:t> saanut.</a:t>
            </a:r>
          </a:p>
          <a:p>
            <a:pPr>
              <a:buNone/>
            </a:pPr>
            <a:r>
              <a:rPr lang="fi-FI" dirty="0" smtClean="0"/>
              <a:t>EI: Jos nainen oli lihava, hänen piti peittää se jollakin, esimerkiksi näyttävällä vaatteella.</a:t>
            </a:r>
          </a:p>
          <a:p>
            <a:pPr>
              <a:buNone/>
            </a:pPr>
            <a:r>
              <a:rPr lang="fi-FI" dirty="0" smtClean="0"/>
              <a:t>VAAN: Jos nainen oli lihava, hänen piti peittää </a:t>
            </a:r>
            <a:r>
              <a:rPr lang="fi-FI" dirty="0" smtClean="0">
                <a:solidFill>
                  <a:srgbClr val="0000FF"/>
                </a:solidFill>
              </a:rPr>
              <a:t>lihavuus</a:t>
            </a:r>
            <a:r>
              <a:rPr lang="fi-FI" dirty="0" smtClean="0"/>
              <a:t> jollakin, esimerkiksi…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Verbi ei käy korrelaatiksi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EI: Opettaja ei ehtinyt </a:t>
            </a:r>
            <a:r>
              <a:rPr lang="fi-FI" dirty="0" smtClean="0">
                <a:solidFill>
                  <a:srgbClr val="0000FF"/>
                </a:solidFill>
              </a:rPr>
              <a:t>vastata</a:t>
            </a:r>
            <a:r>
              <a:rPr lang="fi-FI" dirty="0" smtClean="0"/>
              <a:t>, kun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 jo tuli luokasta.</a:t>
            </a:r>
          </a:p>
          <a:p>
            <a:pPr>
              <a:buNone/>
            </a:pPr>
            <a:r>
              <a:rPr lang="fi-FI" dirty="0" smtClean="0"/>
              <a:t>VAAN: Opettaja ei ehtinyt vastata, kun vastaus jo tuli luokasta.</a:t>
            </a:r>
          </a:p>
          <a:p>
            <a:pPr>
              <a:buNone/>
            </a:pPr>
            <a:r>
              <a:rPr lang="fi-FI" dirty="0" smtClean="0"/>
              <a:t>VAAN: Opettaja ei ehtinyt kertoa </a:t>
            </a:r>
            <a:r>
              <a:rPr lang="fi-FI" dirty="0" smtClean="0">
                <a:solidFill>
                  <a:srgbClr val="0000FF"/>
                </a:solidFill>
              </a:rPr>
              <a:t>vastausta</a:t>
            </a:r>
            <a:r>
              <a:rPr lang="fi-FI" dirty="0" smtClean="0"/>
              <a:t>, kun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 jo tuli luokasta.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Harjoittelua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EI: Useimmille ihmisille terveys on se tärkein asia.</a:t>
            </a:r>
          </a:p>
          <a:p>
            <a:pPr marL="0" indent="0">
              <a:buNone/>
            </a:pPr>
            <a:r>
              <a:rPr lang="fi-FI" dirty="0" smtClean="0"/>
              <a:t>VAAN: Useimmille ihmisille terveys on tärkein asia.</a:t>
            </a:r>
          </a:p>
          <a:p>
            <a:pPr marL="0" indent="0">
              <a:buNone/>
            </a:pPr>
            <a:r>
              <a:rPr lang="fi-FI" dirty="0" smtClean="0"/>
              <a:t>EI: Teoksen päähenkilö on epävarma, joka ei tiedä, mihin suunnata elämässään. </a:t>
            </a:r>
          </a:p>
          <a:p>
            <a:pPr marL="0" indent="0">
              <a:buNone/>
            </a:pPr>
            <a:r>
              <a:rPr lang="fi-FI" dirty="0" smtClean="0"/>
              <a:t>VAAN: Teoksen päähenkilö on epävarma </a:t>
            </a:r>
            <a:r>
              <a:rPr lang="fi-FI" b="1" dirty="0" smtClean="0"/>
              <a:t>ihminen</a:t>
            </a:r>
            <a:r>
              <a:rPr lang="fi-FI" dirty="0" smtClean="0"/>
              <a:t>, joka ei tiedä…</a:t>
            </a:r>
          </a:p>
          <a:p>
            <a:pPr marL="0" indent="0">
              <a:buNone/>
            </a:pPr>
            <a:r>
              <a:rPr lang="fi-FI" dirty="0" smtClean="0"/>
              <a:t>EI: Luen </a:t>
            </a:r>
            <a:r>
              <a:rPr lang="fi-FI" dirty="0"/>
              <a:t>k</a:t>
            </a:r>
            <a:r>
              <a:rPr lang="fi-FI" dirty="0" smtClean="0"/>
              <a:t>irjoja, joissa on kiinnostavat henkilöt ja puhuttelevat minua.</a:t>
            </a:r>
          </a:p>
          <a:p>
            <a:pPr marL="0" indent="0">
              <a:buNone/>
            </a:pPr>
            <a:r>
              <a:rPr lang="fi-FI" dirty="0" smtClean="0"/>
              <a:t>VAAN: Luen kirjoja, joissa on kiinnostavat henkilöt ja </a:t>
            </a:r>
            <a:r>
              <a:rPr lang="fi-FI" b="1" dirty="0" smtClean="0"/>
              <a:t>jotka</a:t>
            </a:r>
            <a:r>
              <a:rPr lang="fi-FI" dirty="0" smtClean="0"/>
              <a:t> puhuttelevat minua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4465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Verbi ei käy korrelaatiksi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EI: On tärkeää, että osaa </a:t>
            </a:r>
            <a:r>
              <a:rPr lang="fi-FI" dirty="0" smtClean="0">
                <a:solidFill>
                  <a:srgbClr val="0000FF"/>
                </a:solidFill>
              </a:rPr>
              <a:t>itkeä</a:t>
            </a:r>
            <a:r>
              <a:rPr lang="fi-FI" dirty="0" smtClean="0"/>
              <a:t>, koska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 auttaa toipumaan surusta.</a:t>
            </a:r>
          </a:p>
          <a:p>
            <a:pPr>
              <a:buNone/>
            </a:pPr>
            <a:r>
              <a:rPr lang="fi-FI" dirty="0" smtClean="0"/>
              <a:t>VAAN: </a:t>
            </a:r>
            <a:r>
              <a:rPr lang="fi-FI" dirty="0" smtClean="0">
                <a:solidFill>
                  <a:srgbClr val="0000FF"/>
                </a:solidFill>
              </a:rPr>
              <a:t>Itkeminen</a:t>
            </a:r>
            <a:r>
              <a:rPr lang="fi-FI" dirty="0" smtClean="0"/>
              <a:t> on tärkeää, koska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 auttaa palautumaan surusta.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Genetiiviattribuutti ei voi olla korrelaatti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	EI: Tavattuaan </a:t>
            </a:r>
            <a:r>
              <a:rPr lang="fi-FI" b="1" dirty="0" smtClean="0"/>
              <a:t>lajin</a:t>
            </a:r>
            <a:r>
              <a:rPr lang="fi-FI" dirty="0" smtClean="0"/>
              <a:t> uuden valmentajan hän innostui </a:t>
            </a:r>
            <a:r>
              <a:rPr lang="fi-FI" dirty="0" smtClean="0">
                <a:solidFill>
                  <a:srgbClr val="660066"/>
                </a:solidFill>
              </a:rPr>
              <a:t>siitä</a:t>
            </a:r>
            <a:r>
              <a:rPr lang="fi-FI" dirty="0" smtClean="0"/>
              <a:t> uudelleen.</a:t>
            </a:r>
          </a:p>
          <a:p>
            <a:pPr>
              <a:buNone/>
            </a:pPr>
            <a:r>
              <a:rPr lang="fi-FI" dirty="0" smtClean="0"/>
              <a:t>	VAAN: Tavattuaan uuden valmentajan hän innostui lajista uudelleen.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Yhdyssanan osa ei voi olla korrelaatti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EI: Monissa </a:t>
            </a:r>
            <a:r>
              <a:rPr lang="fi-FI" dirty="0" smtClean="0">
                <a:solidFill>
                  <a:srgbClr val="0000FF"/>
                </a:solidFill>
              </a:rPr>
              <a:t>lastenkirjoissa</a:t>
            </a:r>
            <a:r>
              <a:rPr lang="fi-FI" dirty="0" smtClean="0"/>
              <a:t> kuvataan </a:t>
            </a:r>
            <a:r>
              <a:rPr lang="fi-FI" dirty="0" smtClean="0">
                <a:solidFill>
                  <a:srgbClr val="660066"/>
                </a:solidFill>
              </a:rPr>
              <a:t>heidän</a:t>
            </a:r>
            <a:r>
              <a:rPr lang="fi-FI" dirty="0" smtClean="0">
                <a:solidFill>
                  <a:srgbClr val="0000FF"/>
                </a:solidFill>
              </a:rPr>
              <a:t> </a:t>
            </a:r>
            <a:r>
              <a:rPr lang="fi-FI" dirty="0" smtClean="0"/>
              <a:t>tyypillisiä pelkojaan.</a:t>
            </a:r>
          </a:p>
          <a:p>
            <a:pPr>
              <a:buNone/>
            </a:pPr>
            <a:r>
              <a:rPr lang="fi-FI" dirty="0" smtClean="0"/>
              <a:t>VAAN: Monissa lastenkirjoissa kuvataan leikki-ikäisten tyypillisiä pelkoja.</a:t>
            </a:r>
          </a:p>
          <a:p>
            <a:pPr>
              <a:buNone/>
            </a:pPr>
            <a:r>
              <a:rPr lang="fi-FI" dirty="0" smtClean="0"/>
              <a:t>VRT.: </a:t>
            </a:r>
            <a:r>
              <a:rPr lang="fi-FI" dirty="0" smtClean="0">
                <a:solidFill>
                  <a:srgbClr val="0000FF"/>
                </a:solidFill>
              </a:rPr>
              <a:t>Sähkövatkainta</a:t>
            </a:r>
            <a:r>
              <a:rPr lang="fi-FI" dirty="0" smtClean="0"/>
              <a:t> ei voi käyttää, jos </a:t>
            </a:r>
            <a:r>
              <a:rPr lang="fi-FI" dirty="0" smtClean="0">
                <a:solidFill>
                  <a:srgbClr val="660066"/>
                </a:solidFill>
              </a:rPr>
              <a:t>se</a:t>
            </a:r>
            <a:r>
              <a:rPr lang="fi-FI" dirty="0" smtClean="0"/>
              <a:t> (vai sähkö?) on poikki.</a:t>
            </a:r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Adjektiivi ei voi olla korrelaatti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>
                <a:solidFill>
                  <a:srgbClr val="000000"/>
                </a:solidFill>
              </a:rPr>
              <a:t>EI: </a:t>
            </a:r>
            <a:r>
              <a:rPr lang="fi-FI" dirty="0" smtClean="0">
                <a:solidFill>
                  <a:srgbClr val="0000FF"/>
                </a:solidFill>
              </a:rPr>
              <a:t>Suomalainen</a:t>
            </a:r>
            <a:r>
              <a:rPr lang="fi-FI" dirty="0" smtClean="0"/>
              <a:t> ei ole onnellisempi kuin beniniläinen, vaikka </a:t>
            </a:r>
            <a:r>
              <a:rPr lang="fi-FI" dirty="0" smtClean="0">
                <a:solidFill>
                  <a:srgbClr val="660066"/>
                </a:solidFill>
              </a:rPr>
              <a:t>sen</a:t>
            </a:r>
            <a:r>
              <a:rPr lang="fi-FI" dirty="0" smtClean="0"/>
              <a:t> bruttokansantuote on paljon suurempi.</a:t>
            </a:r>
          </a:p>
          <a:p>
            <a:pPr>
              <a:buNone/>
            </a:pPr>
            <a:r>
              <a:rPr lang="fi-FI" dirty="0" smtClean="0"/>
              <a:t>VAAN: Suomalainen ei ole onnellisempi kuin beniniläinen, vaikka Suomen bruttokansantuote on paljon suurempi. 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Pronominin ja korrelaatin pitää olla samassa luvussa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EI: Kansa </a:t>
            </a:r>
            <a:r>
              <a:rPr lang="fi-FI" dirty="0"/>
              <a:t>ei ehtinyt tajuta, kuinka hän </a:t>
            </a:r>
            <a:r>
              <a:rPr lang="fi-FI" b="1" dirty="0"/>
              <a:t>heitä</a:t>
            </a:r>
            <a:r>
              <a:rPr lang="fi-FI" dirty="0"/>
              <a:t> huiputti </a:t>
            </a:r>
            <a:endParaRPr lang="fi-FI" dirty="0" smtClean="0"/>
          </a:p>
          <a:p>
            <a:r>
              <a:rPr lang="fi-FI" dirty="0" smtClean="0">
                <a:sym typeface="Wingdings" pitchFamily="2" charset="2"/>
              </a:rPr>
              <a:t>VAAN: </a:t>
            </a:r>
            <a:r>
              <a:rPr lang="fi-FI" b="1" dirty="0" smtClean="0">
                <a:sym typeface="Wingdings" pitchFamily="2" charset="2"/>
              </a:rPr>
              <a:t>Kansa</a:t>
            </a:r>
            <a:r>
              <a:rPr lang="fi-FI" dirty="0" smtClean="0">
                <a:sym typeface="Wingdings" pitchFamily="2" charset="2"/>
              </a:rPr>
              <a:t> ei ehtinyt tajuta, kuinka hän </a:t>
            </a:r>
            <a:r>
              <a:rPr lang="fi-FI" b="1" dirty="0" smtClean="0">
                <a:sym typeface="Wingdings" pitchFamily="2" charset="2"/>
              </a:rPr>
              <a:t>sitä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>
                <a:sym typeface="Wingdings" pitchFamily="2" charset="2"/>
              </a:rPr>
              <a:t>huiputti</a:t>
            </a:r>
          </a:p>
          <a:p>
            <a:r>
              <a:rPr lang="fi-FI" dirty="0" smtClean="0">
                <a:sym typeface="Wingdings" pitchFamily="2" charset="2"/>
              </a:rPr>
              <a:t>EI: Hän </a:t>
            </a:r>
            <a:r>
              <a:rPr lang="fi-FI" dirty="0">
                <a:sym typeface="Wingdings" pitchFamily="2" charset="2"/>
              </a:rPr>
              <a:t>on niitä miehiä, </a:t>
            </a:r>
            <a:r>
              <a:rPr lang="fi-FI" b="1" dirty="0">
                <a:sym typeface="Wingdings" pitchFamily="2" charset="2"/>
              </a:rPr>
              <a:t>jonka</a:t>
            </a:r>
            <a:r>
              <a:rPr lang="fi-FI" dirty="0">
                <a:sym typeface="Wingdings" pitchFamily="2" charset="2"/>
              </a:rPr>
              <a:t> kelkkaan en ikinä lähtisi 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VAAN: Hän on niitä miehiä, </a:t>
            </a:r>
            <a:r>
              <a:rPr lang="fi-FI" b="1" dirty="0" smtClean="0">
                <a:sym typeface="Wingdings" pitchFamily="2" charset="2"/>
              </a:rPr>
              <a:t>joiden</a:t>
            </a:r>
            <a:r>
              <a:rPr lang="fi-FI" b="1" dirty="0">
                <a:sym typeface="Wingdings" pitchFamily="2" charset="2"/>
              </a:rPr>
              <a:t>/</a:t>
            </a:r>
            <a:r>
              <a:rPr lang="fi-FI" b="1" dirty="0" smtClean="0">
                <a:sym typeface="Wingdings" pitchFamily="2" charset="2"/>
              </a:rPr>
              <a:t>jollaisten </a:t>
            </a:r>
            <a:r>
              <a:rPr lang="fi-FI" dirty="0" smtClean="0">
                <a:sym typeface="Wingdings" pitchFamily="2" charset="2"/>
              </a:rPr>
              <a:t>kelkkaan en ikinä lähtisi.</a:t>
            </a:r>
            <a:endParaRPr lang="fi-FI" b="1" dirty="0">
              <a:sym typeface="Wingdings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2322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Kollektiivi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POIKKEUKSENA IHMISTÄ/ELÄINTÄ TARKOITTAVAT KOLLEKTIIVIT: </a:t>
            </a:r>
          </a:p>
          <a:p>
            <a:pPr>
              <a:buNone/>
            </a:pPr>
            <a:r>
              <a:rPr lang="fi-FI" dirty="0" smtClean="0">
                <a:solidFill>
                  <a:srgbClr val="0000FF"/>
                </a:solidFill>
              </a:rPr>
              <a:t>Luokka</a:t>
            </a:r>
            <a:r>
              <a:rPr lang="fi-FI" dirty="0" smtClean="0">
                <a:solidFill>
                  <a:srgbClr val="3366FF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voitti lehtikilpailun, </a:t>
            </a:r>
            <a:r>
              <a:rPr lang="fi-FI" dirty="0" smtClean="0">
                <a:solidFill>
                  <a:srgbClr val="660066"/>
                </a:solidFill>
              </a:rPr>
              <a:t>mistä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660066"/>
                </a:solidFill>
              </a:rPr>
              <a:t>he</a:t>
            </a:r>
            <a:r>
              <a:rPr lang="fi-FI" dirty="0" smtClean="0"/>
              <a:t> olivat innoissaan.</a:t>
            </a:r>
          </a:p>
          <a:p>
            <a:pPr>
              <a:buNone/>
            </a:pPr>
            <a:r>
              <a:rPr lang="fi-FI" dirty="0" smtClean="0">
                <a:solidFill>
                  <a:srgbClr val="0000FF"/>
                </a:solidFill>
              </a:rPr>
              <a:t>Kotiväki</a:t>
            </a:r>
            <a:r>
              <a:rPr lang="fi-FI" dirty="0" smtClean="0"/>
              <a:t> saattoi minut asemalle. Näin </a:t>
            </a:r>
            <a:r>
              <a:rPr lang="fi-FI" dirty="0" smtClean="0">
                <a:solidFill>
                  <a:srgbClr val="660066"/>
                </a:solidFill>
              </a:rPr>
              <a:t>heidän</a:t>
            </a:r>
            <a:r>
              <a:rPr lang="fi-FI" dirty="0" smtClean="0"/>
              <a:t> vilkuttavan laiturilla.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JOKA JA MIKÄ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 viittaa sanaan, joka on virkkeessä sen edellä.</a:t>
            </a:r>
          </a:p>
          <a:p>
            <a:pPr lvl="1"/>
            <a:r>
              <a:rPr lang="fi-FI" dirty="0"/>
              <a:t>Hän tuli myöhässä </a:t>
            </a:r>
            <a:r>
              <a:rPr lang="fi-FI" dirty="0">
                <a:solidFill>
                  <a:srgbClr val="0000FF"/>
                </a:solidFill>
              </a:rPr>
              <a:t>tunnille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jolla</a:t>
            </a:r>
            <a:r>
              <a:rPr lang="fi-FI" dirty="0"/>
              <a:t> käsiteltiin pronomineja</a:t>
            </a:r>
            <a:r>
              <a:rPr lang="fi-FI" dirty="0" smtClean="0"/>
              <a:t>.</a:t>
            </a:r>
          </a:p>
          <a:p>
            <a:r>
              <a:rPr lang="fi-FI" dirty="0" smtClean="0"/>
              <a:t>MIKÄ viittaa koko edellä olevaan lauseeseen.</a:t>
            </a:r>
          </a:p>
          <a:p>
            <a:pPr lvl="1"/>
            <a:r>
              <a:rPr lang="fi-FI" dirty="0">
                <a:solidFill>
                  <a:srgbClr val="0000FF"/>
                </a:solidFill>
              </a:rPr>
              <a:t>Hän tuli myöhässä tunnille</a:t>
            </a:r>
            <a:r>
              <a:rPr lang="fi-FI" dirty="0"/>
              <a:t>, </a:t>
            </a:r>
            <a:r>
              <a:rPr lang="fi-FI" dirty="0">
                <a:solidFill>
                  <a:srgbClr val="660066"/>
                </a:solidFill>
              </a:rPr>
              <a:t>mikä</a:t>
            </a:r>
            <a:r>
              <a:rPr lang="fi-FI" dirty="0"/>
              <a:t> ei ollut kenellekään yllätys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ukio">
  <a:themeElements>
    <a:clrScheme name="Aukio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Aukio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Auki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Aukio.thmx</Template>
  <TotalTime>9152</TotalTime>
  <Words>900</Words>
  <Application>Microsoft Macintosh PowerPoint</Application>
  <PresentationFormat>Näytössä katseltava diaesitys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1" baseType="lpstr">
      <vt:lpstr>Aukio</vt:lpstr>
      <vt:lpstr>PRONOMINIT  </vt:lpstr>
      <vt:lpstr>Verbi ei käy korrelaatiksi</vt:lpstr>
      <vt:lpstr>Verbi ei käy korrelaatiksi</vt:lpstr>
      <vt:lpstr>Genetiiviattribuutti ei voi olla korrelaatti</vt:lpstr>
      <vt:lpstr>Yhdyssanan osa ei voi olla korrelaatti</vt:lpstr>
      <vt:lpstr>Adjektiivi ei voi olla korrelaatti</vt:lpstr>
      <vt:lpstr>Pronominin ja korrelaatin pitää olla samassa luvussa</vt:lpstr>
      <vt:lpstr>Kollektiivi</vt:lpstr>
      <vt:lpstr>JOKA JA MIKÄ</vt:lpstr>
      <vt:lpstr>Joka-pronominin käyttö</vt:lpstr>
      <vt:lpstr>Se-sanalla voi muuttaa tilanteen</vt:lpstr>
      <vt:lpstr>Mikä-pronominin käyttö</vt:lpstr>
      <vt:lpstr>Muista symmetria!</vt:lpstr>
      <vt:lpstr>Joka/mikä-poikkeukset</vt:lpstr>
      <vt:lpstr>Huom! Se + että -rakenne</vt:lpstr>
      <vt:lpstr>HÄN VAI TÄMÄ?</vt:lpstr>
      <vt:lpstr>TURHAT PRONOMINIT POIS</vt:lpstr>
      <vt:lpstr>JOKU, JOKIN, ERÄS</vt:lpstr>
      <vt:lpstr>Harjoittelua</vt:lpstr>
      <vt:lpstr>Harjoittelua</vt:lpstr>
    </vt:vector>
  </TitlesOfParts>
  <Company>Kalevan lukio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 Hurme</dc:creator>
  <cp:lastModifiedBy>Terhi Lintunen</cp:lastModifiedBy>
  <cp:revision>29</cp:revision>
  <dcterms:created xsi:type="dcterms:W3CDTF">2013-10-08T07:26:09Z</dcterms:created>
  <dcterms:modified xsi:type="dcterms:W3CDTF">2014-04-21T16:05:17Z</dcterms:modified>
</cp:coreProperties>
</file>