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4" r:id="rId6"/>
    <p:sldId id="269" r:id="rId7"/>
    <p:sldId id="260" r:id="rId8"/>
    <p:sldId id="268" r:id="rId9"/>
    <p:sldId id="25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58" d="100"/>
          <a:sy n="58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725" y="944151"/>
            <a:ext cx="10318418" cy="3473612"/>
          </a:xfrm>
        </p:spPr>
        <p:txBody>
          <a:bodyPr/>
          <a:lstStyle/>
          <a:p>
            <a:r>
              <a:rPr lang="fi-FI" sz="4400" dirty="0" smtClean="0"/>
              <a:t>POMM1002 </a:t>
            </a:r>
            <a:br>
              <a:rPr lang="fi-FI" sz="4400" dirty="0" smtClean="0"/>
            </a:br>
            <a:r>
              <a:rPr lang="fi-FI" sz="4400" dirty="0" smtClean="0"/>
              <a:t>Johdanto monialaisiin opintoihin</a:t>
            </a:r>
            <a:endParaRPr lang="fi-FI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012" y="4219460"/>
            <a:ext cx="8045373" cy="1586429"/>
          </a:xfrm>
        </p:spPr>
        <p:txBody>
          <a:bodyPr>
            <a:normAutofit/>
          </a:bodyPr>
          <a:lstStyle/>
          <a:p>
            <a:r>
              <a:rPr lang="fi-FI" dirty="0" smtClean="0"/>
              <a:t>Emma Kostiainen</a:t>
            </a:r>
          </a:p>
          <a:p>
            <a:r>
              <a:rPr lang="fi-FI" cap="none" dirty="0" smtClean="0"/>
              <a:t>emma.kostiainen@jyu.fi</a:t>
            </a:r>
          </a:p>
          <a:p>
            <a:r>
              <a:rPr lang="fi-FI" dirty="0" smtClean="0"/>
              <a:t>Kimo </a:t>
            </a:r>
            <a:r>
              <a:rPr lang="fi-FI" dirty="0" err="1" smtClean="0"/>
              <a:t>sl</a:t>
            </a:r>
            <a:r>
              <a:rPr lang="fi-FI" dirty="0" smtClean="0"/>
              <a:t> 2020</a:t>
            </a:r>
          </a:p>
          <a:p>
            <a:r>
              <a:rPr lang="fi-FI" sz="1600" dirty="0" smtClean="0"/>
              <a:t>(materiaali opettajatiimin työstämää)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52854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83" y="382385"/>
            <a:ext cx="10818563" cy="1492132"/>
          </a:xfrm>
        </p:spPr>
        <p:txBody>
          <a:bodyPr>
            <a:noAutofit/>
          </a:bodyPr>
          <a:lstStyle/>
          <a:p>
            <a:pPr algn="ctr"/>
            <a:r>
              <a:rPr lang="fi-FI" sz="2800" b="1" dirty="0">
                <a:solidFill>
                  <a:schemeClr val="accent1">
                    <a:lumMod val="75000"/>
                  </a:schemeClr>
                </a:solidFill>
              </a:rPr>
              <a:t>Laaja-alainen </a:t>
            </a:r>
            <a:r>
              <a:rPr lang="fi-FI" sz="2800" b="1" dirty="0" smtClean="0">
                <a:solidFill>
                  <a:schemeClr val="accent1">
                    <a:lumMod val="75000"/>
                  </a:schemeClr>
                </a:solidFill>
              </a:rPr>
              <a:t>osaaminen? Ilmiölähtöisyys? Oppiaineiden integrointi? Kokonaisvaltainen oppiminen? Esteettömyys? Ikäsekoitteiset ryhmät?</a:t>
            </a:r>
            <a:endParaRPr lang="fi-F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503" y="1768209"/>
            <a:ext cx="10399292" cy="3593591"/>
          </a:xfrm>
        </p:spPr>
        <p:txBody>
          <a:bodyPr>
            <a:normAutofit/>
          </a:bodyPr>
          <a:lstStyle/>
          <a:p>
            <a:pPr algn="ctr"/>
            <a:r>
              <a:rPr lang="fi-FI" sz="4000" dirty="0" smtClean="0"/>
              <a:t>Keskustelkaa aamun luennon herättämistä mietteistä</a:t>
            </a:r>
          </a:p>
          <a:p>
            <a:pPr algn="ctr"/>
            <a:r>
              <a:rPr lang="fi-FI" sz="4000" dirty="0" smtClean="0"/>
              <a:t>Tuokaa ryhmästänne yksi </a:t>
            </a:r>
            <a:r>
              <a:rPr lang="fi-FI" sz="4000" dirty="0" smtClean="0"/>
              <a:t>oivallus </a:t>
            </a:r>
            <a:r>
              <a:rPr lang="fi-FI" sz="4000" dirty="0" smtClean="0"/>
              <a:t>koko ryhmään</a:t>
            </a:r>
          </a:p>
        </p:txBody>
      </p:sp>
      <p:pic>
        <p:nvPicPr>
          <p:cNvPr id="4" name="Picture 3" descr="Fire Stone - Bulbapedia, the community-driven Pokém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74" y="4722780"/>
            <a:ext cx="3556000" cy="1890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78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66" y="91270"/>
            <a:ext cx="10862632" cy="1631255"/>
          </a:xfrm>
        </p:spPr>
        <p:txBody>
          <a:bodyPr>
            <a:normAutofit/>
          </a:bodyPr>
          <a:lstStyle/>
          <a:p>
            <a:pPr algn="ctr"/>
            <a:r>
              <a:rPr lang="fi-FI" altLang="fi-FI" sz="2800" cap="none" dirty="0">
                <a:solidFill>
                  <a:schemeClr val="tx1"/>
                </a:solidFill>
                <a:latin typeface="Bernard MT Condensed" panose="02050806060905020404" pitchFamily="18" charset="0"/>
              </a:rPr>
              <a:t>Laaja-alainen osaaminen ja ilmiölähtöisyys:</a:t>
            </a:r>
            <a:br>
              <a:rPr lang="fi-FI" altLang="fi-FI" sz="2800" cap="none" dirty="0">
                <a:solidFill>
                  <a:schemeClr val="tx1"/>
                </a:solidFill>
                <a:latin typeface="Bernard MT Condensed" panose="02050806060905020404" pitchFamily="18" charset="0"/>
              </a:rPr>
            </a:br>
            <a:r>
              <a:rPr lang="fi-FI" altLang="fi-FI" sz="2800" cap="none" dirty="0" err="1" smtClean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KiMo</a:t>
            </a:r>
            <a:r>
              <a:rPr lang="fi-FI" altLang="fi-FI" sz="2800" cap="none" dirty="0" smtClean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-</a:t>
            </a:r>
            <a:r>
              <a:rPr lang="fi-FI" altLang="fi-FI" sz="2800" dirty="0" smtClean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LUOKANOPETTAJAN</a:t>
            </a:r>
            <a:r>
              <a:rPr lang="fi-FI" altLang="fi-FI" sz="2800" dirty="0" smtClean="0">
                <a:latin typeface="Bernard MT Condensed" panose="02050806060905020404" pitchFamily="18" charset="0"/>
              </a:rPr>
              <a:t> </a:t>
            </a:r>
            <a:r>
              <a:rPr lang="fi-FI" altLang="fi-FI" sz="2800" dirty="0">
                <a:latin typeface="Bernard MT Condensed" panose="02050806060905020404" pitchFamily="18" charset="0"/>
              </a:rPr>
              <a:t>MAHDOLLISUUDET </a:t>
            </a:r>
            <a:br>
              <a:rPr lang="fi-FI" altLang="fi-FI" sz="2800" dirty="0">
                <a:latin typeface="Bernard MT Condensed" panose="02050806060905020404" pitchFamily="18" charset="0"/>
              </a:rPr>
            </a:br>
            <a:r>
              <a:rPr lang="fi-FI" altLang="fi-FI" sz="2800" dirty="0">
                <a:latin typeface="Bernard MT Condensed" panose="02050806060905020404" pitchFamily="18" charset="0"/>
              </a:rPr>
              <a:t>EDISTÄÄ KOKONAISVALTAISTA </a:t>
            </a:r>
            <a:r>
              <a:rPr lang="fi-FI" altLang="fi-FI" sz="2800" dirty="0" smtClean="0">
                <a:latin typeface="Bernard MT Condensed" panose="02050806060905020404" pitchFamily="18" charset="0"/>
              </a:rPr>
              <a:t>OPPIMISTA?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771" y="1935801"/>
            <a:ext cx="4850415" cy="4487033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Mikä ajankohtainen monikielisyyteen ja/tai -kulttuurisuuteen liittyvä ilmiö on </a:t>
            </a:r>
            <a:r>
              <a:rPr lang="fi-FI" dirty="0" smtClean="0"/>
              <a:t>ajankohtainen, kiinni oppilaan elämismaailmassa </a:t>
            </a:r>
            <a:r>
              <a:rPr lang="fi-FI" dirty="0" smtClean="0"/>
              <a:t>ja jota tulisi tarkastella koulussa laaja-alaisesti / ilmiölähtöisesti?</a:t>
            </a:r>
          </a:p>
          <a:p>
            <a:endParaRPr lang="fi-FI" dirty="0"/>
          </a:p>
          <a:p>
            <a:r>
              <a:rPr lang="fi-FI" dirty="0" smtClean="0"/>
              <a:t>Kehitelkää pienryhmässänne jokin mahdollisimman konkreettinen esimerkki ja kuinka lähestyisitte sitä </a:t>
            </a:r>
            <a:r>
              <a:rPr lang="fi-FI" dirty="0" smtClean="0"/>
              <a:t>opetuksessa (tavoite, pedagoginen toiminta -&gt; aktivoivat työtavat, arviointi)?</a:t>
            </a:r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Kirjoittakaa ideanne </a:t>
            </a:r>
            <a:r>
              <a:rPr lang="fi-FI" dirty="0" err="1" smtClean="0"/>
              <a:t>padletiin</a:t>
            </a:r>
            <a:r>
              <a:rPr lang="fi-FI" dirty="0" smtClean="0"/>
              <a:t>:</a:t>
            </a:r>
            <a:endParaRPr lang="fi-FI" dirty="0"/>
          </a:p>
          <a:p>
            <a:r>
              <a:rPr lang="fi-FI" dirty="0"/>
              <a:t>https://padlet.com/emma_kostiainen/bumacbwrziro3lpm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99" y="1722525"/>
            <a:ext cx="2811173" cy="400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023080">
            <a:off x="5988081" y="2694194"/>
            <a:ext cx="256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Peilatkaa </a:t>
            </a:r>
            <a:r>
              <a:rPr lang="fi-FI" dirty="0" smtClean="0"/>
              <a:t>luentoon &amp; lukemaanne </a:t>
            </a:r>
            <a:endParaRPr lang="fi-FI" dirty="0"/>
          </a:p>
        </p:txBody>
      </p:sp>
      <p:sp>
        <p:nvSpPr>
          <p:cNvPr id="6" name="Right Arrow 5"/>
          <p:cNvSpPr/>
          <p:nvPr/>
        </p:nvSpPr>
        <p:spPr>
          <a:xfrm rot="20005979">
            <a:off x="6746956" y="3144764"/>
            <a:ext cx="14959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3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ife's Charmed Life: Movie: Up (Life Lessons Learne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8" y="143219"/>
            <a:ext cx="10569422" cy="641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98293" y="4350632"/>
            <a:ext cx="5152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Aikataulu ja itsenäiset tehtävät </a:t>
            </a:r>
            <a:endParaRPr lang="fi-FI" sz="2400" b="1" dirty="0" smtClean="0">
              <a:solidFill>
                <a:schemeClr val="bg1"/>
              </a:solidFill>
            </a:endParaRPr>
          </a:p>
          <a:p>
            <a:r>
              <a:rPr lang="fi-FI" sz="2400" b="1" dirty="0" smtClean="0">
                <a:solidFill>
                  <a:schemeClr val="bg1"/>
                </a:solidFill>
              </a:rPr>
              <a:t>-&gt; ks. </a:t>
            </a:r>
            <a:r>
              <a:rPr lang="fi-FI" sz="2400" b="1" dirty="0">
                <a:solidFill>
                  <a:schemeClr val="bg1"/>
                </a:solidFill>
              </a:rPr>
              <a:t>o</a:t>
            </a:r>
            <a:r>
              <a:rPr lang="fi-FI" sz="2400" b="1" dirty="0" smtClean="0">
                <a:solidFill>
                  <a:schemeClr val="bg1"/>
                </a:solidFill>
              </a:rPr>
              <a:t>pintojakson Peda.net-sivulla</a:t>
            </a:r>
            <a:endParaRPr lang="fi-FI" sz="2400" b="1" dirty="0">
              <a:solidFill>
                <a:schemeClr val="bg1"/>
              </a:solidFill>
            </a:endParaRPr>
          </a:p>
          <a:p>
            <a:endParaRPr lang="fi-FI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9564" y="3121891"/>
            <a:ext cx="314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schemeClr val="bg1"/>
                </a:solidFill>
              </a:rPr>
              <a:t>Muistinvirkistykseksi</a:t>
            </a:r>
            <a:endParaRPr 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4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08" y="109754"/>
            <a:ext cx="10178322" cy="1492132"/>
          </a:xfrm>
        </p:spPr>
        <p:txBody>
          <a:bodyPr/>
          <a:lstStyle/>
          <a:p>
            <a:pPr algn="ctr"/>
            <a:r>
              <a:rPr lang="fi-FI" dirty="0" smtClean="0"/>
              <a:t>Seuraavalle kerralle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450" y="988321"/>
            <a:ext cx="10178322" cy="886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b="1" dirty="0" smtClean="0">
                <a:solidFill>
                  <a:srgbClr val="ED11AE"/>
                </a:solidFill>
              </a:rPr>
              <a:t>Itselle vieraaseen kulttuurikokemukseen altistuminen</a:t>
            </a:r>
            <a:endParaRPr lang="fi-FI" sz="2400" b="1" dirty="0">
              <a:solidFill>
                <a:srgbClr val="ED11A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565">
            <a:off x="756135" y="2329162"/>
            <a:ext cx="5251373" cy="398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3748">
            <a:off x="7077490" y="2612802"/>
            <a:ext cx="4291067" cy="356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4871" y="2454260"/>
            <a:ext cx="4764795" cy="387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31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467" y="382385"/>
            <a:ext cx="10471533" cy="87353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POM-opintokokonaisuuden (60 op) suoritettuasi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67" y="1255923"/>
            <a:ext cx="7623673" cy="5354197"/>
          </a:xfrm>
        </p:spPr>
        <p:txBody>
          <a:bodyPr>
            <a:normAutofit/>
          </a:bodyPr>
          <a:lstStyle/>
          <a:p>
            <a:r>
              <a:rPr lang="fi-FI" dirty="0" smtClean="0"/>
              <a:t>tiedostat </a:t>
            </a:r>
            <a:r>
              <a:rPr lang="fi-FI" dirty="0"/>
              <a:t>omat </a:t>
            </a:r>
            <a:r>
              <a:rPr lang="fi-FI" dirty="0" smtClean="0"/>
              <a:t>asenteesi </a:t>
            </a:r>
            <a:r>
              <a:rPr lang="fi-FI" dirty="0"/>
              <a:t>ja </a:t>
            </a:r>
            <a:r>
              <a:rPr lang="fi-FI" dirty="0" smtClean="0"/>
              <a:t>uskomuksesi </a:t>
            </a:r>
            <a:r>
              <a:rPr lang="fi-FI" dirty="0"/>
              <a:t>eri oppiaineita kohtaan ja </a:t>
            </a:r>
            <a:r>
              <a:rPr lang="fi-FI" dirty="0" smtClean="0"/>
              <a:t>kykenet </a:t>
            </a:r>
            <a:r>
              <a:rPr lang="fi-FI" dirty="0"/>
              <a:t>tarkastelemaan </a:t>
            </a:r>
            <a:r>
              <a:rPr lang="fi-FI" dirty="0" smtClean="0"/>
              <a:t>niitä </a:t>
            </a:r>
            <a:r>
              <a:rPr lang="fi-FI" dirty="0"/>
              <a:t>kriittisesti</a:t>
            </a:r>
          </a:p>
          <a:p>
            <a:r>
              <a:rPr lang="fi-FI" dirty="0" smtClean="0"/>
              <a:t>tunnistat </a:t>
            </a:r>
            <a:r>
              <a:rPr lang="fi-FI" dirty="0"/>
              <a:t>eri oppiaineiden ja niiden taustalla olevien tiedonalojen merkityksen lapsen kehityksen ja hyvinvoinnin näkökulmasta</a:t>
            </a:r>
          </a:p>
          <a:p>
            <a:r>
              <a:rPr lang="fi-FI" dirty="0" smtClean="0"/>
              <a:t>ymmärrät </a:t>
            </a:r>
            <a:r>
              <a:rPr lang="fi-FI" dirty="0" err="1"/>
              <a:t>oppijoiden</a:t>
            </a:r>
            <a:r>
              <a:rPr lang="fi-FI" dirty="0"/>
              <a:t> ja oppijaryhmien moninaisuuden merkityksen oppimisen ohjaamisessa</a:t>
            </a:r>
          </a:p>
          <a:p>
            <a:r>
              <a:rPr lang="fi-FI" dirty="0" smtClean="0"/>
              <a:t>tunnistat </a:t>
            </a:r>
            <a:r>
              <a:rPr lang="fi-FI" dirty="0"/>
              <a:t>oppiaineiden erityisluonteen ja </a:t>
            </a:r>
            <a:r>
              <a:rPr lang="fi-FI" dirty="0" smtClean="0"/>
              <a:t>osaat </a:t>
            </a:r>
            <a:r>
              <a:rPr lang="fi-FI" dirty="0"/>
              <a:t>tarkastella sitä yli oppiainerajojen</a:t>
            </a:r>
          </a:p>
          <a:p>
            <a:r>
              <a:rPr lang="fi-FI" dirty="0" smtClean="0"/>
              <a:t>osaat </a:t>
            </a:r>
            <a:r>
              <a:rPr lang="fi-FI" dirty="0"/>
              <a:t>eritellä oppiaineiden pedagogista kulttuuria sekä oppiainekirjoon liittyviä ideologisia ja poliittisia sidoksia</a:t>
            </a:r>
          </a:p>
          <a:p>
            <a:r>
              <a:rPr lang="fi-FI" dirty="0" smtClean="0"/>
              <a:t>osaat </a:t>
            </a:r>
            <a:r>
              <a:rPr lang="fi-FI" dirty="0"/>
              <a:t>suunnitella opetusta sekä ohjata ja arvioida oppimista eri oppiaineissa ja monialaisissa oppimiskokonaisuuksissa luokilla 1–6 </a:t>
            </a:r>
            <a:r>
              <a:rPr lang="fi-FI" dirty="0" smtClean="0"/>
              <a:t>sekä</a:t>
            </a:r>
            <a:r>
              <a:rPr lang="fi-FI" dirty="0"/>
              <a:t> </a:t>
            </a:r>
            <a:r>
              <a:rPr lang="fi-FI" dirty="0" smtClean="0"/>
              <a:t>esiopetuksessa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smtClean="0"/>
              <a:t>					(JY, OKL OPS 2020-2023)</a:t>
            </a:r>
            <a:endParaRPr lang="fi-FI" dirty="0"/>
          </a:p>
        </p:txBody>
      </p:sp>
      <p:pic>
        <p:nvPicPr>
          <p:cNvPr id="4" name="Picture 3" descr="Background Black Coffee Breakfast · Free photo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40" y="2129461"/>
            <a:ext cx="3205908" cy="287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17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208" y="291947"/>
            <a:ext cx="10178322" cy="1492132"/>
          </a:xfrm>
        </p:spPr>
        <p:txBody>
          <a:bodyPr>
            <a:normAutofit/>
          </a:bodyPr>
          <a:lstStyle/>
          <a:p>
            <a:r>
              <a:rPr lang="fi-FI" sz="3600" dirty="0" smtClean="0"/>
              <a:t>POMM1002 Johdatus monialaisiin opintoihin opintojakson (3 op) suoritettuasi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251" y="1480978"/>
            <a:ext cx="10448235" cy="4691536"/>
          </a:xfrm>
        </p:spPr>
        <p:txBody>
          <a:bodyPr/>
          <a:lstStyle/>
          <a:p>
            <a:r>
              <a:rPr lang="fi-FI" dirty="0" smtClean="0"/>
              <a:t>tunnistat </a:t>
            </a:r>
            <a:r>
              <a:rPr lang="fi-FI" dirty="0"/>
              <a:t>oppiaineita kohtaan </a:t>
            </a:r>
            <a:r>
              <a:rPr lang="fi-FI" dirty="0" smtClean="0"/>
              <a:t>omaksumiasi </a:t>
            </a:r>
            <a:r>
              <a:rPr lang="fi-FI" dirty="0"/>
              <a:t>asenteita ja valmiuksia</a:t>
            </a:r>
          </a:p>
          <a:p>
            <a:r>
              <a:rPr lang="fi-FI" dirty="0" smtClean="0"/>
              <a:t>tunnistat </a:t>
            </a:r>
            <a:r>
              <a:rPr lang="fi-FI" dirty="0"/>
              <a:t>perusopetuksen opetussuunnitelman perusteiden linjauksia sekä oppiaineiden pedagogiikkaan liittyviä erilaisia valintoja, jotka voivat olla esimerkiksi ideologisia ja poliittisia</a:t>
            </a:r>
          </a:p>
          <a:p>
            <a:r>
              <a:rPr lang="fi-FI" dirty="0" smtClean="0"/>
              <a:t>hahmotat </a:t>
            </a:r>
            <a:r>
              <a:rPr lang="fi-FI" dirty="0"/>
              <a:t>oppiaineiden ominaispiirteitä ja yhtäläisyyksiä </a:t>
            </a:r>
            <a:r>
              <a:rPr lang="fi-FI" dirty="0" err="1"/>
              <a:t>geneeristen</a:t>
            </a:r>
            <a:r>
              <a:rPr lang="fi-FI" dirty="0"/>
              <a:t> taitojen kehittämisessä ja monialaisten oppimiskokonaisuuksien suunnittelussa, toteuttamisessa ja arvioinnissa</a:t>
            </a:r>
          </a:p>
          <a:p>
            <a:r>
              <a:rPr lang="fi-FI" dirty="0" smtClean="0"/>
              <a:t>tiedostat </a:t>
            </a:r>
            <a:r>
              <a:rPr lang="fi-FI" dirty="0"/>
              <a:t>aistihavaintojen, toiminnan ja oppimistapojen sekä oppimisen ympäristöjen merkityksen oppimisessa</a:t>
            </a:r>
          </a:p>
          <a:p>
            <a:r>
              <a:rPr lang="fi-FI" dirty="0" smtClean="0"/>
              <a:t>osaat </a:t>
            </a:r>
            <a:r>
              <a:rPr lang="fi-FI" dirty="0"/>
              <a:t>eritellä ajatteluaan sekä vahvuuksiaan ja kehittymistarpeitaan opettajuuden ydinosaamisalueiden näkökulmasta.</a:t>
            </a:r>
          </a:p>
          <a:p>
            <a:endParaRPr lang="fi-FI" dirty="0"/>
          </a:p>
        </p:txBody>
      </p:sp>
      <p:pic>
        <p:nvPicPr>
          <p:cNvPr id="4" name="Picture 3" descr="A View From Serenity Acres: BORROWING TROU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705" y="4545319"/>
            <a:ext cx="2928395" cy="231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06381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121EB550B5A4AA946CD6BF70042A8" ma:contentTypeVersion="0" ma:contentTypeDescription="Create a new document." ma:contentTypeScope="" ma:versionID="cfbf2edffe41c5d63bc87a946f9e1f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9E3764-8566-49D7-90C0-9AD29024A41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E0CE25-0BCD-4542-B68B-E95D794311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FEE1D8-9AB8-4188-8042-91956B7AB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436</TotalTime>
  <Words>294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Bernard MT Condensed</vt:lpstr>
      <vt:lpstr>Gill Sans MT</vt:lpstr>
      <vt:lpstr>Impact</vt:lpstr>
      <vt:lpstr>Badge</vt:lpstr>
      <vt:lpstr>POMM1002  Johdanto monialaisiin opintoihin</vt:lpstr>
      <vt:lpstr>Laaja-alainen osaaminen? Ilmiölähtöisyys? Oppiaineiden integrointi? Kokonaisvaltainen oppiminen? Esteettömyys? Ikäsekoitteiset ryhmät?</vt:lpstr>
      <vt:lpstr>Laaja-alainen osaaminen ja ilmiölähtöisyys: KiMo-LUOKANOPETTAJAN MAHDOLLISUUDET  EDISTÄÄ KOKONAISVALTAISTA OPPIMISTA?</vt:lpstr>
      <vt:lpstr>PowerPoint Presentation</vt:lpstr>
      <vt:lpstr>Seuraavalle kerralle</vt:lpstr>
      <vt:lpstr>POM-opintokokonaisuuden (60 op) suoritettuasi</vt:lpstr>
      <vt:lpstr>POMM1002 Johdatus monialaisiin opintoihin opintojakson (3 op) suoritettuasi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POMM1002  Johdanto monialaisiin opintoihin</dc:title>
  <dc:creator>Kostiainen, Emma</dc:creator>
  <cp:lastModifiedBy>Kostiainen, Emma</cp:lastModifiedBy>
  <cp:revision>37</cp:revision>
  <dcterms:created xsi:type="dcterms:W3CDTF">2020-09-08T07:50:41Z</dcterms:created>
  <dcterms:modified xsi:type="dcterms:W3CDTF">2020-09-24T08:52:24Z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0x010100C83121EB550B5A4AA946CD6BF70042A8</vt:lpwstr>
  </property>
</Properties>
</file>