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794500" cy="9931400"/>
  <p:embeddedFontLst>
    <p:embeddedFont>
      <p:font typeface="Merriweather Sans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33"/>
    <p:restoredTop sz="94340"/>
  </p:normalViewPr>
  <p:slideViewPr>
    <p:cSldViewPr snapToGrid="0" snapToObjects="1">
      <p:cViewPr varScale="1">
        <p:scale>
          <a:sx n="84" d="100"/>
          <a:sy n="84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595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098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fcfd726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26fcfd72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fcfd7265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26fcfd72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466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14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115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3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963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829e6547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2829e65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611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2475" b="1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2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171450" marR="0" lvl="0" indent="-202406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42900" marR="0" lvl="1" indent="-2262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sz="22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0" marR="0" lvl="2" indent="-202406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85800" marR="0" lvl="3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857250" marR="0" lvl="4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028700" marR="0" lvl="5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00150" marR="0" lvl="6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543050" marR="0" lvl="8" indent="-1905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6282927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6283098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284" y="460997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573" cy="31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3994" cy="79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98943"/>
            <a:ext cx="7886700" cy="30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8446" y="273844"/>
            <a:ext cx="8048952" cy="6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3151764" y="1530032"/>
            <a:ext cx="1478058" cy="26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13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8650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890431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342900" lvl="1" indent="-2143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514350" lvl="2" indent="-2000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17" cy="8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18" cy="32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723347" y="1673733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857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228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619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171450" lvl="0" indent="-857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342900" lvl="1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14350" lvl="2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00" lvl="3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857250" lvl="4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28700" lvl="5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150" lvl="6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00" lvl="7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050" lvl="8" indent="-1285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288221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4721703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12284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10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PvOHAW-j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PvOHAW-j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12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lvl="0">
              <a:buSzPct val="100000"/>
            </a:pPr>
            <a:r>
              <a:rPr lang="fi-FI" sz="3200" dirty="0"/>
              <a:t>10. Ruotsista luodaan suurvalta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Taitotehtävä: Ruotsin valloitukset suurvalta-aikana</a:t>
            </a:r>
            <a:endParaRPr sz="3300" dirty="0"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5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Brömsebron</a:t>
            </a:r>
            <a:r>
              <a:rPr lang="fi-FI" sz="3600" dirty="0"/>
              <a:t> rauha 1645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Tanska-Norjaa vastaan käydyn sodan jälkeen Ruotsi sai tärkeitä alueita rannikolta ja isoja Itämeren saaria.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Sopimukseen kuului lisäksi tullivapaus Juutinraumassa 30 vuodeksi.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10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29;p18">
            <a:extLst>
              <a:ext uri="{FF2B5EF4-FFF2-40B4-BE49-F238E27FC236}">
                <a16:creationId xmlns:a16="http://schemas.microsoft.com/office/drawing/2014/main" id="{B791F3B0-410B-09E2-2B3F-63F51C00968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195"/>
          <a:stretch/>
        </p:blipFill>
        <p:spPr>
          <a:xfrm>
            <a:off x="5148470" y="0"/>
            <a:ext cx="3847930" cy="5168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1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/>
              <a:t>Westfalenin rauha 1648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30-vuotisen sodan rauhassa Ruotsi sai taloudellisesti merkittäviä alueita Pohjois-Saksasta.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11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35;p19">
            <a:extLst>
              <a:ext uri="{FF2B5EF4-FFF2-40B4-BE49-F238E27FC236}">
                <a16:creationId xmlns:a16="http://schemas.microsoft.com/office/drawing/2014/main" id="{F0AD57C9-4B60-662E-3E6A-9BAC57AE0A7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470" y="1"/>
            <a:ext cx="3847930" cy="522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9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/>
              <a:t>Roskilden rauha 1658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8" y="1268007"/>
            <a:ext cx="4291762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Tanskalta Etelä-Ruotsin alueita kuten </a:t>
            </a:r>
            <a:r>
              <a:rPr lang="fi-FI" sz="2000" dirty="0" err="1"/>
              <a:t>Skånen</a:t>
            </a:r>
            <a:r>
              <a:rPr lang="fi-FI" sz="2000" dirty="0"/>
              <a:t>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pääsi valvomaan Juutinraumaa.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12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42;p20">
            <a:extLst>
              <a:ext uri="{FF2B5EF4-FFF2-40B4-BE49-F238E27FC236}">
                <a16:creationId xmlns:a16="http://schemas.microsoft.com/office/drawing/2014/main" id="{0116A93C-BD7E-4702-B052-0340E67AA9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468" y="0"/>
            <a:ext cx="3847931" cy="522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Ruotsin valloitukset suurvalta-aikana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628650" y="1089102"/>
            <a:ext cx="7907119" cy="33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fi-FI" dirty="0"/>
              <a:t>Tutki karttaa </a:t>
            </a:r>
            <a:r>
              <a:rPr lang="fi-FI" i="1" dirty="0"/>
              <a:t>Ruotsin valloitukset suurvalta-aikana</a:t>
            </a:r>
            <a:r>
              <a:rPr lang="fi-FI" dirty="0"/>
              <a:t>. Ovatko seuraavat väitteet oikein vai väärin? Perustele vastauksesi.</a:t>
            </a:r>
            <a:endParaRPr lang="fi-FI" u="sng" dirty="0">
              <a:solidFill>
                <a:schemeClr val="hlink"/>
              </a:solidFill>
              <a:hlinkClick r:id="rId3"/>
            </a:endParaRP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SzPts val="2000"/>
              <a:buAutoNum type="arabicPeriod"/>
            </a:pPr>
            <a:r>
              <a:rPr lang="fi-FI" dirty="0"/>
              <a:t>Ruotsi oli merkittävä suurvalta Itämeren piirissä jo 1500-luvun puolivälissä.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SzPts val="2000"/>
              <a:buAutoNum type="arabicPeriod"/>
            </a:pPr>
            <a:r>
              <a:rPr lang="fi-FI" dirty="0" err="1"/>
              <a:t>Täyssinän</a:t>
            </a:r>
            <a:r>
              <a:rPr lang="fi-FI" dirty="0"/>
              <a:t> rauha merkitsi isoa aluelaajennusta valtakunnan pohjoisosassa.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SzPts val="2000"/>
              <a:buAutoNum type="arabicPeriod"/>
            </a:pPr>
            <a:r>
              <a:rPr lang="fi-FI" dirty="0"/>
              <a:t>Suomen itärajalla tapahtui aluelaajennuksia </a:t>
            </a:r>
            <a:r>
              <a:rPr lang="fi-FI" dirty="0" err="1"/>
              <a:t>Altmarkin</a:t>
            </a:r>
            <a:r>
              <a:rPr lang="fi-FI" dirty="0"/>
              <a:t> välirauhan jälkeen.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SzPts val="2000"/>
              <a:buAutoNum type="arabicPeriod"/>
            </a:pPr>
            <a:r>
              <a:rPr lang="fi-FI" dirty="0"/>
              <a:t>Ruotsiin liitettiin eniten uusia alueita 1640-luvulla.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</a:pPr>
            <a:endParaRPr lang="fi-FI" dirty="0"/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buSzPts val="2000"/>
            </a:pPr>
            <a:endParaRPr lang="fi-FI" dirty="0"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2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3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3" name="Kuva 2" descr="Kuva, joka sisältää kohteen teksti, kartta, atlas">
            <a:extLst>
              <a:ext uri="{FF2B5EF4-FFF2-40B4-BE49-F238E27FC236}">
                <a16:creationId xmlns:a16="http://schemas.microsoft.com/office/drawing/2014/main" id="{0E8C03DC-36DF-DC1F-84E5-107F12BE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1" y="-18288"/>
            <a:ext cx="3771899" cy="51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12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>
              <a:buSzPts val="3600"/>
            </a:pPr>
            <a:r>
              <a:rPr lang="fi-FI" sz="3300" dirty="0"/>
              <a:t>Opettajalle</a:t>
            </a:r>
            <a:endParaRPr sz="3300" dirty="0"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5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i-FI"/>
              <a:t>Forum Historia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61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Ruotsin valloitukset suurvalta-aikana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725118"/>
            <a:ext cx="7886700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2000"/>
            </a:pPr>
            <a:endParaRPr lang="en-GB" sz="2000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GB" sz="2000" dirty="0" err="1"/>
              <a:t>Ruotsi</a:t>
            </a:r>
            <a:r>
              <a:rPr lang="en-GB" sz="2000" dirty="0"/>
              <a:t> </a:t>
            </a:r>
            <a:r>
              <a:rPr lang="en-GB" sz="2000" dirty="0" err="1"/>
              <a:t>oli</a:t>
            </a:r>
            <a:r>
              <a:rPr lang="en-GB" sz="2000" dirty="0"/>
              <a:t> </a:t>
            </a:r>
            <a:r>
              <a:rPr lang="en-GB" sz="2000" dirty="0" err="1"/>
              <a:t>merkittävä</a:t>
            </a:r>
            <a:r>
              <a:rPr lang="en-GB" sz="2000" dirty="0"/>
              <a:t> </a:t>
            </a:r>
            <a:r>
              <a:rPr lang="en-GB" sz="2000" dirty="0" err="1"/>
              <a:t>suurvalta</a:t>
            </a:r>
            <a:r>
              <a:rPr lang="en-GB" sz="2000" dirty="0"/>
              <a:t> </a:t>
            </a:r>
            <a:r>
              <a:rPr lang="en-GB" sz="2000" dirty="0" err="1"/>
              <a:t>Itämeren</a:t>
            </a:r>
            <a:r>
              <a:rPr lang="en-GB" sz="2000" dirty="0"/>
              <a:t> </a:t>
            </a:r>
            <a:r>
              <a:rPr lang="en-GB" sz="2000" dirty="0" err="1"/>
              <a:t>piirissä</a:t>
            </a:r>
            <a:r>
              <a:rPr lang="en-GB" sz="2000" dirty="0"/>
              <a:t> jo 1500-luvun </a:t>
            </a:r>
            <a:r>
              <a:rPr lang="en-GB" sz="2000" dirty="0" err="1"/>
              <a:t>puolivälissä</a:t>
            </a:r>
            <a:r>
              <a:rPr lang="en-GB" sz="2000" dirty="0"/>
              <a:t>. </a:t>
            </a:r>
            <a:r>
              <a:rPr lang="en-GB" sz="2000" dirty="0" err="1">
                <a:solidFill>
                  <a:srgbClr val="FF0000"/>
                </a:solidFill>
              </a:rPr>
              <a:t>Väärin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Ruotsin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valta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alkoi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laajentua</a:t>
            </a:r>
            <a:r>
              <a:rPr lang="en-GB" sz="2000" dirty="0">
                <a:solidFill>
                  <a:srgbClr val="FF0000"/>
                </a:solidFill>
              </a:rPr>
              <a:t> 1500-luvun </a:t>
            </a:r>
            <a:r>
              <a:rPr lang="en-GB" sz="2000" dirty="0" err="1">
                <a:solidFill>
                  <a:srgbClr val="FF0000"/>
                </a:solidFill>
              </a:rPr>
              <a:t>puolivälin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jälkeen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GB" sz="2000" dirty="0" err="1"/>
              <a:t>Täyssinän</a:t>
            </a:r>
            <a:r>
              <a:rPr lang="en-GB" sz="2000" dirty="0"/>
              <a:t> </a:t>
            </a:r>
            <a:r>
              <a:rPr lang="en-GB" sz="2000" dirty="0" err="1"/>
              <a:t>rauha</a:t>
            </a:r>
            <a:r>
              <a:rPr lang="en-GB" sz="2000" dirty="0"/>
              <a:t> </a:t>
            </a:r>
            <a:r>
              <a:rPr lang="en-GB" sz="2000" dirty="0" err="1"/>
              <a:t>merkitsi</a:t>
            </a:r>
            <a:r>
              <a:rPr lang="en-GB" sz="2000" dirty="0"/>
              <a:t> </a:t>
            </a:r>
            <a:r>
              <a:rPr lang="en-GB" sz="2000" dirty="0" err="1"/>
              <a:t>isoa</a:t>
            </a:r>
            <a:r>
              <a:rPr lang="en-GB" sz="2000" dirty="0"/>
              <a:t> </a:t>
            </a:r>
            <a:r>
              <a:rPr lang="en-GB" sz="2000" dirty="0" err="1"/>
              <a:t>aluelaajennusta</a:t>
            </a:r>
            <a:r>
              <a:rPr lang="en-GB" sz="2000" dirty="0"/>
              <a:t> </a:t>
            </a:r>
            <a:r>
              <a:rPr lang="en-GB" sz="2000" dirty="0" err="1"/>
              <a:t>valtakunnan</a:t>
            </a:r>
            <a:r>
              <a:rPr lang="en-GB" sz="2000" dirty="0"/>
              <a:t> </a:t>
            </a:r>
            <a:r>
              <a:rPr lang="en-GB" sz="2000" dirty="0" err="1"/>
              <a:t>pohjoisosassa</a:t>
            </a:r>
            <a:r>
              <a:rPr lang="en-GB" sz="2000" dirty="0"/>
              <a:t>. </a:t>
            </a:r>
            <a:r>
              <a:rPr lang="en-GB" sz="2000" dirty="0" err="1">
                <a:solidFill>
                  <a:srgbClr val="FF0000"/>
                </a:solidFill>
              </a:rPr>
              <a:t>Oikein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Ruotsi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sai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alueita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Suomen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koilispuolelta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GB" sz="2000" dirty="0" err="1"/>
              <a:t>Suomen</a:t>
            </a:r>
            <a:r>
              <a:rPr lang="en-GB" sz="2000" dirty="0"/>
              <a:t> </a:t>
            </a:r>
            <a:r>
              <a:rPr lang="en-GB" sz="2000" dirty="0" err="1"/>
              <a:t>itärajalla</a:t>
            </a:r>
            <a:r>
              <a:rPr lang="en-GB" sz="2000" dirty="0"/>
              <a:t> </a:t>
            </a:r>
            <a:r>
              <a:rPr lang="en-GB" sz="2000" dirty="0" err="1"/>
              <a:t>tapahtui</a:t>
            </a:r>
            <a:r>
              <a:rPr lang="en-GB" sz="2000" dirty="0"/>
              <a:t> </a:t>
            </a:r>
            <a:r>
              <a:rPr lang="en-GB" sz="2000" dirty="0" err="1"/>
              <a:t>aluelaajennuksia</a:t>
            </a:r>
            <a:r>
              <a:rPr lang="en-GB" sz="2000" dirty="0"/>
              <a:t> </a:t>
            </a:r>
            <a:r>
              <a:rPr lang="en-GB" sz="2000" dirty="0" err="1"/>
              <a:t>Altmarkin</a:t>
            </a:r>
            <a:r>
              <a:rPr lang="en-GB" sz="2000" dirty="0"/>
              <a:t> </a:t>
            </a:r>
            <a:r>
              <a:rPr lang="en-GB" sz="2000" dirty="0" err="1"/>
              <a:t>välirauhan</a:t>
            </a:r>
            <a:r>
              <a:rPr lang="en-GB" sz="2000" dirty="0"/>
              <a:t> </a:t>
            </a:r>
            <a:r>
              <a:rPr lang="en-GB" sz="2000" dirty="0" err="1"/>
              <a:t>jälkeen</a:t>
            </a:r>
            <a:r>
              <a:rPr lang="en-GB" sz="2000" dirty="0"/>
              <a:t>. </a:t>
            </a:r>
            <a:r>
              <a:rPr lang="en-GB" sz="2000" dirty="0" err="1">
                <a:solidFill>
                  <a:srgbClr val="FF0000"/>
                </a:solidFill>
              </a:rPr>
              <a:t>Väärin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aluelaajennukset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itärajalla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tapahtuivat</a:t>
            </a:r>
            <a:r>
              <a:rPr lang="en-GB" sz="2000" dirty="0">
                <a:solidFill>
                  <a:srgbClr val="FF0000"/>
                </a:solidFill>
              </a:rPr>
              <a:t> jo </a:t>
            </a:r>
            <a:r>
              <a:rPr lang="en-GB" sz="2000" dirty="0" err="1">
                <a:solidFill>
                  <a:srgbClr val="FF0000"/>
                </a:solidFill>
              </a:rPr>
              <a:t>Stolbovan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rauhassa</a:t>
            </a:r>
            <a:r>
              <a:rPr lang="en-GB" sz="2000" dirty="0">
                <a:solidFill>
                  <a:srgbClr val="FF0000"/>
                </a:solidFill>
              </a:rPr>
              <a:t> 1617.</a:t>
            </a:r>
            <a:endParaRPr lang="en-GB" sz="20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GB" sz="2000" dirty="0" err="1"/>
              <a:t>Ruotsiin</a:t>
            </a:r>
            <a:r>
              <a:rPr lang="en-GB" sz="2000" dirty="0"/>
              <a:t> </a:t>
            </a:r>
            <a:r>
              <a:rPr lang="en-GB" sz="2000" dirty="0" err="1"/>
              <a:t>liitettiin</a:t>
            </a:r>
            <a:r>
              <a:rPr lang="en-GB" sz="2000" dirty="0"/>
              <a:t> </a:t>
            </a:r>
            <a:r>
              <a:rPr lang="en-GB" sz="2000" dirty="0" err="1"/>
              <a:t>eniten</a:t>
            </a:r>
            <a:r>
              <a:rPr lang="en-GB" sz="2000" dirty="0"/>
              <a:t> </a:t>
            </a:r>
            <a:r>
              <a:rPr lang="en-GB" sz="2000" dirty="0" err="1"/>
              <a:t>uusia</a:t>
            </a:r>
            <a:r>
              <a:rPr lang="en-GB" sz="2000" dirty="0"/>
              <a:t> </a:t>
            </a:r>
            <a:r>
              <a:rPr lang="en-GB" sz="2000" dirty="0" err="1"/>
              <a:t>alueita</a:t>
            </a:r>
            <a:r>
              <a:rPr lang="en-GB" sz="2000" dirty="0"/>
              <a:t> 1640-luvulla. </a:t>
            </a:r>
            <a:r>
              <a:rPr lang="en-GB" sz="2000" dirty="0" err="1">
                <a:solidFill>
                  <a:srgbClr val="FF0000"/>
                </a:solidFill>
              </a:rPr>
              <a:t>Oikein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dirty="0" err="1">
                <a:solidFill>
                  <a:srgbClr val="FF0000"/>
                </a:solidFill>
              </a:rPr>
              <a:t>Ruotsiin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liitettiin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alueita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Pohjois-Saksasta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ja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Tanska-Norjasta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sekä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Gotlanti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ja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Saarenmaa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  <a:endParaRPr lang="en-GB" sz="20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</a:pPr>
            <a:endParaRPr lang="en-GB" sz="2000" dirty="0"/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buSzPts val="2000"/>
            </a:pPr>
            <a:endParaRPr lang="en-GB" sz="2000" dirty="0"/>
          </a:p>
          <a:p>
            <a:pPr marL="0" lvl="0" indent="0">
              <a:spcBef>
                <a:spcPts val="1000"/>
              </a:spcBef>
            </a:pPr>
            <a:endParaRPr lang="en-GB" sz="2000"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5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algn="l"/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Tallinnan sopimus 1561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Puola ja Venäjä taistelivat keskenään Liivinmaan alueesta.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Neuvotteluiden avulla Ruotsi sai Viron alueita ja Tallinnan.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Tallinna oli Itämeren suurimpia kaupunkeja.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6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B3C0D956-9AC4-CE53-B9BC-5AD9ED848E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273"/>
          <a:stretch/>
        </p:blipFill>
        <p:spPr>
          <a:xfrm>
            <a:off x="5148470" y="1"/>
            <a:ext cx="3838579" cy="5168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5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/>
            <a:r>
              <a:rPr lang="fi-FI" sz="3600" dirty="0" err="1"/>
              <a:t>Täyssinän</a:t>
            </a:r>
            <a:r>
              <a:rPr lang="fi-FI" sz="3600" dirty="0"/>
              <a:t> rauha 1595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28625" lvl="0" indent="-342900">
              <a:buSzPct val="100000"/>
              <a:buFont typeface="Arial" panose="020B0604020202020204" pitchFamily="34" charset="0"/>
              <a:buChar char="•"/>
            </a:pPr>
            <a:r>
              <a:rPr lang="fi-FI" sz="2000" dirty="0"/>
              <a:t>Venäjään vastaan käydyn sodan jälkeen Ruotsi itäraja vedettiin Jäämereen ja Ruotsi sai pitää Suomenlahden eteläpuolen valloituksensa.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7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B0E88FCC-F29D-6A3C-02BC-CDCCB0C7E64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70" y="0"/>
            <a:ext cx="3774284" cy="515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Stolbovan</a:t>
            </a:r>
            <a:r>
              <a:rPr lang="fi-FI" sz="3600" dirty="0"/>
              <a:t> rauha 1617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12047" y="1268007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Rauha päätti Venäjää vastaan käydyn Inkerin sodan.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luopui vaatimuksista Venäjän valtaistuimeen.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Käkisalmen läänin ja Inkerinmaan.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Suomenlahti tuli nyt kokonaan Ruotsin valvontaan.</a:t>
            </a:r>
          </a:p>
          <a:p>
            <a:pPr marL="8001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8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14;p16">
            <a:extLst>
              <a:ext uri="{FF2B5EF4-FFF2-40B4-BE49-F238E27FC236}">
                <a16:creationId xmlns:a16="http://schemas.microsoft.com/office/drawing/2014/main" id="{D2C8C453-E69B-03FC-580C-850B3B860F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46" r="436" b="1400"/>
          <a:stretch/>
        </p:blipFill>
        <p:spPr>
          <a:xfrm>
            <a:off x="5107584" y="0"/>
            <a:ext cx="3815170" cy="515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6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rmAutofit fontScale="90000"/>
          </a:bodyPr>
          <a:lstStyle/>
          <a:p>
            <a:pPr marL="0" lvl="0" indent="0" algn="l">
              <a:spcBef>
                <a:spcPts val="1000"/>
              </a:spcBef>
            </a:pPr>
            <a:r>
              <a:rPr lang="fi-FI" sz="3600" dirty="0" err="1"/>
              <a:t>Atmarkin</a:t>
            </a:r>
            <a:r>
              <a:rPr lang="fi-FI" sz="3600" dirty="0"/>
              <a:t> välirauha </a:t>
            </a:r>
            <a:br>
              <a:rPr lang="fi-FI" sz="3600" dirty="0"/>
            </a:br>
            <a:r>
              <a:rPr lang="fi-FI" sz="3600" dirty="0"/>
              <a:t>1629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669306" y="1541850"/>
            <a:ext cx="4436423" cy="36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Rauha solmittiin Ruotsin ja Puola-Liettuan välille.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Ruotsi sai suuren osan Liivinmaata ja sekä Riian että useiden Preussin satamakaupunkien tullitulot.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/>
              <a:t>Tullitulot olivat tärkeä tulonlähde Ruotsille kolmikymmenvuotisen sodan aikana.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fld id="{00000000-1234-1234-1234-123412341234}" type="slidenum">
              <a:rPr lang="fi-FI"/>
              <a:pPr/>
              <a:t>9</a:t>
            </a:fld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b" anchorCtr="0">
            <a:noAutofit/>
          </a:bodyPr>
          <a:lstStyle/>
          <a:p>
            <a:r>
              <a:rPr lang="fi-FI"/>
              <a:t>Forum Historia 5, Luku 10</a:t>
            </a:r>
            <a:endParaRPr/>
          </a:p>
        </p:txBody>
      </p:sp>
      <p:pic>
        <p:nvPicPr>
          <p:cNvPr id="8" name="Google Shape;121;p17">
            <a:extLst>
              <a:ext uri="{FF2B5EF4-FFF2-40B4-BE49-F238E27FC236}">
                <a16:creationId xmlns:a16="http://schemas.microsoft.com/office/drawing/2014/main" id="{C2A26447-1A1E-B982-C57B-31F247DDE6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999"/>
          <a:stretch/>
        </p:blipFill>
        <p:spPr>
          <a:xfrm>
            <a:off x="5105729" y="1"/>
            <a:ext cx="380943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7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384</Words>
  <Application>Microsoft Office PowerPoint</Application>
  <PresentationFormat>Näytössä katseltava esitys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Calibri</vt:lpstr>
      <vt:lpstr>Arial</vt:lpstr>
      <vt:lpstr>Verdana</vt:lpstr>
      <vt:lpstr>Merriweather Sans</vt:lpstr>
      <vt:lpstr>Office-teema</vt:lpstr>
      <vt:lpstr>10. Ruotsista luodaan suurvalta  Taitotehtävä: Ruotsin valloitukset suurvalta-aikana</vt:lpstr>
      <vt:lpstr>Ruotsin valloitukset suurvalta-aikana</vt:lpstr>
      <vt:lpstr>PowerPoint-esitys</vt:lpstr>
      <vt:lpstr>Opettajalle</vt:lpstr>
      <vt:lpstr>Ruotsin valloitukset suurvalta-aikana</vt:lpstr>
      <vt:lpstr>Tallinnan sopimus 1561</vt:lpstr>
      <vt:lpstr>Täyssinän rauha 1595</vt:lpstr>
      <vt:lpstr>Stolbovan rauha 1617</vt:lpstr>
      <vt:lpstr>Atmarkin välirauha  1629</vt:lpstr>
      <vt:lpstr>Brömsebron rauha 1645</vt:lpstr>
      <vt:lpstr>Westfalenin rauha 1648</vt:lpstr>
      <vt:lpstr>Roskilden rauha 1658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Rautakautinen Suomi  Taitotehtävä: Tiivistämisharjoitus rautakaudesta</dc:title>
  <dc:creator>Kaartinen Minna</dc:creator>
  <cp:lastModifiedBy>Kaartinen Minna</cp:lastModifiedBy>
  <cp:revision>8</cp:revision>
  <dcterms:modified xsi:type="dcterms:W3CDTF">2025-08-27T05:50:48Z</dcterms:modified>
</cp:coreProperties>
</file>