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56" r:id="rId5"/>
    <p:sldId id="257" r:id="rId6"/>
    <p:sldId id="258" r:id="rId7"/>
    <p:sldId id="259" r:id="rId8"/>
    <p:sldId id="260" r:id="rId9"/>
    <p:sldId id="261" r:id="rId10"/>
    <p:sldId id="263" r:id="rId11"/>
    <p:sldId id="264" r:id="rId12"/>
    <p:sldId id="262" r:id="rId13"/>
  </p:sldIdLst>
  <p:sldSz cx="12192000" cy="6858000"/>
  <p:notesSz cx="6858000" cy="9144000"/>
  <p:defaultTex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26" autoAdjust="0"/>
    <p:restoredTop sz="94660"/>
  </p:normalViewPr>
  <p:slideViewPr>
    <p:cSldViewPr snapToGrid="0">
      <p:cViewPr varScale="1">
        <p:scale>
          <a:sx n="86" d="100"/>
          <a:sy n="86" d="100"/>
        </p:scale>
        <p:origin x="557" y="5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viewProps" Target="viewProp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Otsikkodia">
    <p:spTree>
      <p:nvGrpSpPr>
        <p:cNvPr id="1" name=""/>
        <p:cNvGrpSpPr/>
        <p:nvPr/>
      </p:nvGrpSpPr>
      <p:grpSpPr>
        <a:xfrm>
          <a:off x="0" y="0"/>
          <a:ext cx="0" cy="0"/>
          <a:chOff x="0" y="0"/>
          <a:chExt cx="0" cy="0"/>
        </a:xfrm>
      </p:grpSpPr>
      <p:sp>
        <p:nvSpPr>
          <p:cNvPr id="2" name="Otsikko 1"/>
          <p:cNvSpPr>
            <a:spLocks noGrp="1"/>
          </p:cNvSpPr>
          <p:nvPr>
            <p:ph type="ctrTitle"/>
          </p:nvPr>
        </p:nvSpPr>
        <p:spPr>
          <a:xfrm>
            <a:off x="1524000" y="1122363"/>
            <a:ext cx="9144000" cy="2387600"/>
          </a:xfrm>
        </p:spPr>
        <p:txBody>
          <a:bodyPr anchor="b"/>
          <a:lstStyle>
            <a:lvl1pPr algn="ctr">
              <a:defRPr sz="6000"/>
            </a:lvl1pPr>
          </a:lstStyle>
          <a:p>
            <a:r>
              <a:rPr lang="fi-FI"/>
              <a:t>Muokkaa perustyyl. napsautt.</a:t>
            </a:r>
          </a:p>
        </p:txBody>
      </p:sp>
      <p:sp>
        <p:nvSpPr>
          <p:cNvPr id="3" name="Alaotsikk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i-FI"/>
              <a:t>Muokkaa alaotsikon perustyyliä napsautt.</a:t>
            </a:r>
          </a:p>
        </p:txBody>
      </p:sp>
      <p:sp>
        <p:nvSpPr>
          <p:cNvPr id="4" name="Päivämäärän paikkamerkki 3"/>
          <p:cNvSpPr>
            <a:spLocks noGrp="1"/>
          </p:cNvSpPr>
          <p:nvPr>
            <p:ph type="dt" sz="half" idx="10"/>
          </p:nvPr>
        </p:nvSpPr>
        <p:spPr/>
        <p:txBody>
          <a:bodyPr/>
          <a:lstStyle/>
          <a:p>
            <a:fld id="{EF9F5110-D79E-44C7-A72C-AAEB75FCE344}" type="datetimeFigureOut">
              <a:rPr lang="fi-FI" smtClean="0"/>
              <a:t>30.8.2021</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99F9E12D-15CE-4EE0-A270-9C3F53A26F28}" type="slidenum">
              <a:rPr lang="fi-FI" smtClean="0"/>
              <a:t>‹#›</a:t>
            </a:fld>
            <a:endParaRPr lang="fi-FI"/>
          </a:p>
        </p:txBody>
      </p:sp>
    </p:spTree>
    <p:extLst>
      <p:ext uri="{BB962C8B-B14F-4D97-AF65-F5344CB8AC3E}">
        <p14:creationId xmlns:p14="http://schemas.microsoft.com/office/powerpoint/2010/main" val="13509739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Otsikko ja pystysuora teksti">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a:t>Muokkaa perustyyl. napsautt.</a:t>
            </a:r>
          </a:p>
        </p:txBody>
      </p:sp>
      <p:sp>
        <p:nvSpPr>
          <p:cNvPr id="3" name="Pystysuoran tekstin paikkamerkki 2"/>
          <p:cNvSpPr>
            <a:spLocks noGrp="1"/>
          </p:cNvSpPr>
          <p:nvPr>
            <p:ph type="body" orient="vert" idx="1"/>
          </p:nvPr>
        </p:nvSpPr>
        <p:spPr/>
        <p:txBody>
          <a:bodyPr vert="eaVert"/>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p>
        </p:txBody>
      </p:sp>
      <p:sp>
        <p:nvSpPr>
          <p:cNvPr id="4" name="Päivämäärän paikkamerkki 3"/>
          <p:cNvSpPr>
            <a:spLocks noGrp="1"/>
          </p:cNvSpPr>
          <p:nvPr>
            <p:ph type="dt" sz="half" idx="10"/>
          </p:nvPr>
        </p:nvSpPr>
        <p:spPr/>
        <p:txBody>
          <a:bodyPr/>
          <a:lstStyle/>
          <a:p>
            <a:fld id="{EF9F5110-D79E-44C7-A72C-AAEB75FCE344}" type="datetimeFigureOut">
              <a:rPr lang="fi-FI" smtClean="0"/>
              <a:t>30.8.2021</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99F9E12D-15CE-4EE0-A270-9C3F53A26F28}" type="slidenum">
              <a:rPr lang="fi-FI" smtClean="0"/>
              <a:t>‹#›</a:t>
            </a:fld>
            <a:endParaRPr lang="fi-FI"/>
          </a:p>
        </p:txBody>
      </p:sp>
    </p:spTree>
    <p:extLst>
      <p:ext uri="{BB962C8B-B14F-4D97-AF65-F5344CB8AC3E}">
        <p14:creationId xmlns:p14="http://schemas.microsoft.com/office/powerpoint/2010/main" val="320509368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Pystysuora otsikko ja teksti">
    <p:spTree>
      <p:nvGrpSpPr>
        <p:cNvPr id="1" name=""/>
        <p:cNvGrpSpPr/>
        <p:nvPr/>
      </p:nvGrpSpPr>
      <p:grpSpPr>
        <a:xfrm>
          <a:off x="0" y="0"/>
          <a:ext cx="0" cy="0"/>
          <a:chOff x="0" y="0"/>
          <a:chExt cx="0" cy="0"/>
        </a:xfrm>
      </p:grpSpPr>
      <p:sp>
        <p:nvSpPr>
          <p:cNvPr id="2" name="Pystysuora otsikko 1"/>
          <p:cNvSpPr>
            <a:spLocks noGrp="1"/>
          </p:cNvSpPr>
          <p:nvPr>
            <p:ph type="title" orient="vert"/>
          </p:nvPr>
        </p:nvSpPr>
        <p:spPr>
          <a:xfrm>
            <a:off x="8724900" y="365125"/>
            <a:ext cx="2628900" cy="5811838"/>
          </a:xfrm>
        </p:spPr>
        <p:txBody>
          <a:bodyPr vert="eaVert"/>
          <a:lstStyle/>
          <a:p>
            <a:r>
              <a:rPr lang="fi-FI"/>
              <a:t>Muokkaa perustyyl. napsautt.</a:t>
            </a:r>
          </a:p>
        </p:txBody>
      </p:sp>
      <p:sp>
        <p:nvSpPr>
          <p:cNvPr id="3" name="Pystysuoran tekstin paikkamerkki 2"/>
          <p:cNvSpPr>
            <a:spLocks noGrp="1"/>
          </p:cNvSpPr>
          <p:nvPr>
            <p:ph type="body" orient="vert" idx="1"/>
          </p:nvPr>
        </p:nvSpPr>
        <p:spPr>
          <a:xfrm>
            <a:off x="838200" y="365125"/>
            <a:ext cx="7734300" cy="5811838"/>
          </a:xfrm>
        </p:spPr>
        <p:txBody>
          <a:bodyPr vert="eaVert"/>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p>
        </p:txBody>
      </p:sp>
      <p:sp>
        <p:nvSpPr>
          <p:cNvPr id="4" name="Päivämäärän paikkamerkki 3"/>
          <p:cNvSpPr>
            <a:spLocks noGrp="1"/>
          </p:cNvSpPr>
          <p:nvPr>
            <p:ph type="dt" sz="half" idx="10"/>
          </p:nvPr>
        </p:nvSpPr>
        <p:spPr/>
        <p:txBody>
          <a:bodyPr/>
          <a:lstStyle/>
          <a:p>
            <a:fld id="{EF9F5110-D79E-44C7-A72C-AAEB75FCE344}" type="datetimeFigureOut">
              <a:rPr lang="fi-FI" smtClean="0"/>
              <a:t>30.8.2021</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99F9E12D-15CE-4EE0-A270-9C3F53A26F28}" type="slidenum">
              <a:rPr lang="fi-FI" smtClean="0"/>
              <a:t>‹#›</a:t>
            </a:fld>
            <a:endParaRPr lang="fi-FI"/>
          </a:p>
        </p:txBody>
      </p:sp>
    </p:spTree>
    <p:extLst>
      <p:ext uri="{BB962C8B-B14F-4D97-AF65-F5344CB8AC3E}">
        <p14:creationId xmlns:p14="http://schemas.microsoft.com/office/powerpoint/2010/main" val="37428598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Otsikko ja sisältö">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a:t>Muokkaa perustyyl. napsautt.</a:t>
            </a:r>
          </a:p>
        </p:txBody>
      </p:sp>
      <p:sp>
        <p:nvSpPr>
          <p:cNvPr id="3" name="Sisällön paikkamerkki 2"/>
          <p:cNvSpPr>
            <a:spLocks noGrp="1"/>
          </p:cNvSpPr>
          <p:nvPr>
            <p:ph idx="1"/>
          </p:nvPr>
        </p:nvSpPr>
        <p:spPr/>
        <p:txBody>
          <a:bodyPr/>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p>
        </p:txBody>
      </p:sp>
      <p:sp>
        <p:nvSpPr>
          <p:cNvPr id="4" name="Päivämäärän paikkamerkki 3"/>
          <p:cNvSpPr>
            <a:spLocks noGrp="1"/>
          </p:cNvSpPr>
          <p:nvPr>
            <p:ph type="dt" sz="half" idx="10"/>
          </p:nvPr>
        </p:nvSpPr>
        <p:spPr/>
        <p:txBody>
          <a:bodyPr/>
          <a:lstStyle/>
          <a:p>
            <a:fld id="{EF9F5110-D79E-44C7-A72C-AAEB75FCE344}" type="datetimeFigureOut">
              <a:rPr lang="fi-FI" smtClean="0"/>
              <a:t>30.8.2021</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99F9E12D-15CE-4EE0-A270-9C3F53A26F28}" type="slidenum">
              <a:rPr lang="fi-FI" smtClean="0"/>
              <a:t>‹#›</a:t>
            </a:fld>
            <a:endParaRPr lang="fi-FI"/>
          </a:p>
        </p:txBody>
      </p:sp>
    </p:spTree>
    <p:extLst>
      <p:ext uri="{BB962C8B-B14F-4D97-AF65-F5344CB8AC3E}">
        <p14:creationId xmlns:p14="http://schemas.microsoft.com/office/powerpoint/2010/main" val="238047005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Osan ylätunniste">
    <p:spTree>
      <p:nvGrpSpPr>
        <p:cNvPr id="1" name=""/>
        <p:cNvGrpSpPr/>
        <p:nvPr/>
      </p:nvGrpSpPr>
      <p:grpSpPr>
        <a:xfrm>
          <a:off x="0" y="0"/>
          <a:ext cx="0" cy="0"/>
          <a:chOff x="0" y="0"/>
          <a:chExt cx="0" cy="0"/>
        </a:xfrm>
      </p:grpSpPr>
      <p:sp>
        <p:nvSpPr>
          <p:cNvPr id="2" name="Otsikko 1"/>
          <p:cNvSpPr>
            <a:spLocks noGrp="1"/>
          </p:cNvSpPr>
          <p:nvPr>
            <p:ph type="title"/>
          </p:nvPr>
        </p:nvSpPr>
        <p:spPr>
          <a:xfrm>
            <a:off x="831850" y="1709738"/>
            <a:ext cx="10515600" cy="2852737"/>
          </a:xfrm>
        </p:spPr>
        <p:txBody>
          <a:bodyPr anchor="b"/>
          <a:lstStyle>
            <a:lvl1pPr>
              <a:defRPr sz="6000"/>
            </a:lvl1pPr>
          </a:lstStyle>
          <a:p>
            <a:r>
              <a:rPr lang="fi-FI"/>
              <a:t>Muokkaa perustyyl. napsautt.</a:t>
            </a:r>
          </a:p>
        </p:txBody>
      </p:sp>
      <p:sp>
        <p:nvSpPr>
          <p:cNvPr id="3" name="Tekstin paikkamerkki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i-FI"/>
              <a:t>Muokkaa tekstin perustyylejä</a:t>
            </a:r>
          </a:p>
        </p:txBody>
      </p:sp>
      <p:sp>
        <p:nvSpPr>
          <p:cNvPr id="4" name="Päivämäärän paikkamerkki 3"/>
          <p:cNvSpPr>
            <a:spLocks noGrp="1"/>
          </p:cNvSpPr>
          <p:nvPr>
            <p:ph type="dt" sz="half" idx="10"/>
          </p:nvPr>
        </p:nvSpPr>
        <p:spPr/>
        <p:txBody>
          <a:bodyPr/>
          <a:lstStyle/>
          <a:p>
            <a:fld id="{EF9F5110-D79E-44C7-A72C-AAEB75FCE344}" type="datetimeFigureOut">
              <a:rPr lang="fi-FI" smtClean="0"/>
              <a:t>30.8.2021</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99F9E12D-15CE-4EE0-A270-9C3F53A26F28}" type="slidenum">
              <a:rPr lang="fi-FI" smtClean="0"/>
              <a:t>‹#›</a:t>
            </a:fld>
            <a:endParaRPr lang="fi-FI"/>
          </a:p>
        </p:txBody>
      </p:sp>
    </p:spTree>
    <p:extLst>
      <p:ext uri="{BB962C8B-B14F-4D97-AF65-F5344CB8AC3E}">
        <p14:creationId xmlns:p14="http://schemas.microsoft.com/office/powerpoint/2010/main" val="5337223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Kaksi sisältökohdetta">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a:t>Muokkaa perustyyl. napsautt.</a:t>
            </a:r>
          </a:p>
        </p:txBody>
      </p:sp>
      <p:sp>
        <p:nvSpPr>
          <p:cNvPr id="3" name="Sisällön paikkamerkki 2"/>
          <p:cNvSpPr>
            <a:spLocks noGrp="1"/>
          </p:cNvSpPr>
          <p:nvPr>
            <p:ph sz="half" idx="1"/>
          </p:nvPr>
        </p:nvSpPr>
        <p:spPr>
          <a:xfrm>
            <a:off x="838200" y="1825625"/>
            <a:ext cx="5181600" cy="4351338"/>
          </a:xfrm>
        </p:spPr>
        <p:txBody>
          <a:bodyPr/>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p>
        </p:txBody>
      </p:sp>
      <p:sp>
        <p:nvSpPr>
          <p:cNvPr id="4" name="Sisällön paikkamerkki 3"/>
          <p:cNvSpPr>
            <a:spLocks noGrp="1"/>
          </p:cNvSpPr>
          <p:nvPr>
            <p:ph sz="half" idx="2"/>
          </p:nvPr>
        </p:nvSpPr>
        <p:spPr>
          <a:xfrm>
            <a:off x="6172200" y="1825625"/>
            <a:ext cx="5181600" cy="4351338"/>
          </a:xfrm>
        </p:spPr>
        <p:txBody>
          <a:bodyPr/>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p>
        </p:txBody>
      </p:sp>
      <p:sp>
        <p:nvSpPr>
          <p:cNvPr id="5" name="Päivämäärän paikkamerkki 4"/>
          <p:cNvSpPr>
            <a:spLocks noGrp="1"/>
          </p:cNvSpPr>
          <p:nvPr>
            <p:ph type="dt" sz="half" idx="10"/>
          </p:nvPr>
        </p:nvSpPr>
        <p:spPr/>
        <p:txBody>
          <a:bodyPr/>
          <a:lstStyle/>
          <a:p>
            <a:fld id="{EF9F5110-D79E-44C7-A72C-AAEB75FCE344}" type="datetimeFigureOut">
              <a:rPr lang="fi-FI" smtClean="0"/>
              <a:t>30.8.2021</a:t>
            </a:fld>
            <a:endParaRPr lang="fi-FI"/>
          </a:p>
        </p:txBody>
      </p:sp>
      <p:sp>
        <p:nvSpPr>
          <p:cNvPr id="6" name="Alatunnisteen paikkamerkki 5"/>
          <p:cNvSpPr>
            <a:spLocks noGrp="1"/>
          </p:cNvSpPr>
          <p:nvPr>
            <p:ph type="ftr" sz="quarter" idx="11"/>
          </p:nvPr>
        </p:nvSpPr>
        <p:spPr/>
        <p:txBody>
          <a:bodyPr/>
          <a:lstStyle/>
          <a:p>
            <a:endParaRPr lang="fi-FI"/>
          </a:p>
        </p:txBody>
      </p:sp>
      <p:sp>
        <p:nvSpPr>
          <p:cNvPr id="7" name="Dian numeron paikkamerkki 6"/>
          <p:cNvSpPr>
            <a:spLocks noGrp="1"/>
          </p:cNvSpPr>
          <p:nvPr>
            <p:ph type="sldNum" sz="quarter" idx="12"/>
          </p:nvPr>
        </p:nvSpPr>
        <p:spPr/>
        <p:txBody>
          <a:bodyPr/>
          <a:lstStyle/>
          <a:p>
            <a:fld id="{99F9E12D-15CE-4EE0-A270-9C3F53A26F28}" type="slidenum">
              <a:rPr lang="fi-FI" smtClean="0"/>
              <a:t>‹#›</a:t>
            </a:fld>
            <a:endParaRPr lang="fi-FI"/>
          </a:p>
        </p:txBody>
      </p:sp>
    </p:spTree>
    <p:extLst>
      <p:ext uri="{BB962C8B-B14F-4D97-AF65-F5344CB8AC3E}">
        <p14:creationId xmlns:p14="http://schemas.microsoft.com/office/powerpoint/2010/main" val="28102879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tailu">
    <p:spTree>
      <p:nvGrpSpPr>
        <p:cNvPr id="1" name=""/>
        <p:cNvGrpSpPr/>
        <p:nvPr/>
      </p:nvGrpSpPr>
      <p:grpSpPr>
        <a:xfrm>
          <a:off x="0" y="0"/>
          <a:ext cx="0" cy="0"/>
          <a:chOff x="0" y="0"/>
          <a:chExt cx="0" cy="0"/>
        </a:xfrm>
      </p:grpSpPr>
      <p:sp>
        <p:nvSpPr>
          <p:cNvPr id="2" name="Otsikko 1"/>
          <p:cNvSpPr>
            <a:spLocks noGrp="1"/>
          </p:cNvSpPr>
          <p:nvPr>
            <p:ph type="title"/>
          </p:nvPr>
        </p:nvSpPr>
        <p:spPr>
          <a:xfrm>
            <a:off x="839788" y="365125"/>
            <a:ext cx="10515600" cy="1325563"/>
          </a:xfrm>
        </p:spPr>
        <p:txBody>
          <a:bodyPr/>
          <a:lstStyle/>
          <a:p>
            <a:r>
              <a:rPr lang="fi-FI"/>
              <a:t>Muokkaa perustyyl. napsautt.</a:t>
            </a:r>
          </a:p>
        </p:txBody>
      </p:sp>
      <p:sp>
        <p:nvSpPr>
          <p:cNvPr id="3" name="Tekstin paikkamerkki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a:t>
            </a:r>
          </a:p>
        </p:txBody>
      </p:sp>
      <p:sp>
        <p:nvSpPr>
          <p:cNvPr id="4" name="Sisällön paikkamerkki 3"/>
          <p:cNvSpPr>
            <a:spLocks noGrp="1"/>
          </p:cNvSpPr>
          <p:nvPr>
            <p:ph sz="half" idx="2"/>
          </p:nvPr>
        </p:nvSpPr>
        <p:spPr>
          <a:xfrm>
            <a:off x="839788" y="2505075"/>
            <a:ext cx="5157787" cy="3684588"/>
          </a:xfrm>
        </p:spPr>
        <p:txBody>
          <a:bodyPr/>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p>
        </p:txBody>
      </p:sp>
      <p:sp>
        <p:nvSpPr>
          <p:cNvPr id="5" name="Tekstin paikkamerkki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a:t>
            </a:r>
          </a:p>
        </p:txBody>
      </p:sp>
      <p:sp>
        <p:nvSpPr>
          <p:cNvPr id="6" name="Sisällön paikkamerkki 5"/>
          <p:cNvSpPr>
            <a:spLocks noGrp="1"/>
          </p:cNvSpPr>
          <p:nvPr>
            <p:ph sz="quarter" idx="4"/>
          </p:nvPr>
        </p:nvSpPr>
        <p:spPr>
          <a:xfrm>
            <a:off x="6172200" y="2505075"/>
            <a:ext cx="5183188" cy="3684588"/>
          </a:xfrm>
        </p:spPr>
        <p:txBody>
          <a:bodyPr/>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p>
        </p:txBody>
      </p:sp>
      <p:sp>
        <p:nvSpPr>
          <p:cNvPr id="7" name="Päivämäärän paikkamerkki 6"/>
          <p:cNvSpPr>
            <a:spLocks noGrp="1"/>
          </p:cNvSpPr>
          <p:nvPr>
            <p:ph type="dt" sz="half" idx="10"/>
          </p:nvPr>
        </p:nvSpPr>
        <p:spPr/>
        <p:txBody>
          <a:bodyPr/>
          <a:lstStyle/>
          <a:p>
            <a:fld id="{EF9F5110-D79E-44C7-A72C-AAEB75FCE344}" type="datetimeFigureOut">
              <a:rPr lang="fi-FI" smtClean="0"/>
              <a:t>30.8.2021</a:t>
            </a:fld>
            <a:endParaRPr lang="fi-FI"/>
          </a:p>
        </p:txBody>
      </p:sp>
      <p:sp>
        <p:nvSpPr>
          <p:cNvPr id="8" name="Alatunnisteen paikkamerkki 7"/>
          <p:cNvSpPr>
            <a:spLocks noGrp="1"/>
          </p:cNvSpPr>
          <p:nvPr>
            <p:ph type="ftr" sz="quarter" idx="11"/>
          </p:nvPr>
        </p:nvSpPr>
        <p:spPr/>
        <p:txBody>
          <a:bodyPr/>
          <a:lstStyle/>
          <a:p>
            <a:endParaRPr lang="fi-FI"/>
          </a:p>
        </p:txBody>
      </p:sp>
      <p:sp>
        <p:nvSpPr>
          <p:cNvPr id="9" name="Dian numeron paikkamerkki 8"/>
          <p:cNvSpPr>
            <a:spLocks noGrp="1"/>
          </p:cNvSpPr>
          <p:nvPr>
            <p:ph type="sldNum" sz="quarter" idx="12"/>
          </p:nvPr>
        </p:nvSpPr>
        <p:spPr/>
        <p:txBody>
          <a:bodyPr/>
          <a:lstStyle/>
          <a:p>
            <a:fld id="{99F9E12D-15CE-4EE0-A270-9C3F53A26F28}" type="slidenum">
              <a:rPr lang="fi-FI" smtClean="0"/>
              <a:t>‹#›</a:t>
            </a:fld>
            <a:endParaRPr lang="fi-FI"/>
          </a:p>
        </p:txBody>
      </p:sp>
    </p:spTree>
    <p:extLst>
      <p:ext uri="{BB962C8B-B14F-4D97-AF65-F5344CB8AC3E}">
        <p14:creationId xmlns:p14="http://schemas.microsoft.com/office/powerpoint/2010/main" val="5728553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Vain otsikko">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a:t>Muokkaa perustyyl. napsautt.</a:t>
            </a:r>
          </a:p>
        </p:txBody>
      </p:sp>
      <p:sp>
        <p:nvSpPr>
          <p:cNvPr id="3" name="Päivämäärän paikkamerkki 2"/>
          <p:cNvSpPr>
            <a:spLocks noGrp="1"/>
          </p:cNvSpPr>
          <p:nvPr>
            <p:ph type="dt" sz="half" idx="10"/>
          </p:nvPr>
        </p:nvSpPr>
        <p:spPr/>
        <p:txBody>
          <a:bodyPr/>
          <a:lstStyle/>
          <a:p>
            <a:fld id="{EF9F5110-D79E-44C7-A72C-AAEB75FCE344}" type="datetimeFigureOut">
              <a:rPr lang="fi-FI" smtClean="0"/>
              <a:t>30.8.2021</a:t>
            </a:fld>
            <a:endParaRPr lang="fi-FI"/>
          </a:p>
        </p:txBody>
      </p:sp>
      <p:sp>
        <p:nvSpPr>
          <p:cNvPr id="4" name="Alatunnisteen paikkamerkki 3"/>
          <p:cNvSpPr>
            <a:spLocks noGrp="1"/>
          </p:cNvSpPr>
          <p:nvPr>
            <p:ph type="ftr" sz="quarter" idx="11"/>
          </p:nvPr>
        </p:nvSpPr>
        <p:spPr/>
        <p:txBody>
          <a:bodyPr/>
          <a:lstStyle/>
          <a:p>
            <a:endParaRPr lang="fi-FI"/>
          </a:p>
        </p:txBody>
      </p:sp>
      <p:sp>
        <p:nvSpPr>
          <p:cNvPr id="5" name="Dian numeron paikkamerkki 4"/>
          <p:cNvSpPr>
            <a:spLocks noGrp="1"/>
          </p:cNvSpPr>
          <p:nvPr>
            <p:ph type="sldNum" sz="quarter" idx="12"/>
          </p:nvPr>
        </p:nvSpPr>
        <p:spPr/>
        <p:txBody>
          <a:bodyPr/>
          <a:lstStyle/>
          <a:p>
            <a:fld id="{99F9E12D-15CE-4EE0-A270-9C3F53A26F28}" type="slidenum">
              <a:rPr lang="fi-FI" smtClean="0"/>
              <a:t>‹#›</a:t>
            </a:fld>
            <a:endParaRPr lang="fi-FI"/>
          </a:p>
        </p:txBody>
      </p:sp>
    </p:spTree>
    <p:extLst>
      <p:ext uri="{BB962C8B-B14F-4D97-AF65-F5344CB8AC3E}">
        <p14:creationId xmlns:p14="http://schemas.microsoft.com/office/powerpoint/2010/main" val="373733799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yhjä">
    <p:spTree>
      <p:nvGrpSpPr>
        <p:cNvPr id="1" name=""/>
        <p:cNvGrpSpPr/>
        <p:nvPr/>
      </p:nvGrpSpPr>
      <p:grpSpPr>
        <a:xfrm>
          <a:off x="0" y="0"/>
          <a:ext cx="0" cy="0"/>
          <a:chOff x="0" y="0"/>
          <a:chExt cx="0" cy="0"/>
        </a:xfrm>
      </p:grpSpPr>
      <p:sp>
        <p:nvSpPr>
          <p:cNvPr id="2" name="Päivämäärän paikkamerkki 1"/>
          <p:cNvSpPr>
            <a:spLocks noGrp="1"/>
          </p:cNvSpPr>
          <p:nvPr>
            <p:ph type="dt" sz="half" idx="10"/>
          </p:nvPr>
        </p:nvSpPr>
        <p:spPr/>
        <p:txBody>
          <a:bodyPr/>
          <a:lstStyle/>
          <a:p>
            <a:fld id="{EF9F5110-D79E-44C7-A72C-AAEB75FCE344}" type="datetimeFigureOut">
              <a:rPr lang="fi-FI" smtClean="0"/>
              <a:t>30.8.2021</a:t>
            </a:fld>
            <a:endParaRPr lang="fi-FI"/>
          </a:p>
        </p:txBody>
      </p:sp>
      <p:sp>
        <p:nvSpPr>
          <p:cNvPr id="3" name="Alatunnisteen paikkamerkki 2"/>
          <p:cNvSpPr>
            <a:spLocks noGrp="1"/>
          </p:cNvSpPr>
          <p:nvPr>
            <p:ph type="ftr" sz="quarter" idx="11"/>
          </p:nvPr>
        </p:nvSpPr>
        <p:spPr/>
        <p:txBody>
          <a:bodyPr/>
          <a:lstStyle/>
          <a:p>
            <a:endParaRPr lang="fi-FI"/>
          </a:p>
        </p:txBody>
      </p:sp>
      <p:sp>
        <p:nvSpPr>
          <p:cNvPr id="4" name="Dian numeron paikkamerkki 3"/>
          <p:cNvSpPr>
            <a:spLocks noGrp="1"/>
          </p:cNvSpPr>
          <p:nvPr>
            <p:ph type="sldNum" sz="quarter" idx="12"/>
          </p:nvPr>
        </p:nvSpPr>
        <p:spPr/>
        <p:txBody>
          <a:bodyPr/>
          <a:lstStyle/>
          <a:p>
            <a:fld id="{99F9E12D-15CE-4EE0-A270-9C3F53A26F28}" type="slidenum">
              <a:rPr lang="fi-FI" smtClean="0"/>
              <a:t>‹#›</a:t>
            </a:fld>
            <a:endParaRPr lang="fi-FI"/>
          </a:p>
        </p:txBody>
      </p:sp>
    </p:spTree>
    <p:extLst>
      <p:ext uri="{BB962C8B-B14F-4D97-AF65-F5344CB8AC3E}">
        <p14:creationId xmlns:p14="http://schemas.microsoft.com/office/powerpoint/2010/main" val="7960128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tsikollinen sisältö">
    <p:spTree>
      <p:nvGrpSpPr>
        <p:cNvPr id="1" name=""/>
        <p:cNvGrpSpPr/>
        <p:nvPr/>
      </p:nvGrpSpPr>
      <p:grpSpPr>
        <a:xfrm>
          <a:off x="0" y="0"/>
          <a:ext cx="0" cy="0"/>
          <a:chOff x="0" y="0"/>
          <a:chExt cx="0" cy="0"/>
        </a:xfrm>
      </p:grpSpPr>
      <p:sp>
        <p:nvSpPr>
          <p:cNvPr id="2" name="Otsikko 1"/>
          <p:cNvSpPr>
            <a:spLocks noGrp="1"/>
          </p:cNvSpPr>
          <p:nvPr>
            <p:ph type="title"/>
          </p:nvPr>
        </p:nvSpPr>
        <p:spPr>
          <a:xfrm>
            <a:off x="839788" y="457200"/>
            <a:ext cx="3932237" cy="1600200"/>
          </a:xfrm>
        </p:spPr>
        <p:txBody>
          <a:bodyPr anchor="b"/>
          <a:lstStyle>
            <a:lvl1pPr>
              <a:defRPr sz="3200"/>
            </a:lvl1pPr>
          </a:lstStyle>
          <a:p>
            <a:r>
              <a:rPr lang="fi-FI"/>
              <a:t>Muokkaa perustyyl. napsautt.</a:t>
            </a:r>
          </a:p>
        </p:txBody>
      </p:sp>
      <p:sp>
        <p:nvSpPr>
          <p:cNvPr id="3" name="Sisällön paikkamerkki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p>
        </p:txBody>
      </p:sp>
      <p:sp>
        <p:nvSpPr>
          <p:cNvPr id="4" name="Tekstin paikkamerkki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i-FI"/>
              <a:t>Muokkaa tekstin perustyylejä</a:t>
            </a:r>
          </a:p>
        </p:txBody>
      </p:sp>
      <p:sp>
        <p:nvSpPr>
          <p:cNvPr id="5" name="Päivämäärän paikkamerkki 4"/>
          <p:cNvSpPr>
            <a:spLocks noGrp="1"/>
          </p:cNvSpPr>
          <p:nvPr>
            <p:ph type="dt" sz="half" idx="10"/>
          </p:nvPr>
        </p:nvSpPr>
        <p:spPr/>
        <p:txBody>
          <a:bodyPr/>
          <a:lstStyle/>
          <a:p>
            <a:fld id="{EF9F5110-D79E-44C7-A72C-AAEB75FCE344}" type="datetimeFigureOut">
              <a:rPr lang="fi-FI" smtClean="0"/>
              <a:t>30.8.2021</a:t>
            </a:fld>
            <a:endParaRPr lang="fi-FI"/>
          </a:p>
        </p:txBody>
      </p:sp>
      <p:sp>
        <p:nvSpPr>
          <p:cNvPr id="6" name="Alatunnisteen paikkamerkki 5"/>
          <p:cNvSpPr>
            <a:spLocks noGrp="1"/>
          </p:cNvSpPr>
          <p:nvPr>
            <p:ph type="ftr" sz="quarter" idx="11"/>
          </p:nvPr>
        </p:nvSpPr>
        <p:spPr/>
        <p:txBody>
          <a:bodyPr/>
          <a:lstStyle/>
          <a:p>
            <a:endParaRPr lang="fi-FI"/>
          </a:p>
        </p:txBody>
      </p:sp>
      <p:sp>
        <p:nvSpPr>
          <p:cNvPr id="7" name="Dian numeron paikkamerkki 6"/>
          <p:cNvSpPr>
            <a:spLocks noGrp="1"/>
          </p:cNvSpPr>
          <p:nvPr>
            <p:ph type="sldNum" sz="quarter" idx="12"/>
          </p:nvPr>
        </p:nvSpPr>
        <p:spPr/>
        <p:txBody>
          <a:bodyPr/>
          <a:lstStyle/>
          <a:p>
            <a:fld id="{99F9E12D-15CE-4EE0-A270-9C3F53A26F28}" type="slidenum">
              <a:rPr lang="fi-FI" smtClean="0"/>
              <a:t>‹#›</a:t>
            </a:fld>
            <a:endParaRPr lang="fi-FI"/>
          </a:p>
        </p:txBody>
      </p:sp>
    </p:spTree>
    <p:extLst>
      <p:ext uri="{BB962C8B-B14F-4D97-AF65-F5344CB8AC3E}">
        <p14:creationId xmlns:p14="http://schemas.microsoft.com/office/powerpoint/2010/main" val="19308995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tsikollinen kuva">
    <p:spTree>
      <p:nvGrpSpPr>
        <p:cNvPr id="1" name=""/>
        <p:cNvGrpSpPr/>
        <p:nvPr/>
      </p:nvGrpSpPr>
      <p:grpSpPr>
        <a:xfrm>
          <a:off x="0" y="0"/>
          <a:ext cx="0" cy="0"/>
          <a:chOff x="0" y="0"/>
          <a:chExt cx="0" cy="0"/>
        </a:xfrm>
      </p:grpSpPr>
      <p:sp>
        <p:nvSpPr>
          <p:cNvPr id="2" name="Otsikko 1"/>
          <p:cNvSpPr>
            <a:spLocks noGrp="1"/>
          </p:cNvSpPr>
          <p:nvPr>
            <p:ph type="title"/>
          </p:nvPr>
        </p:nvSpPr>
        <p:spPr>
          <a:xfrm>
            <a:off x="839788" y="457200"/>
            <a:ext cx="3932237" cy="1600200"/>
          </a:xfrm>
        </p:spPr>
        <p:txBody>
          <a:bodyPr anchor="b"/>
          <a:lstStyle>
            <a:lvl1pPr>
              <a:defRPr sz="3200"/>
            </a:lvl1pPr>
          </a:lstStyle>
          <a:p>
            <a:r>
              <a:rPr lang="fi-FI"/>
              <a:t>Muokkaa perustyyl. napsautt.</a:t>
            </a:r>
          </a:p>
        </p:txBody>
      </p:sp>
      <p:sp>
        <p:nvSpPr>
          <p:cNvPr id="3" name="Kuvan paikkamerkki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i-FI"/>
          </a:p>
        </p:txBody>
      </p:sp>
      <p:sp>
        <p:nvSpPr>
          <p:cNvPr id="4" name="Tekstin paikkamerkki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i-FI"/>
              <a:t>Muokkaa tekstin perustyylejä</a:t>
            </a:r>
          </a:p>
        </p:txBody>
      </p:sp>
      <p:sp>
        <p:nvSpPr>
          <p:cNvPr id="5" name="Päivämäärän paikkamerkki 4"/>
          <p:cNvSpPr>
            <a:spLocks noGrp="1"/>
          </p:cNvSpPr>
          <p:nvPr>
            <p:ph type="dt" sz="half" idx="10"/>
          </p:nvPr>
        </p:nvSpPr>
        <p:spPr/>
        <p:txBody>
          <a:bodyPr/>
          <a:lstStyle/>
          <a:p>
            <a:fld id="{EF9F5110-D79E-44C7-A72C-AAEB75FCE344}" type="datetimeFigureOut">
              <a:rPr lang="fi-FI" smtClean="0"/>
              <a:t>30.8.2021</a:t>
            </a:fld>
            <a:endParaRPr lang="fi-FI"/>
          </a:p>
        </p:txBody>
      </p:sp>
      <p:sp>
        <p:nvSpPr>
          <p:cNvPr id="6" name="Alatunnisteen paikkamerkki 5"/>
          <p:cNvSpPr>
            <a:spLocks noGrp="1"/>
          </p:cNvSpPr>
          <p:nvPr>
            <p:ph type="ftr" sz="quarter" idx="11"/>
          </p:nvPr>
        </p:nvSpPr>
        <p:spPr/>
        <p:txBody>
          <a:bodyPr/>
          <a:lstStyle/>
          <a:p>
            <a:endParaRPr lang="fi-FI"/>
          </a:p>
        </p:txBody>
      </p:sp>
      <p:sp>
        <p:nvSpPr>
          <p:cNvPr id="7" name="Dian numeron paikkamerkki 6"/>
          <p:cNvSpPr>
            <a:spLocks noGrp="1"/>
          </p:cNvSpPr>
          <p:nvPr>
            <p:ph type="sldNum" sz="quarter" idx="12"/>
          </p:nvPr>
        </p:nvSpPr>
        <p:spPr/>
        <p:txBody>
          <a:bodyPr/>
          <a:lstStyle/>
          <a:p>
            <a:fld id="{99F9E12D-15CE-4EE0-A270-9C3F53A26F28}" type="slidenum">
              <a:rPr lang="fi-FI" smtClean="0"/>
              <a:t>‹#›</a:t>
            </a:fld>
            <a:endParaRPr lang="fi-FI"/>
          </a:p>
        </p:txBody>
      </p:sp>
    </p:spTree>
    <p:extLst>
      <p:ext uri="{BB962C8B-B14F-4D97-AF65-F5344CB8AC3E}">
        <p14:creationId xmlns:p14="http://schemas.microsoft.com/office/powerpoint/2010/main" val="6536835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Otsikon paikkamerkki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i-FI"/>
              <a:t>Muokkaa perustyyl. napsautt.</a:t>
            </a:r>
          </a:p>
        </p:txBody>
      </p:sp>
      <p:sp>
        <p:nvSpPr>
          <p:cNvPr id="3" name="Tekstin paikkamerkki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p>
        </p:txBody>
      </p:sp>
      <p:sp>
        <p:nvSpPr>
          <p:cNvPr id="4" name="Päivämäärän paikkamerkki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F9F5110-D79E-44C7-A72C-AAEB75FCE344}" type="datetimeFigureOut">
              <a:rPr lang="fi-FI" smtClean="0"/>
              <a:t>30.8.2021</a:t>
            </a:fld>
            <a:endParaRPr lang="fi-FI"/>
          </a:p>
        </p:txBody>
      </p:sp>
      <p:sp>
        <p:nvSpPr>
          <p:cNvPr id="5" name="Alatunnisteen paikkamerkki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i-FI"/>
          </a:p>
        </p:txBody>
      </p:sp>
      <p:sp>
        <p:nvSpPr>
          <p:cNvPr id="6" name="Dian numeron paikkamerkki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9F9E12D-15CE-4EE0-A270-9C3F53A26F28}" type="slidenum">
              <a:rPr lang="fi-FI" smtClean="0"/>
              <a:t>‹#›</a:t>
            </a:fld>
            <a:endParaRPr lang="fi-FI"/>
          </a:p>
        </p:txBody>
      </p:sp>
    </p:spTree>
    <p:extLst>
      <p:ext uri="{BB962C8B-B14F-4D97-AF65-F5344CB8AC3E}">
        <p14:creationId xmlns:p14="http://schemas.microsoft.com/office/powerpoint/2010/main" val="330648583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hyperlink" Target="https://www.youtube.com/watch?v=BOYf688sbVQ"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ctrTitle"/>
          </p:nvPr>
        </p:nvSpPr>
        <p:spPr/>
        <p:txBody>
          <a:bodyPr/>
          <a:lstStyle/>
          <a:p>
            <a:r>
              <a:rPr lang="fi-FI" dirty="0"/>
              <a:t>SOLU SITOO JA VAPAUTTAA ENERGIAA</a:t>
            </a:r>
          </a:p>
        </p:txBody>
      </p:sp>
      <p:sp>
        <p:nvSpPr>
          <p:cNvPr id="3" name="Alaotsikko 2"/>
          <p:cNvSpPr>
            <a:spLocks noGrp="1"/>
          </p:cNvSpPr>
          <p:nvPr>
            <p:ph type="subTitle" idx="1"/>
          </p:nvPr>
        </p:nvSpPr>
        <p:spPr/>
        <p:txBody>
          <a:bodyPr/>
          <a:lstStyle/>
          <a:p>
            <a:endParaRPr lang="fi-FI"/>
          </a:p>
        </p:txBody>
      </p:sp>
    </p:spTree>
    <p:extLst>
      <p:ext uri="{BB962C8B-B14F-4D97-AF65-F5344CB8AC3E}">
        <p14:creationId xmlns:p14="http://schemas.microsoft.com/office/powerpoint/2010/main" val="93167757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isällön paikkamerkki 2"/>
          <p:cNvSpPr>
            <a:spLocks noGrp="1"/>
          </p:cNvSpPr>
          <p:nvPr>
            <p:ph idx="1"/>
          </p:nvPr>
        </p:nvSpPr>
        <p:spPr>
          <a:xfrm>
            <a:off x="838200" y="811161"/>
            <a:ext cx="10515600" cy="5365802"/>
          </a:xfrm>
        </p:spPr>
        <p:txBody>
          <a:bodyPr/>
          <a:lstStyle/>
          <a:p>
            <a:pPr marL="0" indent="0">
              <a:buNone/>
            </a:pPr>
            <a:r>
              <a:rPr lang="fi-FI" dirty="0"/>
              <a:t>”Aineenvaihdunnalla tarkoitetaan kaikkia solussa tapahtuvia biokemiallisia reaktioita, jotka pitävät solut hengissä. Solujen on lisäännyttävä ja kasvettava, jotta elämä voisi jatkua. Tärkeimmät aineenvaihduntareaktiot liittyvät energian sitomiseen ja vapauttamiseen. Ne ovat toisilleen vastakkaiset reaktiot. Yleisin tapa sitoa energiaa on fotosynteesi eli yhteyttäminen valon avulla. Soluhengityksellä puolestaan vapautetaan energiaa solun käyttöön.”</a:t>
            </a:r>
          </a:p>
          <a:p>
            <a:pPr marL="0" indent="0">
              <a:buNone/>
            </a:pPr>
            <a:r>
              <a:rPr lang="fi-FI" sz="2000" dirty="0"/>
              <a:t>KORALLI Elämä ja evoluutio, s. 36</a:t>
            </a:r>
          </a:p>
        </p:txBody>
      </p:sp>
      <p:pic>
        <p:nvPicPr>
          <p:cNvPr id="4" name="Kuva 3"/>
          <p:cNvPicPr>
            <a:picLocks noChangeAspect="1"/>
          </p:cNvPicPr>
          <p:nvPr/>
        </p:nvPicPr>
        <p:blipFill>
          <a:blip r:embed="rId2"/>
          <a:stretch>
            <a:fillRect/>
          </a:stretch>
        </p:blipFill>
        <p:spPr>
          <a:xfrm>
            <a:off x="8180131" y="3673885"/>
            <a:ext cx="3028950" cy="2990850"/>
          </a:xfrm>
          <a:prstGeom prst="rect">
            <a:avLst/>
          </a:prstGeom>
        </p:spPr>
      </p:pic>
    </p:spTree>
    <p:extLst>
      <p:ext uri="{BB962C8B-B14F-4D97-AF65-F5344CB8AC3E}">
        <p14:creationId xmlns:p14="http://schemas.microsoft.com/office/powerpoint/2010/main" val="338046735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a:t>RAKENTAVIA JA HAJOITTAVIA REAKTIOITA</a:t>
            </a:r>
          </a:p>
        </p:txBody>
      </p:sp>
      <p:sp>
        <p:nvSpPr>
          <p:cNvPr id="3" name="Sisällön paikkamerkki 2"/>
          <p:cNvSpPr>
            <a:spLocks noGrp="1"/>
          </p:cNvSpPr>
          <p:nvPr>
            <p:ph idx="1"/>
          </p:nvPr>
        </p:nvSpPr>
        <p:spPr/>
        <p:txBody>
          <a:bodyPr/>
          <a:lstStyle/>
          <a:p>
            <a:r>
              <a:rPr lang="fi-FI" dirty="0"/>
              <a:t>Aineenvaihdunta (metabolia) perustuu entsyymin toimintaan.</a:t>
            </a:r>
          </a:p>
          <a:p>
            <a:r>
              <a:rPr lang="fi-FI" dirty="0"/>
              <a:t>Reaktiot ovat joko anabolisia (rakentavia) tai </a:t>
            </a:r>
            <a:r>
              <a:rPr lang="fi-FI" dirty="0" err="1"/>
              <a:t>katabolisia</a:t>
            </a:r>
            <a:r>
              <a:rPr lang="fi-FI" dirty="0"/>
              <a:t> (hajottavia)</a:t>
            </a:r>
          </a:p>
          <a:p>
            <a:pPr lvl="1"/>
            <a:r>
              <a:rPr lang="fi-FI" dirty="0"/>
              <a:t>Anaboliset: esim. rakennetaan glukoosia yhteyttämällä</a:t>
            </a:r>
          </a:p>
          <a:p>
            <a:pPr lvl="1"/>
            <a:r>
              <a:rPr lang="fi-FI" dirty="0" err="1"/>
              <a:t>Kataboliset</a:t>
            </a:r>
            <a:r>
              <a:rPr lang="fi-FI" dirty="0"/>
              <a:t>: esim. soluhengitys, jossa molekyylejä hajotetaan pienempiin osiin</a:t>
            </a:r>
          </a:p>
          <a:p>
            <a:r>
              <a:rPr lang="fi-FI" dirty="0"/>
              <a:t>Solun toiminnasta:</a:t>
            </a:r>
          </a:p>
          <a:p>
            <a:pPr lvl="1"/>
            <a:r>
              <a:rPr lang="fi-FI" dirty="0"/>
              <a:t>Esim. </a:t>
            </a:r>
            <a:r>
              <a:rPr lang="fi-FI" dirty="0" err="1"/>
              <a:t>mitokondrio</a:t>
            </a:r>
            <a:r>
              <a:rPr lang="fi-FI" dirty="0"/>
              <a:t> on soluhengityksen loppuvaiheessa tapahtuvien entsyymireaktioiden keskus</a:t>
            </a:r>
          </a:p>
          <a:p>
            <a:pPr lvl="1"/>
            <a:r>
              <a:rPr lang="fi-FI" dirty="0"/>
              <a:t>Solussa on koko ajan käynnissä useita aineenvaihduntareaktioita. Näihin reaktioihin tarvittavat aineet kulkeutuvat soluun solukalvon läpi monin tavoin. Samalla solusta myös poistuu siellä tuotettuja aineita, esim. hormoneja</a:t>
            </a:r>
          </a:p>
        </p:txBody>
      </p:sp>
    </p:spTree>
    <p:extLst>
      <p:ext uri="{BB962C8B-B14F-4D97-AF65-F5344CB8AC3E}">
        <p14:creationId xmlns:p14="http://schemas.microsoft.com/office/powerpoint/2010/main" val="38884924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par>
                                <p:cTn id="13" presetID="10" presetClass="entr" presetSubtype="0" fill="hold" grpId="0"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fade">
                                      <p:cBhvr>
                                        <p:cTn id="15" dur="500"/>
                                        <p:tgtEl>
                                          <p:spTgt spid="3">
                                            <p:txEl>
                                              <p:pRg st="2" end="2"/>
                                            </p:txEl>
                                          </p:spTgt>
                                        </p:tgtEl>
                                      </p:cBhvr>
                                    </p:animEffect>
                                  </p:childTnLst>
                                </p:cTn>
                              </p:par>
                              <p:par>
                                <p:cTn id="16" presetID="10" presetClass="entr" presetSubtype="0" fill="hold" grpId="0" nodeType="withEffect">
                                  <p:stCondLst>
                                    <p:cond delay="0"/>
                                  </p:stCondLst>
                                  <p:childTnLst>
                                    <p:set>
                                      <p:cBhvr>
                                        <p:cTn id="17" dur="1" fill="hold">
                                          <p:stCondLst>
                                            <p:cond delay="0"/>
                                          </p:stCondLst>
                                        </p:cTn>
                                        <p:tgtEl>
                                          <p:spTgt spid="3">
                                            <p:txEl>
                                              <p:pRg st="3" end="3"/>
                                            </p:txEl>
                                          </p:spTgt>
                                        </p:tgtEl>
                                        <p:attrNameLst>
                                          <p:attrName>style.visibility</p:attrName>
                                        </p:attrNameLst>
                                      </p:cBhvr>
                                      <p:to>
                                        <p:strVal val="visible"/>
                                      </p:to>
                                    </p:set>
                                    <p:animEffect transition="in" filter="fade">
                                      <p:cBhvr>
                                        <p:cTn id="18" dur="500"/>
                                        <p:tgtEl>
                                          <p:spTgt spid="3">
                                            <p:txEl>
                                              <p:pRg st="3" end="3"/>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Effect transition="in" filter="fade">
                                      <p:cBhvr>
                                        <p:cTn id="23" dur="500"/>
                                        <p:tgtEl>
                                          <p:spTgt spid="3">
                                            <p:txEl>
                                              <p:pRg st="4" end="4"/>
                                            </p:txEl>
                                          </p:spTgt>
                                        </p:tgtEl>
                                      </p:cBhvr>
                                    </p:animEffect>
                                  </p:childTnLst>
                                </p:cTn>
                              </p:par>
                              <p:par>
                                <p:cTn id="24" presetID="10" presetClass="entr" presetSubtype="0" fill="hold" grpId="0" nodeType="withEffect">
                                  <p:stCondLst>
                                    <p:cond delay="0"/>
                                  </p:stCondLst>
                                  <p:childTnLst>
                                    <p:set>
                                      <p:cBhvr>
                                        <p:cTn id="25" dur="1" fill="hold">
                                          <p:stCondLst>
                                            <p:cond delay="0"/>
                                          </p:stCondLst>
                                        </p:cTn>
                                        <p:tgtEl>
                                          <p:spTgt spid="3">
                                            <p:txEl>
                                              <p:pRg st="5" end="5"/>
                                            </p:txEl>
                                          </p:spTgt>
                                        </p:tgtEl>
                                        <p:attrNameLst>
                                          <p:attrName>style.visibility</p:attrName>
                                        </p:attrNameLst>
                                      </p:cBhvr>
                                      <p:to>
                                        <p:strVal val="visible"/>
                                      </p:to>
                                    </p:set>
                                    <p:animEffect transition="in" filter="fade">
                                      <p:cBhvr>
                                        <p:cTn id="26" dur="500"/>
                                        <p:tgtEl>
                                          <p:spTgt spid="3">
                                            <p:txEl>
                                              <p:pRg st="5" end="5"/>
                                            </p:txEl>
                                          </p:spTgt>
                                        </p:tgtEl>
                                      </p:cBhvr>
                                    </p:animEffect>
                                  </p:childTnLst>
                                </p:cTn>
                              </p:par>
                              <p:par>
                                <p:cTn id="27" presetID="10" presetClass="entr" presetSubtype="0" fill="hold" grpId="0" nodeType="withEffect">
                                  <p:stCondLst>
                                    <p:cond delay="0"/>
                                  </p:stCondLst>
                                  <p:childTnLst>
                                    <p:set>
                                      <p:cBhvr>
                                        <p:cTn id="28" dur="1" fill="hold">
                                          <p:stCondLst>
                                            <p:cond delay="0"/>
                                          </p:stCondLst>
                                        </p:cTn>
                                        <p:tgtEl>
                                          <p:spTgt spid="3">
                                            <p:txEl>
                                              <p:pRg st="6" end="6"/>
                                            </p:txEl>
                                          </p:spTgt>
                                        </p:tgtEl>
                                        <p:attrNameLst>
                                          <p:attrName>style.visibility</p:attrName>
                                        </p:attrNameLst>
                                      </p:cBhvr>
                                      <p:to>
                                        <p:strVal val="visible"/>
                                      </p:to>
                                    </p:set>
                                    <p:animEffect transition="in" filter="fade">
                                      <p:cBhvr>
                                        <p:cTn id="29"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a:t>FOTOSYNTEESI</a:t>
            </a:r>
          </a:p>
        </p:txBody>
      </p:sp>
      <p:sp>
        <p:nvSpPr>
          <p:cNvPr id="3" name="Sisällön paikkamerkki 2"/>
          <p:cNvSpPr>
            <a:spLocks noGrp="1"/>
          </p:cNvSpPr>
          <p:nvPr>
            <p:ph idx="1"/>
          </p:nvPr>
        </p:nvSpPr>
        <p:spPr/>
        <p:txBody>
          <a:bodyPr/>
          <a:lstStyle/>
          <a:p>
            <a:r>
              <a:rPr lang="fi-FI" dirty="0"/>
              <a:t>Maailman tärkein biokemiallinen reaktio, sillä suurin osa ravintoketjuista on riippuvaisia siinä sitoutuneesta kemiallisesta energiasta!</a:t>
            </a:r>
          </a:p>
          <a:p>
            <a:r>
              <a:rPr lang="fi-FI" dirty="0"/>
              <a:t>LEVÄT JA KASVIT (näillä viherhiukkanen) - </a:t>
            </a:r>
            <a:r>
              <a:rPr lang="fi-FI" b="1" dirty="0"/>
              <a:t>TUOTTAJAT</a:t>
            </a:r>
          </a:p>
          <a:p>
            <a:r>
              <a:rPr lang="fi-FI" dirty="0"/>
              <a:t>Koostuu kahdesta reaktiosarjasta:</a:t>
            </a:r>
          </a:p>
          <a:p>
            <a:pPr lvl="1"/>
            <a:r>
              <a:rPr lang="fi-FI" dirty="0"/>
              <a:t>Reaktiosarjan ensimmäinen osa vaatii valoa – </a:t>
            </a:r>
            <a:r>
              <a:rPr lang="fi-FI" i="1" dirty="0"/>
              <a:t>valoreaktio</a:t>
            </a:r>
          </a:p>
          <a:p>
            <a:pPr marL="914400" lvl="2" indent="0">
              <a:buNone/>
            </a:pPr>
            <a:r>
              <a:rPr lang="fi-FI" i="1" dirty="0"/>
              <a:t>= </a:t>
            </a:r>
            <a:r>
              <a:rPr lang="fi-FI" i="1" dirty="0" err="1"/>
              <a:t>Fotolyysi</a:t>
            </a:r>
            <a:r>
              <a:rPr lang="fi-FI" i="1" dirty="0"/>
              <a:t>: </a:t>
            </a:r>
            <a:r>
              <a:rPr lang="fi-FI" dirty="0"/>
              <a:t>veden hajoaminen hapeksi, vedyksi ja elektroneiksi</a:t>
            </a:r>
          </a:p>
          <a:p>
            <a:pPr marL="914400" lvl="2" indent="0">
              <a:buNone/>
            </a:pPr>
            <a:r>
              <a:rPr lang="fi-FI" dirty="0"/>
              <a:t>	Eli veteen sitoutunut happi irtoaa ja poistuu solusta kaasuna ilmarakojen kautta.</a:t>
            </a:r>
          </a:p>
          <a:p>
            <a:pPr marL="914400" lvl="2" indent="0">
              <a:buNone/>
            </a:pPr>
            <a:r>
              <a:rPr lang="fi-FI" dirty="0"/>
              <a:t>	Vedestä jäljelle jäänyttä vetyionia tarvitaan fotosynteesin toisessa reaktiosarjassa 	eli pimeäreaktiossa…..</a:t>
            </a:r>
          </a:p>
          <a:p>
            <a:endParaRPr lang="fi-FI" dirty="0"/>
          </a:p>
        </p:txBody>
      </p:sp>
    </p:spTree>
    <p:extLst>
      <p:ext uri="{BB962C8B-B14F-4D97-AF65-F5344CB8AC3E}">
        <p14:creationId xmlns:p14="http://schemas.microsoft.com/office/powerpoint/2010/main" val="16014255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par>
                                <p:cTn id="18" presetID="10" presetClass="entr" presetSubtype="0" fill="hold" grpId="0" nodeType="withEffect">
                                  <p:stCondLst>
                                    <p:cond delay="0"/>
                                  </p:stCondLst>
                                  <p:childTnLst>
                                    <p:set>
                                      <p:cBhvr>
                                        <p:cTn id="19" dur="1" fill="hold">
                                          <p:stCondLst>
                                            <p:cond delay="0"/>
                                          </p:stCondLst>
                                        </p:cTn>
                                        <p:tgtEl>
                                          <p:spTgt spid="3">
                                            <p:txEl>
                                              <p:pRg st="3" end="3"/>
                                            </p:txEl>
                                          </p:spTgt>
                                        </p:tgtEl>
                                        <p:attrNameLst>
                                          <p:attrName>style.visibility</p:attrName>
                                        </p:attrNameLst>
                                      </p:cBhvr>
                                      <p:to>
                                        <p:strVal val="visible"/>
                                      </p:to>
                                    </p:set>
                                    <p:animEffect transition="in" filter="fade">
                                      <p:cBhvr>
                                        <p:cTn id="20" dur="500"/>
                                        <p:tgtEl>
                                          <p:spTgt spid="3">
                                            <p:txEl>
                                              <p:pRg st="3" end="3"/>
                                            </p:txEl>
                                          </p:spTgt>
                                        </p:tgtEl>
                                      </p:cBhvr>
                                    </p:animEffect>
                                  </p:childTnLst>
                                </p:cTn>
                              </p:par>
                              <p:par>
                                <p:cTn id="21" presetID="10" presetClass="entr" presetSubtype="0" fill="hold" grpId="0" nodeType="with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Effect transition="in" filter="fade">
                                      <p:cBhvr>
                                        <p:cTn id="23" dur="500"/>
                                        <p:tgtEl>
                                          <p:spTgt spid="3">
                                            <p:txEl>
                                              <p:pRg st="4" end="4"/>
                                            </p:txEl>
                                          </p:spTgt>
                                        </p:tgtEl>
                                      </p:cBhvr>
                                    </p:animEffect>
                                  </p:childTnLst>
                                </p:cTn>
                              </p:par>
                              <p:par>
                                <p:cTn id="24" presetID="10" presetClass="entr" presetSubtype="0" fill="hold" grpId="0" nodeType="withEffect">
                                  <p:stCondLst>
                                    <p:cond delay="0"/>
                                  </p:stCondLst>
                                  <p:childTnLst>
                                    <p:set>
                                      <p:cBhvr>
                                        <p:cTn id="25" dur="1" fill="hold">
                                          <p:stCondLst>
                                            <p:cond delay="0"/>
                                          </p:stCondLst>
                                        </p:cTn>
                                        <p:tgtEl>
                                          <p:spTgt spid="3">
                                            <p:txEl>
                                              <p:pRg st="5" end="5"/>
                                            </p:txEl>
                                          </p:spTgt>
                                        </p:tgtEl>
                                        <p:attrNameLst>
                                          <p:attrName>style.visibility</p:attrName>
                                        </p:attrNameLst>
                                      </p:cBhvr>
                                      <p:to>
                                        <p:strVal val="visible"/>
                                      </p:to>
                                    </p:set>
                                    <p:animEffect transition="in" filter="fade">
                                      <p:cBhvr>
                                        <p:cTn id="26" dur="500"/>
                                        <p:tgtEl>
                                          <p:spTgt spid="3">
                                            <p:txEl>
                                              <p:pRg st="5" end="5"/>
                                            </p:txEl>
                                          </p:spTgt>
                                        </p:tgtEl>
                                      </p:cBhvr>
                                    </p:animEffect>
                                  </p:childTnLst>
                                </p:cTn>
                              </p:par>
                              <p:par>
                                <p:cTn id="27" presetID="10" presetClass="entr" presetSubtype="0" fill="hold" grpId="0" nodeType="withEffect">
                                  <p:stCondLst>
                                    <p:cond delay="0"/>
                                  </p:stCondLst>
                                  <p:childTnLst>
                                    <p:set>
                                      <p:cBhvr>
                                        <p:cTn id="28" dur="1" fill="hold">
                                          <p:stCondLst>
                                            <p:cond delay="0"/>
                                          </p:stCondLst>
                                        </p:cTn>
                                        <p:tgtEl>
                                          <p:spTgt spid="3">
                                            <p:txEl>
                                              <p:pRg st="6" end="6"/>
                                            </p:txEl>
                                          </p:spTgt>
                                        </p:tgtEl>
                                        <p:attrNameLst>
                                          <p:attrName>style.visibility</p:attrName>
                                        </p:attrNameLst>
                                      </p:cBhvr>
                                      <p:to>
                                        <p:strVal val="visible"/>
                                      </p:to>
                                    </p:set>
                                    <p:animEffect transition="in" filter="fade">
                                      <p:cBhvr>
                                        <p:cTn id="29"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isällön paikkamerkki 2"/>
          <p:cNvSpPr>
            <a:spLocks noGrp="1"/>
          </p:cNvSpPr>
          <p:nvPr>
            <p:ph idx="1"/>
          </p:nvPr>
        </p:nvSpPr>
        <p:spPr>
          <a:xfrm>
            <a:off x="838200" y="717755"/>
            <a:ext cx="10515600" cy="5459208"/>
          </a:xfrm>
        </p:spPr>
        <p:txBody>
          <a:bodyPr/>
          <a:lstStyle/>
          <a:p>
            <a:pPr lvl="1"/>
            <a:r>
              <a:rPr lang="fi-FI" dirty="0"/>
              <a:t>Reaktiosarjan toinen osa ei vaadi valoa – </a:t>
            </a:r>
            <a:r>
              <a:rPr lang="fi-FI" i="1" dirty="0"/>
              <a:t>pimeäreaktio</a:t>
            </a:r>
          </a:p>
          <a:p>
            <a:pPr lvl="2"/>
            <a:r>
              <a:rPr lang="fi-FI" dirty="0"/>
              <a:t>Pimeäreaktiossa veteen liuennut hiilidioksidi ja valoreaktiosta peräisin oleva vety sidotaan yhteen. Lopputuloksena syntyy glukoosia.</a:t>
            </a:r>
          </a:p>
          <a:p>
            <a:pPr marL="914400" lvl="2" indent="0">
              <a:buNone/>
            </a:pPr>
            <a:endParaRPr lang="fi-FI" dirty="0"/>
          </a:p>
          <a:p>
            <a:pPr marL="914400" lvl="2" indent="0">
              <a:buNone/>
            </a:pPr>
            <a:r>
              <a:rPr lang="fi-FI" dirty="0"/>
              <a:t>6CO</a:t>
            </a:r>
            <a:r>
              <a:rPr lang="fi-FI" baseline="-25000" dirty="0"/>
              <a:t>2</a:t>
            </a:r>
            <a:r>
              <a:rPr lang="fi-FI" dirty="0"/>
              <a:t> + 6H</a:t>
            </a:r>
            <a:r>
              <a:rPr lang="fi-FI" baseline="-25000" dirty="0"/>
              <a:t>2</a:t>
            </a:r>
            <a:r>
              <a:rPr lang="fi-FI" dirty="0"/>
              <a:t>O + 2890 kJ </a:t>
            </a:r>
            <a:r>
              <a:rPr lang="fi-FI" dirty="0">
                <a:sym typeface="Wingdings" panose="05000000000000000000" pitchFamily="2" charset="2"/>
              </a:rPr>
              <a:t> C</a:t>
            </a:r>
            <a:r>
              <a:rPr lang="fi-FI" baseline="-25000" dirty="0">
                <a:sym typeface="Wingdings" panose="05000000000000000000" pitchFamily="2" charset="2"/>
              </a:rPr>
              <a:t>6</a:t>
            </a:r>
            <a:r>
              <a:rPr lang="fi-FI" dirty="0">
                <a:sym typeface="Wingdings" panose="05000000000000000000" pitchFamily="2" charset="2"/>
              </a:rPr>
              <a:t>H</a:t>
            </a:r>
            <a:r>
              <a:rPr lang="fi-FI" baseline="-25000" dirty="0">
                <a:sym typeface="Wingdings" panose="05000000000000000000" pitchFamily="2" charset="2"/>
              </a:rPr>
              <a:t>12</a:t>
            </a:r>
            <a:r>
              <a:rPr lang="fi-FI" dirty="0">
                <a:sym typeface="Wingdings" panose="05000000000000000000" pitchFamily="2" charset="2"/>
              </a:rPr>
              <a:t>O</a:t>
            </a:r>
            <a:r>
              <a:rPr lang="fi-FI" baseline="-25000" dirty="0">
                <a:sym typeface="Wingdings" panose="05000000000000000000" pitchFamily="2" charset="2"/>
              </a:rPr>
              <a:t>6</a:t>
            </a:r>
            <a:r>
              <a:rPr lang="fi-FI" dirty="0">
                <a:sym typeface="Wingdings" panose="05000000000000000000" pitchFamily="2" charset="2"/>
              </a:rPr>
              <a:t> + 6O</a:t>
            </a:r>
            <a:r>
              <a:rPr lang="fi-FI" baseline="-25000" dirty="0">
                <a:sym typeface="Wingdings" panose="05000000000000000000" pitchFamily="2" charset="2"/>
              </a:rPr>
              <a:t>2</a:t>
            </a:r>
          </a:p>
          <a:p>
            <a:pPr marL="914400" lvl="2" indent="0">
              <a:buNone/>
            </a:pPr>
            <a:endParaRPr lang="fi-FI" baseline="-25000" dirty="0">
              <a:sym typeface="Wingdings" panose="05000000000000000000" pitchFamily="2" charset="2"/>
            </a:endParaRPr>
          </a:p>
          <a:p>
            <a:pPr lvl="2"/>
            <a:r>
              <a:rPr lang="fi-FI" dirty="0"/>
              <a:t>Pimeäreaktio tarvitsee energiaa, jota saadaan ATP-molekyylistä (solussa energian välivarasto)</a:t>
            </a:r>
          </a:p>
          <a:p>
            <a:pPr marL="914400" lvl="2" indent="0">
              <a:buNone/>
            </a:pPr>
            <a:r>
              <a:rPr lang="fi-FI" dirty="0"/>
              <a:t>	Eli osa Auringosta tulevasta energiasta voidaan sitoa ATP-molekyyliin 	(</a:t>
            </a:r>
            <a:r>
              <a:rPr lang="fi-FI" dirty="0" err="1"/>
              <a:t>adenosiinitrifosfaatti</a:t>
            </a:r>
            <a:r>
              <a:rPr lang="fi-FI" dirty="0"/>
              <a:t>).</a:t>
            </a:r>
          </a:p>
          <a:p>
            <a:pPr marL="914400" lvl="2" indent="0">
              <a:buNone/>
            </a:pPr>
            <a:r>
              <a:rPr lang="fi-FI" dirty="0"/>
              <a:t>	Tämän molekyylin kolmen fosfaattiryhmän sidoksissa on helposti purkautuvaa 	energia.</a:t>
            </a:r>
          </a:p>
          <a:p>
            <a:pPr marL="914400" lvl="2" indent="0">
              <a:buNone/>
            </a:pPr>
            <a:r>
              <a:rPr lang="fi-FI" dirty="0"/>
              <a:t>	Energiansa luovuttanut ATP-molekyyli palaa jälleen valoreaktioon ladattavaksi 	Auringon energialla</a:t>
            </a:r>
          </a:p>
        </p:txBody>
      </p:sp>
    </p:spTree>
    <p:extLst>
      <p:ext uri="{BB962C8B-B14F-4D97-AF65-F5344CB8AC3E}">
        <p14:creationId xmlns:p14="http://schemas.microsoft.com/office/powerpoint/2010/main" val="29586064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fade">
                                      <p:cBhvr>
                                        <p:cTn id="10" dur="500"/>
                                        <p:tgtEl>
                                          <p:spTgt spid="3">
                                            <p:txEl>
                                              <p:pRg st="1" end="1"/>
                                            </p:txEl>
                                          </p:spTgt>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animEffect transition="in" filter="fade">
                                      <p:cBhvr>
                                        <p:cTn id="13" dur="500"/>
                                        <p:tgtEl>
                                          <p:spTgt spid="3">
                                            <p:txEl>
                                              <p:pRg st="3" end="3"/>
                                            </p:txEl>
                                          </p:spTgt>
                                        </p:tgtEl>
                                      </p:cBhvr>
                                    </p:animEffect>
                                  </p:childTnLst>
                                </p:cTn>
                              </p:par>
                              <p:par>
                                <p:cTn id="14" presetID="10" presetClass="entr" presetSubtype="0" fill="hold" grpId="0" nodeType="withEffect">
                                  <p:stCondLst>
                                    <p:cond delay="0"/>
                                  </p:stCondLst>
                                  <p:childTnLst>
                                    <p:set>
                                      <p:cBhvr>
                                        <p:cTn id="15" dur="1" fill="hold">
                                          <p:stCondLst>
                                            <p:cond delay="0"/>
                                          </p:stCondLst>
                                        </p:cTn>
                                        <p:tgtEl>
                                          <p:spTgt spid="3">
                                            <p:txEl>
                                              <p:pRg st="5" end="5"/>
                                            </p:txEl>
                                          </p:spTgt>
                                        </p:tgtEl>
                                        <p:attrNameLst>
                                          <p:attrName>style.visibility</p:attrName>
                                        </p:attrNameLst>
                                      </p:cBhvr>
                                      <p:to>
                                        <p:strVal val="visible"/>
                                      </p:to>
                                    </p:set>
                                    <p:animEffect transition="in" filter="fade">
                                      <p:cBhvr>
                                        <p:cTn id="16" dur="500"/>
                                        <p:tgtEl>
                                          <p:spTgt spid="3">
                                            <p:txEl>
                                              <p:pRg st="5" end="5"/>
                                            </p:txEl>
                                          </p:spTgt>
                                        </p:tgtEl>
                                      </p:cBhvr>
                                    </p:animEffect>
                                  </p:childTnLst>
                                </p:cTn>
                              </p:par>
                              <p:par>
                                <p:cTn id="17" presetID="10" presetClass="entr" presetSubtype="0" fill="hold" grpId="0" nodeType="with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animEffect transition="in" filter="fade">
                                      <p:cBhvr>
                                        <p:cTn id="19" dur="500"/>
                                        <p:tgtEl>
                                          <p:spTgt spid="3">
                                            <p:txEl>
                                              <p:pRg st="6" end="6"/>
                                            </p:txEl>
                                          </p:spTgt>
                                        </p:tgtEl>
                                      </p:cBhvr>
                                    </p:animEffect>
                                  </p:childTnLst>
                                </p:cTn>
                              </p:par>
                              <p:par>
                                <p:cTn id="20" presetID="10" presetClass="entr" presetSubtype="0" fill="hold" grpId="0" nodeType="withEffect">
                                  <p:stCondLst>
                                    <p:cond delay="0"/>
                                  </p:stCondLst>
                                  <p:childTnLst>
                                    <p:set>
                                      <p:cBhvr>
                                        <p:cTn id="21" dur="1" fill="hold">
                                          <p:stCondLst>
                                            <p:cond delay="0"/>
                                          </p:stCondLst>
                                        </p:cTn>
                                        <p:tgtEl>
                                          <p:spTgt spid="3">
                                            <p:txEl>
                                              <p:pRg st="7" end="7"/>
                                            </p:txEl>
                                          </p:spTgt>
                                        </p:tgtEl>
                                        <p:attrNameLst>
                                          <p:attrName>style.visibility</p:attrName>
                                        </p:attrNameLst>
                                      </p:cBhvr>
                                      <p:to>
                                        <p:strVal val="visible"/>
                                      </p:to>
                                    </p:set>
                                    <p:animEffect transition="in" filter="fade">
                                      <p:cBhvr>
                                        <p:cTn id="22" dur="500"/>
                                        <p:tgtEl>
                                          <p:spTgt spid="3">
                                            <p:txEl>
                                              <p:pRg st="7" end="7"/>
                                            </p:txEl>
                                          </p:spTgt>
                                        </p:tgtEl>
                                      </p:cBhvr>
                                    </p:animEffect>
                                  </p:childTnLst>
                                </p:cTn>
                              </p:par>
                              <p:par>
                                <p:cTn id="23" presetID="10" presetClass="entr" presetSubtype="0" fill="hold" grpId="0" nodeType="withEffect">
                                  <p:stCondLst>
                                    <p:cond delay="0"/>
                                  </p:stCondLst>
                                  <p:childTnLst>
                                    <p:set>
                                      <p:cBhvr>
                                        <p:cTn id="24" dur="1" fill="hold">
                                          <p:stCondLst>
                                            <p:cond delay="0"/>
                                          </p:stCondLst>
                                        </p:cTn>
                                        <p:tgtEl>
                                          <p:spTgt spid="3">
                                            <p:txEl>
                                              <p:pRg st="8" end="8"/>
                                            </p:txEl>
                                          </p:spTgt>
                                        </p:tgtEl>
                                        <p:attrNameLst>
                                          <p:attrName>style.visibility</p:attrName>
                                        </p:attrNameLst>
                                      </p:cBhvr>
                                      <p:to>
                                        <p:strVal val="visible"/>
                                      </p:to>
                                    </p:set>
                                    <p:animEffect transition="in" filter="fade">
                                      <p:cBhvr>
                                        <p:cTn id="25" dur="5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isällön paikkamerkki 2"/>
          <p:cNvSpPr>
            <a:spLocks noGrp="1"/>
          </p:cNvSpPr>
          <p:nvPr>
            <p:ph idx="1"/>
          </p:nvPr>
        </p:nvSpPr>
        <p:spPr>
          <a:xfrm>
            <a:off x="838200" y="776748"/>
            <a:ext cx="10515600" cy="5400215"/>
          </a:xfrm>
        </p:spPr>
        <p:txBody>
          <a:bodyPr/>
          <a:lstStyle/>
          <a:p>
            <a:r>
              <a:rPr lang="fi-FI" dirty="0"/>
              <a:t>Fotosynteesin tehokkuuteen vaikuttavia tekijöitä:</a:t>
            </a:r>
          </a:p>
          <a:p>
            <a:pPr lvl="1"/>
            <a:r>
              <a:rPr lang="fi-FI" dirty="0"/>
              <a:t>Ulkoiset tekijät</a:t>
            </a:r>
          </a:p>
          <a:p>
            <a:pPr marL="1371600" lvl="2" indent="-457200">
              <a:buAutoNum type="arabicPeriod"/>
            </a:pPr>
            <a:r>
              <a:rPr lang="fi-FI" dirty="0"/>
              <a:t>Hiilidioksidin määrä</a:t>
            </a:r>
          </a:p>
          <a:p>
            <a:pPr marL="1371600" lvl="2" indent="-457200">
              <a:buAutoNum type="arabicPeriod"/>
            </a:pPr>
            <a:r>
              <a:rPr lang="fi-FI" dirty="0"/>
              <a:t>Valon määrä, laatu ja kestoaika</a:t>
            </a:r>
          </a:p>
          <a:p>
            <a:pPr marL="1371600" lvl="2" indent="-457200">
              <a:buAutoNum type="arabicPeriod"/>
            </a:pPr>
            <a:r>
              <a:rPr lang="fi-FI" dirty="0"/>
              <a:t>Lämpötila</a:t>
            </a:r>
          </a:p>
          <a:p>
            <a:pPr marL="1371600" lvl="2" indent="-457200">
              <a:buAutoNum type="arabicPeriod"/>
            </a:pPr>
            <a:r>
              <a:rPr lang="fi-FI" dirty="0"/>
              <a:t>Veden saatavuus</a:t>
            </a:r>
          </a:p>
          <a:p>
            <a:pPr marL="1371600" lvl="2" indent="-457200">
              <a:buAutoNum type="arabicPeriod"/>
            </a:pPr>
            <a:r>
              <a:rPr lang="fi-FI" dirty="0"/>
              <a:t>Fotosynteesin entsyymireaktioissa tarvittavien </a:t>
            </a:r>
          </a:p>
          <a:p>
            <a:pPr marL="914400" lvl="2" indent="0">
              <a:buNone/>
            </a:pPr>
            <a:r>
              <a:rPr lang="fi-FI" dirty="0"/>
              <a:t>orgaanisten ja epäorgaanisten aineiden määrä</a:t>
            </a:r>
          </a:p>
          <a:p>
            <a:pPr lvl="1"/>
            <a:r>
              <a:rPr lang="fi-FI" dirty="0"/>
              <a:t>Sisäiset tekijät</a:t>
            </a:r>
          </a:p>
          <a:p>
            <a:pPr marL="457200" lvl="1" indent="0">
              <a:buNone/>
            </a:pPr>
            <a:r>
              <a:rPr lang="fi-FI" dirty="0"/>
              <a:t>	</a:t>
            </a:r>
            <a:r>
              <a:rPr lang="fi-FI" sz="2000" dirty="0"/>
              <a:t>- Lehden rakenteeseen vaikuttavat tekijät, kuten </a:t>
            </a:r>
          </a:p>
          <a:p>
            <a:pPr marL="457200" lvl="1" indent="0">
              <a:buNone/>
            </a:pPr>
            <a:r>
              <a:rPr lang="fi-FI" sz="2000" dirty="0"/>
              <a:t>	ilmarakojen määrä ja sijainti, klorofyllin määrä tai</a:t>
            </a:r>
          </a:p>
          <a:p>
            <a:pPr marL="457200" lvl="1" indent="0">
              <a:buNone/>
            </a:pPr>
            <a:r>
              <a:rPr lang="fi-FI" sz="2000" dirty="0"/>
              <a:t>	 lehtisuonten sijainti ja määrä</a:t>
            </a:r>
          </a:p>
        </p:txBody>
      </p:sp>
      <p:pic>
        <p:nvPicPr>
          <p:cNvPr id="4" name="Kuva 3"/>
          <p:cNvPicPr>
            <a:picLocks noChangeAspect="1"/>
          </p:cNvPicPr>
          <p:nvPr/>
        </p:nvPicPr>
        <p:blipFill rotWithShape="1">
          <a:blip r:embed="rId2"/>
          <a:srcRect l="6587" t="12725" r="9767"/>
          <a:stretch/>
        </p:blipFill>
        <p:spPr>
          <a:xfrm>
            <a:off x="7344697" y="3210931"/>
            <a:ext cx="4660491" cy="3647069"/>
          </a:xfrm>
          <a:prstGeom prst="rect">
            <a:avLst/>
          </a:prstGeom>
        </p:spPr>
      </p:pic>
    </p:spTree>
    <p:extLst>
      <p:ext uri="{BB962C8B-B14F-4D97-AF65-F5344CB8AC3E}">
        <p14:creationId xmlns:p14="http://schemas.microsoft.com/office/powerpoint/2010/main" val="21334889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fade">
                                      <p:cBhvr>
                                        <p:cTn id="10" dur="500"/>
                                        <p:tgtEl>
                                          <p:spTgt spid="3">
                                            <p:txEl>
                                              <p:pRg st="1" end="1"/>
                                            </p:txEl>
                                          </p:spTgt>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fade">
                                      <p:cBhvr>
                                        <p:cTn id="13" dur="500"/>
                                        <p:tgtEl>
                                          <p:spTgt spid="3">
                                            <p:txEl>
                                              <p:pRg st="2" end="2"/>
                                            </p:txEl>
                                          </p:spTgt>
                                        </p:tgtEl>
                                      </p:cBhvr>
                                    </p:animEffect>
                                  </p:childTnLst>
                                </p:cTn>
                              </p:par>
                              <p:par>
                                <p:cTn id="14" presetID="10" presetClass="entr" presetSubtype="0" fill="hold" grpId="0" nodeType="withEffect">
                                  <p:stCondLst>
                                    <p:cond delay="0"/>
                                  </p:stCondLst>
                                  <p:childTnLst>
                                    <p:set>
                                      <p:cBhvr>
                                        <p:cTn id="15" dur="1" fill="hold">
                                          <p:stCondLst>
                                            <p:cond delay="0"/>
                                          </p:stCondLst>
                                        </p:cTn>
                                        <p:tgtEl>
                                          <p:spTgt spid="3">
                                            <p:txEl>
                                              <p:pRg st="3" end="3"/>
                                            </p:txEl>
                                          </p:spTgt>
                                        </p:tgtEl>
                                        <p:attrNameLst>
                                          <p:attrName>style.visibility</p:attrName>
                                        </p:attrNameLst>
                                      </p:cBhvr>
                                      <p:to>
                                        <p:strVal val="visible"/>
                                      </p:to>
                                    </p:set>
                                    <p:animEffect transition="in" filter="fade">
                                      <p:cBhvr>
                                        <p:cTn id="16" dur="500"/>
                                        <p:tgtEl>
                                          <p:spTgt spid="3">
                                            <p:txEl>
                                              <p:pRg st="3" end="3"/>
                                            </p:txEl>
                                          </p:spTgt>
                                        </p:tgtEl>
                                      </p:cBhvr>
                                    </p:animEffect>
                                  </p:childTnLst>
                                </p:cTn>
                              </p:par>
                              <p:par>
                                <p:cTn id="17" presetID="10" presetClass="entr" presetSubtype="0" fill="hold" grpId="0"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Effect transition="in" filter="fade">
                                      <p:cBhvr>
                                        <p:cTn id="19" dur="500"/>
                                        <p:tgtEl>
                                          <p:spTgt spid="3">
                                            <p:txEl>
                                              <p:pRg st="4" end="4"/>
                                            </p:txEl>
                                          </p:spTgt>
                                        </p:tgtEl>
                                      </p:cBhvr>
                                    </p:animEffect>
                                  </p:childTnLst>
                                </p:cTn>
                              </p:par>
                              <p:par>
                                <p:cTn id="20" presetID="10" presetClass="entr" presetSubtype="0" fill="hold" grpId="0" nodeType="withEffect">
                                  <p:stCondLst>
                                    <p:cond delay="0"/>
                                  </p:stCondLst>
                                  <p:childTnLst>
                                    <p:set>
                                      <p:cBhvr>
                                        <p:cTn id="21" dur="1" fill="hold">
                                          <p:stCondLst>
                                            <p:cond delay="0"/>
                                          </p:stCondLst>
                                        </p:cTn>
                                        <p:tgtEl>
                                          <p:spTgt spid="3">
                                            <p:txEl>
                                              <p:pRg st="5" end="5"/>
                                            </p:txEl>
                                          </p:spTgt>
                                        </p:tgtEl>
                                        <p:attrNameLst>
                                          <p:attrName>style.visibility</p:attrName>
                                        </p:attrNameLst>
                                      </p:cBhvr>
                                      <p:to>
                                        <p:strVal val="visible"/>
                                      </p:to>
                                    </p:set>
                                    <p:animEffect transition="in" filter="fade">
                                      <p:cBhvr>
                                        <p:cTn id="22" dur="500"/>
                                        <p:tgtEl>
                                          <p:spTgt spid="3">
                                            <p:txEl>
                                              <p:pRg st="5" end="5"/>
                                            </p:txEl>
                                          </p:spTgt>
                                        </p:tgtEl>
                                      </p:cBhvr>
                                    </p:animEffect>
                                  </p:childTnLst>
                                </p:cTn>
                              </p:par>
                              <p:par>
                                <p:cTn id="23" presetID="10" presetClass="entr" presetSubtype="0" fill="hold" grpId="0" nodeType="withEffect">
                                  <p:stCondLst>
                                    <p:cond delay="0"/>
                                  </p:stCondLst>
                                  <p:childTnLst>
                                    <p:set>
                                      <p:cBhvr>
                                        <p:cTn id="24" dur="1" fill="hold">
                                          <p:stCondLst>
                                            <p:cond delay="0"/>
                                          </p:stCondLst>
                                        </p:cTn>
                                        <p:tgtEl>
                                          <p:spTgt spid="3">
                                            <p:txEl>
                                              <p:pRg st="6" end="6"/>
                                            </p:txEl>
                                          </p:spTgt>
                                        </p:tgtEl>
                                        <p:attrNameLst>
                                          <p:attrName>style.visibility</p:attrName>
                                        </p:attrNameLst>
                                      </p:cBhvr>
                                      <p:to>
                                        <p:strVal val="visible"/>
                                      </p:to>
                                    </p:set>
                                    <p:animEffect transition="in" filter="fade">
                                      <p:cBhvr>
                                        <p:cTn id="25" dur="500"/>
                                        <p:tgtEl>
                                          <p:spTgt spid="3">
                                            <p:txEl>
                                              <p:pRg st="6" end="6"/>
                                            </p:txEl>
                                          </p:spTgt>
                                        </p:tgtEl>
                                      </p:cBhvr>
                                    </p:animEffect>
                                  </p:childTnLst>
                                </p:cTn>
                              </p:par>
                              <p:par>
                                <p:cTn id="26" presetID="10" presetClass="entr" presetSubtype="0" fill="hold" grpId="0" nodeType="withEffect">
                                  <p:stCondLst>
                                    <p:cond delay="0"/>
                                  </p:stCondLst>
                                  <p:childTnLst>
                                    <p:set>
                                      <p:cBhvr>
                                        <p:cTn id="27" dur="1" fill="hold">
                                          <p:stCondLst>
                                            <p:cond delay="0"/>
                                          </p:stCondLst>
                                        </p:cTn>
                                        <p:tgtEl>
                                          <p:spTgt spid="3">
                                            <p:txEl>
                                              <p:pRg st="7" end="7"/>
                                            </p:txEl>
                                          </p:spTgt>
                                        </p:tgtEl>
                                        <p:attrNameLst>
                                          <p:attrName>style.visibility</p:attrName>
                                        </p:attrNameLst>
                                      </p:cBhvr>
                                      <p:to>
                                        <p:strVal val="visible"/>
                                      </p:to>
                                    </p:set>
                                    <p:animEffect transition="in" filter="fade">
                                      <p:cBhvr>
                                        <p:cTn id="28" dur="500"/>
                                        <p:tgtEl>
                                          <p:spTgt spid="3">
                                            <p:txEl>
                                              <p:pRg st="7" end="7"/>
                                            </p:txEl>
                                          </p:spTgt>
                                        </p:tgtEl>
                                      </p:cBhvr>
                                    </p:animEffect>
                                  </p:childTnLst>
                                </p:cTn>
                              </p:par>
                              <p:par>
                                <p:cTn id="29" presetID="10" presetClass="entr" presetSubtype="0" fill="hold" grpId="0" nodeType="withEffect">
                                  <p:stCondLst>
                                    <p:cond delay="0"/>
                                  </p:stCondLst>
                                  <p:childTnLst>
                                    <p:set>
                                      <p:cBhvr>
                                        <p:cTn id="30" dur="1" fill="hold">
                                          <p:stCondLst>
                                            <p:cond delay="0"/>
                                          </p:stCondLst>
                                        </p:cTn>
                                        <p:tgtEl>
                                          <p:spTgt spid="3">
                                            <p:txEl>
                                              <p:pRg st="8" end="8"/>
                                            </p:txEl>
                                          </p:spTgt>
                                        </p:tgtEl>
                                        <p:attrNameLst>
                                          <p:attrName>style.visibility</p:attrName>
                                        </p:attrNameLst>
                                      </p:cBhvr>
                                      <p:to>
                                        <p:strVal val="visible"/>
                                      </p:to>
                                    </p:set>
                                    <p:animEffect transition="in" filter="fade">
                                      <p:cBhvr>
                                        <p:cTn id="31" dur="500"/>
                                        <p:tgtEl>
                                          <p:spTgt spid="3">
                                            <p:txEl>
                                              <p:pRg st="8" end="8"/>
                                            </p:txEl>
                                          </p:spTgt>
                                        </p:tgtEl>
                                      </p:cBhvr>
                                    </p:animEffect>
                                  </p:childTnLst>
                                </p:cTn>
                              </p:par>
                              <p:par>
                                <p:cTn id="32" presetID="10" presetClass="entr" presetSubtype="0" fill="hold" grpId="0" nodeType="withEffect">
                                  <p:stCondLst>
                                    <p:cond delay="0"/>
                                  </p:stCondLst>
                                  <p:childTnLst>
                                    <p:set>
                                      <p:cBhvr>
                                        <p:cTn id="33" dur="1" fill="hold">
                                          <p:stCondLst>
                                            <p:cond delay="0"/>
                                          </p:stCondLst>
                                        </p:cTn>
                                        <p:tgtEl>
                                          <p:spTgt spid="3">
                                            <p:txEl>
                                              <p:pRg st="9" end="9"/>
                                            </p:txEl>
                                          </p:spTgt>
                                        </p:tgtEl>
                                        <p:attrNameLst>
                                          <p:attrName>style.visibility</p:attrName>
                                        </p:attrNameLst>
                                      </p:cBhvr>
                                      <p:to>
                                        <p:strVal val="visible"/>
                                      </p:to>
                                    </p:set>
                                    <p:animEffect transition="in" filter="fade">
                                      <p:cBhvr>
                                        <p:cTn id="34" dur="500"/>
                                        <p:tgtEl>
                                          <p:spTgt spid="3">
                                            <p:txEl>
                                              <p:pRg st="9" end="9"/>
                                            </p:txEl>
                                          </p:spTgt>
                                        </p:tgtEl>
                                      </p:cBhvr>
                                    </p:animEffect>
                                  </p:childTnLst>
                                </p:cTn>
                              </p:par>
                              <p:par>
                                <p:cTn id="35" presetID="10" presetClass="entr" presetSubtype="0" fill="hold" grpId="0" nodeType="withEffect">
                                  <p:stCondLst>
                                    <p:cond delay="0"/>
                                  </p:stCondLst>
                                  <p:childTnLst>
                                    <p:set>
                                      <p:cBhvr>
                                        <p:cTn id="36" dur="1" fill="hold">
                                          <p:stCondLst>
                                            <p:cond delay="0"/>
                                          </p:stCondLst>
                                        </p:cTn>
                                        <p:tgtEl>
                                          <p:spTgt spid="3">
                                            <p:txEl>
                                              <p:pRg st="10" end="10"/>
                                            </p:txEl>
                                          </p:spTgt>
                                        </p:tgtEl>
                                        <p:attrNameLst>
                                          <p:attrName>style.visibility</p:attrName>
                                        </p:attrNameLst>
                                      </p:cBhvr>
                                      <p:to>
                                        <p:strVal val="visible"/>
                                      </p:to>
                                    </p:set>
                                    <p:animEffect transition="in" filter="fade">
                                      <p:cBhvr>
                                        <p:cTn id="37" dur="500"/>
                                        <p:tgtEl>
                                          <p:spTgt spid="3">
                                            <p:txEl>
                                              <p:pRg st="10" end="10"/>
                                            </p:txEl>
                                          </p:spTgt>
                                        </p:tgtEl>
                                      </p:cBhvr>
                                    </p:animEffect>
                                  </p:childTnLst>
                                </p:cTn>
                              </p:par>
                              <p:par>
                                <p:cTn id="38" presetID="10" presetClass="entr" presetSubtype="0" fill="hold" grpId="0" nodeType="withEffect">
                                  <p:stCondLst>
                                    <p:cond delay="0"/>
                                  </p:stCondLst>
                                  <p:childTnLst>
                                    <p:set>
                                      <p:cBhvr>
                                        <p:cTn id="39" dur="1" fill="hold">
                                          <p:stCondLst>
                                            <p:cond delay="0"/>
                                          </p:stCondLst>
                                        </p:cTn>
                                        <p:tgtEl>
                                          <p:spTgt spid="3">
                                            <p:txEl>
                                              <p:pRg st="11" end="11"/>
                                            </p:txEl>
                                          </p:spTgt>
                                        </p:tgtEl>
                                        <p:attrNameLst>
                                          <p:attrName>style.visibility</p:attrName>
                                        </p:attrNameLst>
                                      </p:cBhvr>
                                      <p:to>
                                        <p:strVal val="visible"/>
                                      </p:to>
                                    </p:set>
                                    <p:animEffect transition="in" filter="fade">
                                      <p:cBhvr>
                                        <p:cTn id="40" dur="500"/>
                                        <p:tgtEl>
                                          <p:spTgt spid="3">
                                            <p:txEl>
                                              <p:pRg st="11" end="1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a:t>KEMOSYNTEESI</a:t>
            </a:r>
          </a:p>
        </p:txBody>
      </p:sp>
      <p:sp>
        <p:nvSpPr>
          <p:cNvPr id="3" name="Sisällön paikkamerkki 2"/>
          <p:cNvSpPr>
            <a:spLocks noGrp="1"/>
          </p:cNvSpPr>
          <p:nvPr>
            <p:ph idx="1"/>
          </p:nvPr>
        </p:nvSpPr>
        <p:spPr/>
        <p:txBody>
          <a:bodyPr/>
          <a:lstStyle/>
          <a:p>
            <a:r>
              <a:rPr lang="fi-FI" dirty="0" err="1"/>
              <a:t>Kemosynteesissä</a:t>
            </a:r>
            <a:r>
              <a:rPr lang="fi-FI" dirty="0"/>
              <a:t> tuottajat käyttävät hyväksi energiaa (ATP), jota ne vapauttavat hapettamalla epäorgaanisia yhdisteitä, kuten vetykaasua</a:t>
            </a:r>
          </a:p>
          <a:p>
            <a:r>
              <a:rPr lang="fi-FI" dirty="0" err="1"/>
              <a:t>Kemosynteesiä</a:t>
            </a:r>
            <a:r>
              <a:rPr lang="fi-FI" dirty="0"/>
              <a:t> käyttävät mm. maaperän bakteerit ja syvänmeren </a:t>
            </a:r>
            <a:r>
              <a:rPr lang="fi-FI" dirty="0" err="1"/>
              <a:t>arkeonit</a:t>
            </a:r>
            <a:r>
              <a:rPr lang="fi-FI" dirty="0"/>
              <a:t>, jossa auringon valoa ei ole saatavilla.</a:t>
            </a:r>
          </a:p>
        </p:txBody>
      </p:sp>
    </p:spTree>
    <p:extLst>
      <p:ext uri="{BB962C8B-B14F-4D97-AF65-F5344CB8AC3E}">
        <p14:creationId xmlns:p14="http://schemas.microsoft.com/office/powerpoint/2010/main" val="7477891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31AEDD4E-B798-410C-B550-33313252FDA4}"/>
              </a:ext>
            </a:extLst>
          </p:cNvPr>
          <p:cNvSpPr>
            <a:spLocks noGrp="1"/>
          </p:cNvSpPr>
          <p:nvPr>
            <p:ph type="title"/>
          </p:nvPr>
        </p:nvSpPr>
        <p:spPr/>
        <p:txBody>
          <a:bodyPr/>
          <a:lstStyle/>
          <a:p>
            <a:r>
              <a:rPr lang="fi-FI" dirty="0"/>
              <a:t>SOLUHENGITYS</a:t>
            </a:r>
          </a:p>
        </p:txBody>
      </p:sp>
      <p:sp>
        <p:nvSpPr>
          <p:cNvPr id="3" name="Sisällön paikkamerkki 2">
            <a:extLst>
              <a:ext uri="{FF2B5EF4-FFF2-40B4-BE49-F238E27FC236}">
                <a16:creationId xmlns:a16="http://schemas.microsoft.com/office/drawing/2014/main" id="{36140805-468E-4271-ACD9-20C29FD94DDB}"/>
              </a:ext>
            </a:extLst>
          </p:cNvPr>
          <p:cNvSpPr>
            <a:spLocks noGrp="1"/>
          </p:cNvSpPr>
          <p:nvPr>
            <p:ph idx="1"/>
          </p:nvPr>
        </p:nvSpPr>
        <p:spPr/>
        <p:txBody>
          <a:bodyPr/>
          <a:lstStyle/>
          <a:p>
            <a:r>
              <a:rPr lang="fi-FI" dirty="0"/>
              <a:t>YKSI- JA MONISOLUISET ELIÖT </a:t>
            </a:r>
          </a:p>
          <a:p>
            <a:r>
              <a:rPr lang="fi-FI" dirty="0"/>
              <a:t>Saavat ravinnostaan hiilihydraatteja, proteiineja ja rasvoja. Energian muuntuminen soluille käyttökelpoiseen muotoon tapahtuu mitokondrioissa ja solulimassa </a:t>
            </a:r>
            <a:r>
              <a:rPr lang="fi-FI" dirty="0">
                <a:sym typeface="Wingdings" panose="05000000000000000000" pitchFamily="2" charset="2"/>
              </a:rPr>
              <a:t> </a:t>
            </a:r>
            <a:r>
              <a:rPr lang="fi-FI" i="1" dirty="0">
                <a:sym typeface="Wingdings" panose="05000000000000000000" pitchFamily="2" charset="2"/>
              </a:rPr>
              <a:t>SOLUHENGITYS</a:t>
            </a:r>
          </a:p>
          <a:p>
            <a:endParaRPr lang="fi-FI" i="1" dirty="0">
              <a:sym typeface="Wingdings" panose="05000000000000000000" pitchFamily="2" charset="2"/>
            </a:endParaRPr>
          </a:p>
          <a:p>
            <a:pPr marL="0" indent="0">
              <a:buNone/>
            </a:pPr>
            <a:r>
              <a:rPr lang="fi-FI" dirty="0">
                <a:sym typeface="Wingdings" panose="05000000000000000000" pitchFamily="2" charset="2"/>
              </a:rPr>
              <a:t>C</a:t>
            </a:r>
            <a:r>
              <a:rPr lang="fi-FI" baseline="-25000" dirty="0">
                <a:sym typeface="Wingdings" panose="05000000000000000000" pitchFamily="2" charset="2"/>
              </a:rPr>
              <a:t>6</a:t>
            </a:r>
            <a:r>
              <a:rPr lang="fi-FI" dirty="0">
                <a:sym typeface="Wingdings" panose="05000000000000000000" pitchFamily="2" charset="2"/>
              </a:rPr>
              <a:t>H</a:t>
            </a:r>
            <a:r>
              <a:rPr lang="fi-FI" baseline="-25000" dirty="0">
                <a:sym typeface="Wingdings" panose="05000000000000000000" pitchFamily="2" charset="2"/>
              </a:rPr>
              <a:t>12</a:t>
            </a:r>
            <a:r>
              <a:rPr lang="fi-FI" dirty="0">
                <a:sym typeface="Wingdings" panose="05000000000000000000" pitchFamily="2" charset="2"/>
              </a:rPr>
              <a:t>O</a:t>
            </a:r>
            <a:r>
              <a:rPr lang="fi-FI" baseline="-25000" dirty="0">
                <a:sym typeface="Wingdings" panose="05000000000000000000" pitchFamily="2" charset="2"/>
              </a:rPr>
              <a:t>6</a:t>
            </a:r>
            <a:r>
              <a:rPr lang="fi-FI" dirty="0">
                <a:sym typeface="Wingdings" panose="05000000000000000000" pitchFamily="2" charset="2"/>
              </a:rPr>
              <a:t> + 6 O</a:t>
            </a:r>
            <a:r>
              <a:rPr lang="fi-FI" baseline="-25000" dirty="0">
                <a:sym typeface="Wingdings" panose="05000000000000000000" pitchFamily="2" charset="2"/>
              </a:rPr>
              <a:t>2</a:t>
            </a:r>
            <a:r>
              <a:rPr lang="fi-FI" dirty="0">
                <a:sym typeface="Wingdings" panose="05000000000000000000" pitchFamily="2" charset="2"/>
              </a:rPr>
              <a:t>  6 CO</a:t>
            </a:r>
            <a:r>
              <a:rPr lang="fi-FI" baseline="-25000" dirty="0">
                <a:sym typeface="Wingdings" panose="05000000000000000000" pitchFamily="2" charset="2"/>
              </a:rPr>
              <a:t>2</a:t>
            </a:r>
            <a:r>
              <a:rPr lang="fi-FI" dirty="0">
                <a:sym typeface="Wingdings" panose="05000000000000000000" pitchFamily="2" charset="2"/>
              </a:rPr>
              <a:t> + 6 H</a:t>
            </a:r>
            <a:r>
              <a:rPr lang="fi-FI" baseline="-25000" dirty="0">
                <a:sym typeface="Wingdings" panose="05000000000000000000" pitchFamily="2" charset="2"/>
              </a:rPr>
              <a:t>2</a:t>
            </a:r>
            <a:r>
              <a:rPr lang="fi-FI" dirty="0">
                <a:sym typeface="Wingdings" panose="05000000000000000000" pitchFamily="2" charset="2"/>
              </a:rPr>
              <a:t>O + energiaa solujen käyttöön </a:t>
            </a:r>
            <a:r>
              <a:rPr lang="fi-FI">
                <a:sym typeface="Wingdings" panose="05000000000000000000" pitchFamily="2" charset="2"/>
              </a:rPr>
              <a:t>(+ lämpö)</a:t>
            </a:r>
            <a:endParaRPr lang="fi-FI" dirty="0">
              <a:sym typeface="Wingdings" panose="05000000000000000000" pitchFamily="2" charset="2"/>
            </a:endParaRPr>
          </a:p>
          <a:p>
            <a:pPr marL="0" indent="0">
              <a:buNone/>
            </a:pPr>
            <a:endParaRPr lang="fi-FI" dirty="0">
              <a:sym typeface="Wingdings" panose="05000000000000000000" pitchFamily="2" charset="2"/>
            </a:endParaRPr>
          </a:p>
          <a:p>
            <a:pPr marL="0" indent="0">
              <a:buNone/>
            </a:pPr>
            <a:r>
              <a:rPr lang="fi-FI" dirty="0">
                <a:sym typeface="Wingdings" panose="05000000000000000000" pitchFamily="2" charset="2"/>
              </a:rPr>
              <a:t>Jos happea ei ole saatavilla , tapahtuu maitohappokäyminen (bakteerit, eläinten lihassolut) tai alkoholikäyminen (hiivasolut, ruutana)</a:t>
            </a:r>
            <a:endParaRPr lang="fi-FI" dirty="0"/>
          </a:p>
        </p:txBody>
      </p:sp>
    </p:spTree>
    <p:extLst>
      <p:ext uri="{BB962C8B-B14F-4D97-AF65-F5344CB8AC3E}">
        <p14:creationId xmlns:p14="http://schemas.microsoft.com/office/powerpoint/2010/main" val="119677205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isällön paikkamerkki 2"/>
          <p:cNvSpPr>
            <a:spLocks noGrp="1"/>
          </p:cNvSpPr>
          <p:nvPr>
            <p:ph idx="1"/>
          </p:nvPr>
        </p:nvSpPr>
        <p:spPr>
          <a:xfrm>
            <a:off x="838200" y="899652"/>
            <a:ext cx="10515600" cy="5277311"/>
          </a:xfrm>
        </p:spPr>
        <p:txBody>
          <a:bodyPr/>
          <a:lstStyle/>
          <a:p>
            <a:r>
              <a:rPr lang="fi-FI" dirty="0">
                <a:hlinkClick r:id="rId2"/>
              </a:rPr>
              <a:t>https://www.youtube.com/watch?v=BOYf688sbVQ</a:t>
            </a:r>
            <a:endParaRPr lang="fi-FI" dirty="0"/>
          </a:p>
          <a:p>
            <a:endParaRPr lang="fi-FI" dirty="0"/>
          </a:p>
        </p:txBody>
      </p:sp>
    </p:spTree>
    <p:extLst>
      <p:ext uri="{BB962C8B-B14F-4D97-AF65-F5344CB8AC3E}">
        <p14:creationId xmlns:p14="http://schemas.microsoft.com/office/powerpoint/2010/main" val="94815640"/>
      </p:ext>
    </p:extLst>
  </p:cSld>
  <p:clrMapOvr>
    <a:masterClrMapping/>
  </p:clrMapOvr>
</p:sld>
</file>

<file path=ppt/theme/theme1.xml><?xml version="1.0" encoding="utf-8"?>
<a:theme xmlns:a="http://schemas.openxmlformats.org/drawingml/2006/main" name="Office-teema">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Asiakirja" ma:contentTypeID="0x010100E62B5C653931384D8B8D565293EAC471" ma:contentTypeVersion="4" ma:contentTypeDescription="Luo uusi asiakirja." ma:contentTypeScope="" ma:versionID="eda8875911305bdc81e841a7945124cb">
  <xsd:schema xmlns:xsd="http://www.w3.org/2001/XMLSchema" xmlns:xs="http://www.w3.org/2001/XMLSchema" xmlns:p="http://schemas.microsoft.com/office/2006/metadata/properties" xmlns:ns3="8eac9a82-7ee7-4221-bd11-3d9f5de9cfe9" targetNamespace="http://schemas.microsoft.com/office/2006/metadata/properties" ma:root="true" ma:fieldsID="37f1360e78453112624f0d685ea5b259" ns3:_="">
    <xsd:import namespace="8eac9a82-7ee7-4221-bd11-3d9f5de9cfe9"/>
    <xsd:element name="properties">
      <xsd:complexType>
        <xsd:sequence>
          <xsd:element name="documentManagement">
            <xsd:complexType>
              <xsd:all>
                <xsd:element ref="ns3:MediaServiceMetadata" minOccurs="0"/>
                <xsd:element ref="ns3:MediaServiceFastMetadata" minOccurs="0"/>
                <xsd:element ref="ns3:MediaServiceAutoKeyPoints" minOccurs="0"/>
                <xsd:element ref="ns3: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eac9a82-7ee7-4221-bd11-3d9f5de9cfe9"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Sisältölaji"/>
        <xsd:element ref="dc:title" minOccurs="0" maxOccurs="1" ma:index="4" ma:displayName="Otsikko"/>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459052F7-2164-4514-B90A-673048338E5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8eac9a82-7ee7-4221-bd11-3d9f5de9cfe9"/>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9C123C6C-0B8C-4833-9443-C4272DC64419}">
  <ds:schemaRefs>
    <ds:schemaRef ds:uri="http://schemas.microsoft.com/sharepoint/v3/contenttype/forms"/>
  </ds:schemaRefs>
</ds:datastoreItem>
</file>

<file path=customXml/itemProps3.xml><?xml version="1.0" encoding="utf-8"?>
<ds:datastoreItem xmlns:ds="http://schemas.openxmlformats.org/officeDocument/2006/customXml" ds:itemID="{15D0BE9A-E5BF-4818-A766-2B5F3FFF7D73}">
  <ds:schemaRefs>
    <ds:schemaRef ds:uri="8eac9a82-7ee7-4221-bd11-3d9f5de9cfe9"/>
    <ds:schemaRef ds:uri="http://schemas.microsoft.com/office/2006/documentManagement/types"/>
    <ds:schemaRef ds:uri="http://purl.org/dc/dcmitype/"/>
    <ds:schemaRef ds:uri="http://schemas.openxmlformats.org/package/2006/metadata/core-properties"/>
    <ds:schemaRef ds:uri="http://purl.org/dc/elements/1.1/"/>
    <ds:schemaRef ds:uri="http://www.w3.org/XML/1998/namespace"/>
    <ds:schemaRef ds:uri="http://purl.org/dc/terms/"/>
    <ds:schemaRef ds:uri="http://schemas.microsoft.com/office/infopath/2007/PartnerControls"/>
    <ds:schemaRef ds:uri="http://schemas.microsoft.com/office/2006/metadata/properties"/>
  </ds:schemaRefs>
</ds:datastoreItem>
</file>

<file path=docProps/app.xml><?xml version="1.0" encoding="utf-8"?>
<Properties xmlns="http://schemas.openxmlformats.org/officeDocument/2006/extended-properties" xmlns:vt="http://schemas.openxmlformats.org/officeDocument/2006/docPropsVTypes">
  <TotalTime>93</TotalTime>
  <Words>470</Words>
  <Application>Microsoft Office PowerPoint</Application>
  <PresentationFormat>Laajakuva</PresentationFormat>
  <Paragraphs>51</Paragraphs>
  <Slides>9</Slides>
  <Notes>0</Notes>
  <HiddenSlides>0</HiddenSlides>
  <MMClips>0</MMClips>
  <ScaleCrop>false</ScaleCrop>
  <HeadingPairs>
    <vt:vector size="6" baseType="variant">
      <vt:variant>
        <vt:lpstr>Käytetyt fontit</vt:lpstr>
      </vt:variant>
      <vt:variant>
        <vt:i4>3</vt:i4>
      </vt:variant>
      <vt:variant>
        <vt:lpstr>Teema</vt:lpstr>
      </vt:variant>
      <vt:variant>
        <vt:i4>1</vt:i4>
      </vt:variant>
      <vt:variant>
        <vt:lpstr>Dian otsikot</vt:lpstr>
      </vt:variant>
      <vt:variant>
        <vt:i4>9</vt:i4>
      </vt:variant>
    </vt:vector>
  </HeadingPairs>
  <TitlesOfParts>
    <vt:vector size="13" baseType="lpstr">
      <vt:lpstr>Arial</vt:lpstr>
      <vt:lpstr>Calibri</vt:lpstr>
      <vt:lpstr>Calibri Light</vt:lpstr>
      <vt:lpstr>Office-teema</vt:lpstr>
      <vt:lpstr>SOLU SITOO JA VAPAUTTAA ENERGIAA</vt:lpstr>
      <vt:lpstr>PowerPoint-esitys</vt:lpstr>
      <vt:lpstr>RAKENTAVIA JA HAJOITTAVIA REAKTIOITA</vt:lpstr>
      <vt:lpstr>FOTOSYNTEESI</vt:lpstr>
      <vt:lpstr>PowerPoint-esitys</vt:lpstr>
      <vt:lpstr>PowerPoint-esitys</vt:lpstr>
      <vt:lpstr>KEMOSYNTEESI</vt:lpstr>
      <vt:lpstr>SOLUHENGITYS</vt:lpstr>
      <vt:lpstr>PowerPoint-esitys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SOLU SITOO JA VAPAUTTAA ENERGIAA</dc:title>
  <dc:creator>Opettaja</dc:creator>
  <cp:lastModifiedBy>Jenni Savolainen</cp:lastModifiedBy>
  <cp:revision>9</cp:revision>
  <dcterms:created xsi:type="dcterms:W3CDTF">2020-08-31T06:34:57Z</dcterms:created>
  <dcterms:modified xsi:type="dcterms:W3CDTF">2021-08-30T19:27:15Z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0x010100E62B5C653931384D8B8D565293EAC471</vt:lpwstr>
  </property>
</Properties>
</file>