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3" r:id="rId3"/>
    <p:sldId id="264" r:id="rId4"/>
    <p:sldId id="257" r:id="rId5"/>
    <p:sldId id="258" r:id="rId6"/>
    <p:sldId id="260" r:id="rId7"/>
    <p:sldId id="259" r:id="rId8"/>
    <p:sldId id="261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F9B41A-07C8-4998-96C9-A6D702B2ED91}" v="1145" dt="2024-10-29T11:43:02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B19702-CC77-429A-8E00-F169DC4639F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BB03F08-7B2C-4C97-BF7E-11051EDB9CD7}">
      <dgm:prSet/>
      <dgm:spPr/>
      <dgm:t>
        <a:bodyPr/>
        <a:lstStyle/>
        <a:p>
          <a:r>
            <a:rPr lang="fi-FI"/>
            <a:t>Verbi on yksikön 3. persoonassa (hän-muodossa).</a:t>
          </a:r>
          <a:endParaRPr lang="en-US"/>
        </a:p>
      </dgm:t>
    </dgm:pt>
    <dgm:pt modelId="{74865B78-0914-4D53-8D6C-EF9ECF167C39}" type="parTrans" cxnId="{0EF9B8AA-E409-42BA-8231-5B481A520CEF}">
      <dgm:prSet/>
      <dgm:spPr/>
      <dgm:t>
        <a:bodyPr/>
        <a:lstStyle/>
        <a:p>
          <a:endParaRPr lang="en-US"/>
        </a:p>
      </dgm:t>
    </dgm:pt>
    <dgm:pt modelId="{D51E27EF-E76B-4C29-92FA-8585801C5CC2}" type="sibTrans" cxnId="{0EF9B8AA-E409-42BA-8231-5B481A520CEF}">
      <dgm:prSet/>
      <dgm:spPr/>
      <dgm:t>
        <a:bodyPr/>
        <a:lstStyle/>
        <a:p>
          <a:endParaRPr lang="en-US"/>
        </a:p>
      </dgm:t>
    </dgm:pt>
    <dgm:pt modelId="{3984EE87-6D66-40B1-9BCA-37B6A20E0BE9}">
      <dgm:prSet/>
      <dgm:spPr/>
      <dgm:t>
        <a:bodyPr/>
        <a:lstStyle/>
        <a:p>
          <a:r>
            <a:rPr lang="fi-FI" dirty="0"/>
            <a:t>Lauseessa on nollapersoona eli tekijä voi olla </a:t>
          </a:r>
          <a:r>
            <a:rPr lang="fi-FI" b="1" dirty="0"/>
            <a:t>kuka tahansa</a:t>
          </a:r>
          <a:r>
            <a:rPr lang="fi-FI" dirty="0"/>
            <a:t>.</a:t>
          </a:r>
        </a:p>
        <a:p>
          <a:r>
            <a:rPr lang="en-US" dirty="0" err="1"/>
            <a:t>Lause</a:t>
          </a:r>
          <a:r>
            <a:rPr lang="en-US" dirty="0"/>
            <a:t> on </a:t>
          </a:r>
          <a:r>
            <a:rPr lang="en-US" dirty="0" err="1"/>
            <a:t>subjektiton</a:t>
          </a:r>
          <a:r>
            <a:rPr lang="en-US" dirty="0"/>
            <a:t>.</a:t>
          </a:r>
        </a:p>
      </dgm:t>
    </dgm:pt>
    <dgm:pt modelId="{4E5A380C-DBDC-48D9-8E6B-C09EDC0DB9A8}" type="parTrans" cxnId="{5EDDA18D-40EC-44FE-AE1E-E36E46F7FB3E}">
      <dgm:prSet/>
      <dgm:spPr/>
      <dgm:t>
        <a:bodyPr/>
        <a:lstStyle/>
        <a:p>
          <a:endParaRPr lang="en-US"/>
        </a:p>
      </dgm:t>
    </dgm:pt>
    <dgm:pt modelId="{26A10F89-DC8F-4D16-B153-31423BFA7669}" type="sibTrans" cxnId="{5EDDA18D-40EC-44FE-AE1E-E36E46F7FB3E}">
      <dgm:prSet/>
      <dgm:spPr/>
      <dgm:t>
        <a:bodyPr/>
        <a:lstStyle/>
        <a:p>
          <a:endParaRPr lang="en-US"/>
        </a:p>
      </dgm:t>
    </dgm:pt>
    <dgm:pt modelId="{9D4E98B7-7ED2-4734-8C6E-3296A57CAB8E}">
      <dgm:prSet/>
      <dgm:spPr/>
      <dgm:t>
        <a:bodyPr/>
        <a:lstStyle/>
        <a:p>
          <a:r>
            <a:rPr lang="fi-FI"/>
            <a:t>Geneerisen lauseen sävy on yleistävä.</a:t>
          </a:r>
          <a:endParaRPr lang="en-US"/>
        </a:p>
      </dgm:t>
    </dgm:pt>
    <dgm:pt modelId="{E0E17E14-D3F8-41E6-9756-7D46D0EFDC5A}" type="parTrans" cxnId="{14AA52D3-43ED-41C1-8C02-7379139166B2}">
      <dgm:prSet/>
      <dgm:spPr/>
      <dgm:t>
        <a:bodyPr/>
        <a:lstStyle/>
        <a:p>
          <a:endParaRPr lang="en-US"/>
        </a:p>
      </dgm:t>
    </dgm:pt>
    <dgm:pt modelId="{0108E066-DFC5-4B07-8D32-C12815FEDE12}" type="sibTrans" cxnId="{14AA52D3-43ED-41C1-8C02-7379139166B2}">
      <dgm:prSet/>
      <dgm:spPr/>
      <dgm:t>
        <a:bodyPr/>
        <a:lstStyle/>
        <a:p>
          <a:endParaRPr lang="en-US"/>
        </a:p>
      </dgm:t>
    </dgm:pt>
    <dgm:pt modelId="{1E42517A-0D91-4566-BB8F-160CC7036A23}" type="pres">
      <dgm:prSet presAssocID="{06B19702-CC77-429A-8E00-F169DC4639F7}" presName="root" presStyleCnt="0">
        <dgm:presLayoutVars>
          <dgm:dir/>
          <dgm:resizeHandles val="exact"/>
        </dgm:presLayoutVars>
      </dgm:prSet>
      <dgm:spPr/>
    </dgm:pt>
    <dgm:pt modelId="{CDAA8C66-F67C-4AF1-B279-2F0D07F39D3D}" type="pres">
      <dgm:prSet presAssocID="{4BB03F08-7B2C-4C97-BF7E-11051EDB9CD7}" presName="compNode" presStyleCnt="0"/>
      <dgm:spPr/>
    </dgm:pt>
    <dgm:pt modelId="{64EF79A6-7E69-43F8-9DA7-F0C76CA429F6}" type="pres">
      <dgm:prSet presAssocID="{4BB03F08-7B2C-4C97-BF7E-11051EDB9CD7}" presName="bgRect" presStyleLbl="bgShp" presStyleIdx="0" presStyleCnt="3"/>
      <dgm:spPr/>
    </dgm:pt>
    <dgm:pt modelId="{246307F4-1F09-4B2E-AEA0-2D66A2A838ED}" type="pres">
      <dgm:prSet presAssocID="{4BB03F08-7B2C-4C97-BF7E-11051EDB9CD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d Quotation Mark"/>
        </a:ext>
      </dgm:extLst>
    </dgm:pt>
    <dgm:pt modelId="{D27B2C67-166A-44D6-A7D6-14D656A1F0BC}" type="pres">
      <dgm:prSet presAssocID="{4BB03F08-7B2C-4C97-BF7E-11051EDB9CD7}" presName="spaceRect" presStyleCnt="0"/>
      <dgm:spPr/>
    </dgm:pt>
    <dgm:pt modelId="{067A8E06-9737-4CC7-A2B6-8DB3F7A5401F}" type="pres">
      <dgm:prSet presAssocID="{4BB03F08-7B2C-4C97-BF7E-11051EDB9CD7}" presName="parTx" presStyleLbl="revTx" presStyleIdx="0" presStyleCnt="3">
        <dgm:presLayoutVars>
          <dgm:chMax val="0"/>
          <dgm:chPref val="0"/>
        </dgm:presLayoutVars>
      </dgm:prSet>
      <dgm:spPr/>
    </dgm:pt>
    <dgm:pt modelId="{E19ACDEA-7BD9-4FB8-A9A1-7A635124DEB3}" type="pres">
      <dgm:prSet presAssocID="{D51E27EF-E76B-4C29-92FA-8585801C5CC2}" presName="sibTrans" presStyleCnt="0"/>
      <dgm:spPr/>
    </dgm:pt>
    <dgm:pt modelId="{7BF49AA2-9864-4F21-AFF4-A0490490B9A5}" type="pres">
      <dgm:prSet presAssocID="{3984EE87-6D66-40B1-9BCA-37B6A20E0BE9}" presName="compNode" presStyleCnt="0"/>
      <dgm:spPr/>
    </dgm:pt>
    <dgm:pt modelId="{8F375581-5251-4A82-A95B-897C01FBB5BE}" type="pres">
      <dgm:prSet presAssocID="{3984EE87-6D66-40B1-9BCA-37B6A20E0BE9}" presName="bgRect" presStyleLbl="bgShp" presStyleIdx="1" presStyleCnt="3"/>
      <dgm:spPr/>
    </dgm:pt>
    <dgm:pt modelId="{E684C4F4-F57B-431A-A98E-436507331038}" type="pres">
      <dgm:prSet presAssocID="{3984EE87-6D66-40B1-9BCA-37B6A20E0BE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7D0A9E21-5020-4E80-BC25-B6D293A1ADFC}" type="pres">
      <dgm:prSet presAssocID="{3984EE87-6D66-40B1-9BCA-37B6A20E0BE9}" presName="spaceRect" presStyleCnt="0"/>
      <dgm:spPr/>
    </dgm:pt>
    <dgm:pt modelId="{EABC0E97-0BA2-4A4C-AC4E-A6E2A5057519}" type="pres">
      <dgm:prSet presAssocID="{3984EE87-6D66-40B1-9BCA-37B6A20E0BE9}" presName="parTx" presStyleLbl="revTx" presStyleIdx="1" presStyleCnt="3">
        <dgm:presLayoutVars>
          <dgm:chMax val="0"/>
          <dgm:chPref val="0"/>
        </dgm:presLayoutVars>
      </dgm:prSet>
      <dgm:spPr/>
    </dgm:pt>
    <dgm:pt modelId="{9502ABC8-E3E8-4557-B86E-34BE3A1053E9}" type="pres">
      <dgm:prSet presAssocID="{26A10F89-DC8F-4D16-B153-31423BFA7669}" presName="sibTrans" presStyleCnt="0"/>
      <dgm:spPr/>
    </dgm:pt>
    <dgm:pt modelId="{129117B5-62A2-47BD-8F63-3BA6CE6CF81C}" type="pres">
      <dgm:prSet presAssocID="{9D4E98B7-7ED2-4734-8C6E-3296A57CAB8E}" presName="compNode" presStyleCnt="0"/>
      <dgm:spPr/>
    </dgm:pt>
    <dgm:pt modelId="{7074C593-7F61-43F2-B669-25A85C543043}" type="pres">
      <dgm:prSet presAssocID="{9D4E98B7-7ED2-4734-8C6E-3296A57CAB8E}" presName="bgRect" presStyleLbl="bgShp" presStyleIdx="2" presStyleCnt="3"/>
      <dgm:spPr/>
    </dgm:pt>
    <dgm:pt modelId="{D34AE8FF-20F5-4563-A6DD-F0766DB799BB}" type="pres">
      <dgm:prSet presAssocID="{9D4E98B7-7ED2-4734-8C6E-3296A57CAB8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rinko"/>
        </a:ext>
      </dgm:extLst>
    </dgm:pt>
    <dgm:pt modelId="{40F5EF5E-D489-44EB-98F0-19A3522F3E04}" type="pres">
      <dgm:prSet presAssocID="{9D4E98B7-7ED2-4734-8C6E-3296A57CAB8E}" presName="spaceRect" presStyleCnt="0"/>
      <dgm:spPr/>
    </dgm:pt>
    <dgm:pt modelId="{E2692275-0FE8-4D2A-A57A-C180D16B6FD0}" type="pres">
      <dgm:prSet presAssocID="{9D4E98B7-7ED2-4734-8C6E-3296A57CAB8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4E9D757-5547-4DF5-8FE7-2940C1422357}" type="presOf" srcId="{3984EE87-6D66-40B1-9BCA-37B6A20E0BE9}" destId="{EABC0E97-0BA2-4A4C-AC4E-A6E2A5057519}" srcOrd="0" destOrd="0" presId="urn:microsoft.com/office/officeart/2018/2/layout/IconVerticalSolidList"/>
    <dgm:cxn modelId="{8A2C737F-21D1-40FD-9888-8549316ABDF9}" type="presOf" srcId="{9D4E98B7-7ED2-4734-8C6E-3296A57CAB8E}" destId="{E2692275-0FE8-4D2A-A57A-C180D16B6FD0}" srcOrd="0" destOrd="0" presId="urn:microsoft.com/office/officeart/2018/2/layout/IconVerticalSolidList"/>
    <dgm:cxn modelId="{5EDDA18D-40EC-44FE-AE1E-E36E46F7FB3E}" srcId="{06B19702-CC77-429A-8E00-F169DC4639F7}" destId="{3984EE87-6D66-40B1-9BCA-37B6A20E0BE9}" srcOrd="1" destOrd="0" parTransId="{4E5A380C-DBDC-48D9-8E6B-C09EDC0DB9A8}" sibTransId="{26A10F89-DC8F-4D16-B153-31423BFA7669}"/>
    <dgm:cxn modelId="{AF7F3191-B43F-48F1-B51D-4C69F1FDC8CA}" type="presOf" srcId="{4BB03F08-7B2C-4C97-BF7E-11051EDB9CD7}" destId="{067A8E06-9737-4CC7-A2B6-8DB3F7A5401F}" srcOrd="0" destOrd="0" presId="urn:microsoft.com/office/officeart/2018/2/layout/IconVerticalSolidList"/>
    <dgm:cxn modelId="{0EF9B8AA-E409-42BA-8231-5B481A520CEF}" srcId="{06B19702-CC77-429A-8E00-F169DC4639F7}" destId="{4BB03F08-7B2C-4C97-BF7E-11051EDB9CD7}" srcOrd="0" destOrd="0" parTransId="{74865B78-0914-4D53-8D6C-EF9ECF167C39}" sibTransId="{D51E27EF-E76B-4C29-92FA-8585801C5CC2}"/>
    <dgm:cxn modelId="{14AA52D3-43ED-41C1-8C02-7379139166B2}" srcId="{06B19702-CC77-429A-8E00-F169DC4639F7}" destId="{9D4E98B7-7ED2-4734-8C6E-3296A57CAB8E}" srcOrd="2" destOrd="0" parTransId="{E0E17E14-D3F8-41E6-9756-7D46D0EFDC5A}" sibTransId="{0108E066-DFC5-4B07-8D32-C12815FEDE12}"/>
    <dgm:cxn modelId="{44716ED5-5F80-4C6B-A348-D6C0EEC740B5}" type="presOf" srcId="{06B19702-CC77-429A-8E00-F169DC4639F7}" destId="{1E42517A-0D91-4566-BB8F-160CC7036A23}" srcOrd="0" destOrd="0" presId="urn:microsoft.com/office/officeart/2018/2/layout/IconVerticalSolidList"/>
    <dgm:cxn modelId="{E48D245F-2059-4297-A3BC-4A1A0F582B00}" type="presParOf" srcId="{1E42517A-0D91-4566-BB8F-160CC7036A23}" destId="{CDAA8C66-F67C-4AF1-B279-2F0D07F39D3D}" srcOrd="0" destOrd="0" presId="urn:microsoft.com/office/officeart/2018/2/layout/IconVerticalSolidList"/>
    <dgm:cxn modelId="{BF37AD2E-2862-4CF1-B7F6-BDC6EE0EACAE}" type="presParOf" srcId="{CDAA8C66-F67C-4AF1-B279-2F0D07F39D3D}" destId="{64EF79A6-7E69-43F8-9DA7-F0C76CA429F6}" srcOrd="0" destOrd="0" presId="urn:microsoft.com/office/officeart/2018/2/layout/IconVerticalSolidList"/>
    <dgm:cxn modelId="{81A192D8-9E98-4097-AAA9-C0ED05288950}" type="presParOf" srcId="{CDAA8C66-F67C-4AF1-B279-2F0D07F39D3D}" destId="{246307F4-1F09-4B2E-AEA0-2D66A2A838ED}" srcOrd="1" destOrd="0" presId="urn:microsoft.com/office/officeart/2018/2/layout/IconVerticalSolidList"/>
    <dgm:cxn modelId="{26E3FC82-DE8E-49E9-93BA-1B9194B8E415}" type="presParOf" srcId="{CDAA8C66-F67C-4AF1-B279-2F0D07F39D3D}" destId="{D27B2C67-166A-44D6-A7D6-14D656A1F0BC}" srcOrd="2" destOrd="0" presId="urn:microsoft.com/office/officeart/2018/2/layout/IconVerticalSolidList"/>
    <dgm:cxn modelId="{3ED4C5E9-C4AA-45F3-8FC2-FD387DFCC736}" type="presParOf" srcId="{CDAA8C66-F67C-4AF1-B279-2F0D07F39D3D}" destId="{067A8E06-9737-4CC7-A2B6-8DB3F7A5401F}" srcOrd="3" destOrd="0" presId="urn:microsoft.com/office/officeart/2018/2/layout/IconVerticalSolidList"/>
    <dgm:cxn modelId="{3BE5E527-F095-435A-A5EA-8741AE7BA8BC}" type="presParOf" srcId="{1E42517A-0D91-4566-BB8F-160CC7036A23}" destId="{E19ACDEA-7BD9-4FB8-A9A1-7A635124DEB3}" srcOrd="1" destOrd="0" presId="urn:microsoft.com/office/officeart/2018/2/layout/IconVerticalSolidList"/>
    <dgm:cxn modelId="{38A6380E-D91F-4B4F-89BF-C20866278CF0}" type="presParOf" srcId="{1E42517A-0D91-4566-BB8F-160CC7036A23}" destId="{7BF49AA2-9864-4F21-AFF4-A0490490B9A5}" srcOrd="2" destOrd="0" presId="urn:microsoft.com/office/officeart/2018/2/layout/IconVerticalSolidList"/>
    <dgm:cxn modelId="{E5544EBB-7BA2-4D75-9AF0-704C16363F2A}" type="presParOf" srcId="{7BF49AA2-9864-4F21-AFF4-A0490490B9A5}" destId="{8F375581-5251-4A82-A95B-897C01FBB5BE}" srcOrd="0" destOrd="0" presId="urn:microsoft.com/office/officeart/2018/2/layout/IconVerticalSolidList"/>
    <dgm:cxn modelId="{AB4D459A-59FB-40BA-8848-F54ED8AD69B6}" type="presParOf" srcId="{7BF49AA2-9864-4F21-AFF4-A0490490B9A5}" destId="{E684C4F4-F57B-431A-A98E-436507331038}" srcOrd="1" destOrd="0" presId="urn:microsoft.com/office/officeart/2018/2/layout/IconVerticalSolidList"/>
    <dgm:cxn modelId="{1D8A5317-DEFD-4364-BC50-120F221286A2}" type="presParOf" srcId="{7BF49AA2-9864-4F21-AFF4-A0490490B9A5}" destId="{7D0A9E21-5020-4E80-BC25-B6D293A1ADFC}" srcOrd="2" destOrd="0" presId="urn:microsoft.com/office/officeart/2018/2/layout/IconVerticalSolidList"/>
    <dgm:cxn modelId="{421D4C38-7BED-42AF-87D1-33D5ED42F3D1}" type="presParOf" srcId="{7BF49AA2-9864-4F21-AFF4-A0490490B9A5}" destId="{EABC0E97-0BA2-4A4C-AC4E-A6E2A5057519}" srcOrd="3" destOrd="0" presId="urn:microsoft.com/office/officeart/2018/2/layout/IconVerticalSolidList"/>
    <dgm:cxn modelId="{E8972F7A-701F-4FFF-9BBC-FEE9B8BBFD5A}" type="presParOf" srcId="{1E42517A-0D91-4566-BB8F-160CC7036A23}" destId="{9502ABC8-E3E8-4557-B86E-34BE3A1053E9}" srcOrd="3" destOrd="0" presId="urn:microsoft.com/office/officeart/2018/2/layout/IconVerticalSolidList"/>
    <dgm:cxn modelId="{51F27F74-6B8D-49CB-A995-07DA4B3D6096}" type="presParOf" srcId="{1E42517A-0D91-4566-BB8F-160CC7036A23}" destId="{129117B5-62A2-47BD-8F63-3BA6CE6CF81C}" srcOrd="4" destOrd="0" presId="urn:microsoft.com/office/officeart/2018/2/layout/IconVerticalSolidList"/>
    <dgm:cxn modelId="{5CE14D7E-425F-4F5A-B36F-42603110E682}" type="presParOf" srcId="{129117B5-62A2-47BD-8F63-3BA6CE6CF81C}" destId="{7074C593-7F61-43F2-B669-25A85C543043}" srcOrd="0" destOrd="0" presId="urn:microsoft.com/office/officeart/2018/2/layout/IconVerticalSolidList"/>
    <dgm:cxn modelId="{7C09EAB9-55D3-4EDB-855D-7EDEAD7B2072}" type="presParOf" srcId="{129117B5-62A2-47BD-8F63-3BA6CE6CF81C}" destId="{D34AE8FF-20F5-4563-A6DD-F0766DB799BB}" srcOrd="1" destOrd="0" presId="urn:microsoft.com/office/officeart/2018/2/layout/IconVerticalSolidList"/>
    <dgm:cxn modelId="{1F939DB8-E847-4913-9200-1A7808625A85}" type="presParOf" srcId="{129117B5-62A2-47BD-8F63-3BA6CE6CF81C}" destId="{40F5EF5E-D489-44EB-98F0-19A3522F3E04}" srcOrd="2" destOrd="0" presId="urn:microsoft.com/office/officeart/2018/2/layout/IconVerticalSolidList"/>
    <dgm:cxn modelId="{D6919B33-D863-424A-B73A-BA51D6AA44CE}" type="presParOf" srcId="{129117B5-62A2-47BD-8F63-3BA6CE6CF81C}" destId="{E2692275-0FE8-4D2A-A57A-C180D16B6F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C6AE9F-5433-44D4-AD03-EC55904330E6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FFEB61C-22E4-4BC5-BE61-99386CD234FE}">
      <dgm:prSet/>
      <dgm:spPr/>
      <dgm:t>
        <a:bodyPr/>
        <a:lstStyle/>
        <a:p>
          <a:r>
            <a:rPr lang="fi-FI" dirty="0"/>
            <a:t>Passiivimuotoa käyttämällä tekijä jätetään virkkeestä pois. </a:t>
          </a:r>
          <a:endParaRPr lang="en-US" dirty="0"/>
        </a:p>
      </dgm:t>
    </dgm:pt>
    <dgm:pt modelId="{19206D26-E239-4D6A-83F2-64C9BF050C3C}" type="parTrans" cxnId="{94CE77F6-EFC5-4224-86DB-10114B9036B5}">
      <dgm:prSet/>
      <dgm:spPr/>
      <dgm:t>
        <a:bodyPr/>
        <a:lstStyle/>
        <a:p>
          <a:endParaRPr lang="en-US"/>
        </a:p>
      </dgm:t>
    </dgm:pt>
    <dgm:pt modelId="{37563E20-6F0C-4116-8D84-5A6AF8227761}" type="sibTrans" cxnId="{94CE77F6-EFC5-4224-86DB-10114B9036B5}">
      <dgm:prSet/>
      <dgm:spPr/>
      <dgm:t>
        <a:bodyPr/>
        <a:lstStyle/>
        <a:p>
          <a:endParaRPr lang="en-US"/>
        </a:p>
      </dgm:t>
    </dgm:pt>
    <dgm:pt modelId="{B5AD8E22-6426-4AC4-9082-2AA0C36A4FD9}">
      <dgm:prSet/>
      <dgm:spPr/>
      <dgm:t>
        <a:bodyPr/>
        <a:lstStyle/>
        <a:p>
          <a:pPr rtl="0"/>
          <a:r>
            <a:rPr lang="fi-FI" dirty="0"/>
            <a:t>Tekstissä voit passiivia käyttämällä etäännyttää itsesi ja muut tekijät aiheesta.</a:t>
          </a:r>
          <a:r>
            <a:rPr lang="fi-FI" dirty="0">
              <a:latin typeface="Aharoni"/>
            </a:rPr>
            <a:t> </a:t>
          </a:r>
          <a:endParaRPr lang="en-US" dirty="0"/>
        </a:p>
      </dgm:t>
    </dgm:pt>
    <dgm:pt modelId="{4157C5F0-58CA-4C7F-8A7F-D4F4F6D04E94}" type="parTrans" cxnId="{FBC2C075-C502-4F3D-A4B3-33788FF78427}">
      <dgm:prSet/>
      <dgm:spPr/>
      <dgm:t>
        <a:bodyPr/>
        <a:lstStyle/>
        <a:p>
          <a:endParaRPr lang="en-US"/>
        </a:p>
      </dgm:t>
    </dgm:pt>
    <dgm:pt modelId="{D427690A-8680-4C4A-83C0-F42B99AA16F0}" type="sibTrans" cxnId="{FBC2C075-C502-4F3D-A4B3-33788FF78427}">
      <dgm:prSet/>
      <dgm:spPr/>
      <dgm:t>
        <a:bodyPr/>
        <a:lstStyle/>
        <a:p>
          <a:endParaRPr lang="en-US"/>
        </a:p>
      </dgm:t>
    </dgm:pt>
    <dgm:pt modelId="{2F9C5FF4-B687-4D8C-BB37-AE3E0F96902F}">
      <dgm:prSet/>
      <dgm:spPr/>
      <dgm:t>
        <a:bodyPr/>
        <a:lstStyle/>
        <a:p>
          <a:r>
            <a:rPr lang="fi-FI" dirty="0"/>
            <a:t>Passiivin sävy on etäinen ja yleistävä.</a:t>
          </a:r>
          <a:endParaRPr lang="en-US" dirty="0"/>
        </a:p>
      </dgm:t>
    </dgm:pt>
    <dgm:pt modelId="{B76B56DD-5198-43B5-80CC-5FC9DADADF64}" type="parTrans" cxnId="{359C4C4E-FAB4-4AF1-B8C2-3F87FFE8A3F6}">
      <dgm:prSet/>
      <dgm:spPr/>
      <dgm:t>
        <a:bodyPr/>
        <a:lstStyle/>
        <a:p>
          <a:endParaRPr lang="en-US"/>
        </a:p>
      </dgm:t>
    </dgm:pt>
    <dgm:pt modelId="{A581156A-F847-48ED-94E0-B799B28B2823}" type="sibTrans" cxnId="{359C4C4E-FAB4-4AF1-B8C2-3F87FFE8A3F6}">
      <dgm:prSet/>
      <dgm:spPr/>
      <dgm:t>
        <a:bodyPr/>
        <a:lstStyle/>
        <a:p>
          <a:endParaRPr lang="en-US"/>
        </a:p>
      </dgm:t>
    </dgm:pt>
    <dgm:pt modelId="{3D205380-9334-4D2F-8890-7B6165C0A600}" type="pres">
      <dgm:prSet presAssocID="{34C6AE9F-5433-44D4-AD03-EC55904330E6}" presName="vert0" presStyleCnt="0">
        <dgm:presLayoutVars>
          <dgm:dir/>
          <dgm:animOne val="branch"/>
          <dgm:animLvl val="lvl"/>
        </dgm:presLayoutVars>
      </dgm:prSet>
      <dgm:spPr/>
    </dgm:pt>
    <dgm:pt modelId="{E89FFC23-0A51-48FE-AEF2-726ED4F76B6D}" type="pres">
      <dgm:prSet presAssocID="{CFFEB61C-22E4-4BC5-BE61-99386CD234FE}" presName="thickLine" presStyleLbl="alignNode1" presStyleIdx="0" presStyleCnt="3"/>
      <dgm:spPr/>
    </dgm:pt>
    <dgm:pt modelId="{95527572-B45C-4C55-8533-09360737168E}" type="pres">
      <dgm:prSet presAssocID="{CFFEB61C-22E4-4BC5-BE61-99386CD234FE}" presName="horz1" presStyleCnt="0"/>
      <dgm:spPr/>
    </dgm:pt>
    <dgm:pt modelId="{0465E626-4312-42BB-9E6F-DA3019DBDD09}" type="pres">
      <dgm:prSet presAssocID="{CFFEB61C-22E4-4BC5-BE61-99386CD234FE}" presName="tx1" presStyleLbl="revTx" presStyleIdx="0" presStyleCnt="3"/>
      <dgm:spPr/>
    </dgm:pt>
    <dgm:pt modelId="{FFA11761-B20C-40C0-A69A-E579DC49C600}" type="pres">
      <dgm:prSet presAssocID="{CFFEB61C-22E4-4BC5-BE61-99386CD234FE}" presName="vert1" presStyleCnt="0"/>
      <dgm:spPr/>
    </dgm:pt>
    <dgm:pt modelId="{630F1021-A023-4D12-8562-F8FA163F2F37}" type="pres">
      <dgm:prSet presAssocID="{B5AD8E22-6426-4AC4-9082-2AA0C36A4FD9}" presName="thickLine" presStyleLbl="alignNode1" presStyleIdx="1" presStyleCnt="3"/>
      <dgm:spPr/>
    </dgm:pt>
    <dgm:pt modelId="{EA93E36F-6D4E-4E26-9AC3-32F5A4E7D786}" type="pres">
      <dgm:prSet presAssocID="{B5AD8E22-6426-4AC4-9082-2AA0C36A4FD9}" presName="horz1" presStyleCnt="0"/>
      <dgm:spPr/>
    </dgm:pt>
    <dgm:pt modelId="{4211736B-2EBF-4DE9-9F3A-342B62A9B0A6}" type="pres">
      <dgm:prSet presAssocID="{B5AD8E22-6426-4AC4-9082-2AA0C36A4FD9}" presName="tx1" presStyleLbl="revTx" presStyleIdx="1" presStyleCnt="3"/>
      <dgm:spPr/>
    </dgm:pt>
    <dgm:pt modelId="{5F5F82BC-2B1D-4712-ABC3-FCEA20B02057}" type="pres">
      <dgm:prSet presAssocID="{B5AD8E22-6426-4AC4-9082-2AA0C36A4FD9}" presName="vert1" presStyleCnt="0"/>
      <dgm:spPr/>
    </dgm:pt>
    <dgm:pt modelId="{D3A59429-5792-446C-8B22-75380EBD5F05}" type="pres">
      <dgm:prSet presAssocID="{2F9C5FF4-B687-4D8C-BB37-AE3E0F96902F}" presName="thickLine" presStyleLbl="alignNode1" presStyleIdx="2" presStyleCnt="3"/>
      <dgm:spPr/>
    </dgm:pt>
    <dgm:pt modelId="{1ABBF71D-7CA1-48B5-97D0-0D51CC2F7D0F}" type="pres">
      <dgm:prSet presAssocID="{2F9C5FF4-B687-4D8C-BB37-AE3E0F96902F}" presName="horz1" presStyleCnt="0"/>
      <dgm:spPr/>
    </dgm:pt>
    <dgm:pt modelId="{C157AD10-7C87-4D74-8A93-6451D9032449}" type="pres">
      <dgm:prSet presAssocID="{2F9C5FF4-B687-4D8C-BB37-AE3E0F96902F}" presName="tx1" presStyleLbl="revTx" presStyleIdx="2" presStyleCnt="3"/>
      <dgm:spPr/>
    </dgm:pt>
    <dgm:pt modelId="{38AB4053-743F-49A1-879A-156C4C5AE665}" type="pres">
      <dgm:prSet presAssocID="{2F9C5FF4-B687-4D8C-BB37-AE3E0F96902F}" presName="vert1" presStyleCnt="0"/>
      <dgm:spPr/>
    </dgm:pt>
  </dgm:ptLst>
  <dgm:cxnLst>
    <dgm:cxn modelId="{18866E01-CF9A-4D9A-BB70-2E2DDA596D4E}" type="presOf" srcId="{B5AD8E22-6426-4AC4-9082-2AA0C36A4FD9}" destId="{4211736B-2EBF-4DE9-9F3A-342B62A9B0A6}" srcOrd="0" destOrd="0" presId="urn:microsoft.com/office/officeart/2008/layout/LinedList"/>
    <dgm:cxn modelId="{359C4C4E-FAB4-4AF1-B8C2-3F87FFE8A3F6}" srcId="{34C6AE9F-5433-44D4-AD03-EC55904330E6}" destId="{2F9C5FF4-B687-4D8C-BB37-AE3E0F96902F}" srcOrd="2" destOrd="0" parTransId="{B76B56DD-5198-43B5-80CC-5FC9DADADF64}" sibTransId="{A581156A-F847-48ED-94E0-B799B28B2823}"/>
    <dgm:cxn modelId="{FBC2C075-C502-4F3D-A4B3-33788FF78427}" srcId="{34C6AE9F-5433-44D4-AD03-EC55904330E6}" destId="{B5AD8E22-6426-4AC4-9082-2AA0C36A4FD9}" srcOrd="1" destOrd="0" parTransId="{4157C5F0-58CA-4C7F-8A7F-D4F4F6D04E94}" sibTransId="{D427690A-8680-4C4A-83C0-F42B99AA16F0}"/>
    <dgm:cxn modelId="{CEC28196-BE7D-4E03-9B80-274CC9B2E095}" type="presOf" srcId="{34C6AE9F-5433-44D4-AD03-EC55904330E6}" destId="{3D205380-9334-4D2F-8890-7B6165C0A600}" srcOrd="0" destOrd="0" presId="urn:microsoft.com/office/officeart/2008/layout/LinedList"/>
    <dgm:cxn modelId="{D45321C6-C6A0-41F4-8778-7B104C7299B1}" type="presOf" srcId="{2F9C5FF4-B687-4D8C-BB37-AE3E0F96902F}" destId="{C157AD10-7C87-4D74-8A93-6451D9032449}" srcOrd="0" destOrd="0" presId="urn:microsoft.com/office/officeart/2008/layout/LinedList"/>
    <dgm:cxn modelId="{672C8CEC-B97F-4D10-81C4-DAB7B13D2D43}" type="presOf" srcId="{CFFEB61C-22E4-4BC5-BE61-99386CD234FE}" destId="{0465E626-4312-42BB-9E6F-DA3019DBDD09}" srcOrd="0" destOrd="0" presId="urn:microsoft.com/office/officeart/2008/layout/LinedList"/>
    <dgm:cxn modelId="{94CE77F6-EFC5-4224-86DB-10114B9036B5}" srcId="{34C6AE9F-5433-44D4-AD03-EC55904330E6}" destId="{CFFEB61C-22E4-4BC5-BE61-99386CD234FE}" srcOrd="0" destOrd="0" parTransId="{19206D26-E239-4D6A-83F2-64C9BF050C3C}" sibTransId="{37563E20-6F0C-4116-8D84-5A6AF8227761}"/>
    <dgm:cxn modelId="{9C45A2BE-25B5-4371-8E53-4F12DD604815}" type="presParOf" srcId="{3D205380-9334-4D2F-8890-7B6165C0A600}" destId="{E89FFC23-0A51-48FE-AEF2-726ED4F76B6D}" srcOrd="0" destOrd="0" presId="urn:microsoft.com/office/officeart/2008/layout/LinedList"/>
    <dgm:cxn modelId="{D21D71F3-91EA-41AF-9D4C-2E5E9B28A558}" type="presParOf" srcId="{3D205380-9334-4D2F-8890-7B6165C0A600}" destId="{95527572-B45C-4C55-8533-09360737168E}" srcOrd="1" destOrd="0" presId="urn:microsoft.com/office/officeart/2008/layout/LinedList"/>
    <dgm:cxn modelId="{2603C039-300C-404E-9C28-AA0A93463754}" type="presParOf" srcId="{95527572-B45C-4C55-8533-09360737168E}" destId="{0465E626-4312-42BB-9E6F-DA3019DBDD09}" srcOrd="0" destOrd="0" presId="urn:microsoft.com/office/officeart/2008/layout/LinedList"/>
    <dgm:cxn modelId="{89F1BC10-16E6-4D9C-950B-55980F06ADCB}" type="presParOf" srcId="{95527572-B45C-4C55-8533-09360737168E}" destId="{FFA11761-B20C-40C0-A69A-E579DC49C600}" srcOrd="1" destOrd="0" presId="urn:microsoft.com/office/officeart/2008/layout/LinedList"/>
    <dgm:cxn modelId="{5FD582C5-233A-44CE-AC87-723692951F89}" type="presParOf" srcId="{3D205380-9334-4D2F-8890-7B6165C0A600}" destId="{630F1021-A023-4D12-8562-F8FA163F2F37}" srcOrd="2" destOrd="0" presId="urn:microsoft.com/office/officeart/2008/layout/LinedList"/>
    <dgm:cxn modelId="{1ED7E885-6CFA-4124-B1B6-FA8A5C388A4F}" type="presParOf" srcId="{3D205380-9334-4D2F-8890-7B6165C0A600}" destId="{EA93E36F-6D4E-4E26-9AC3-32F5A4E7D786}" srcOrd="3" destOrd="0" presId="urn:microsoft.com/office/officeart/2008/layout/LinedList"/>
    <dgm:cxn modelId="{E21F04DF-9BA7-4D27-9B20-D4C4C69F36BF}" type="presParOf" srcId="{EA93E36F-6D4E-4E26-9AC3-32F5A4E7D786}" destId="{4211736B-2EBF-4DE9-9F3A-342B62A9B0A6}" srcOrd="0" destOrd="0" presId="urn:microsoft.com/office/officeart/2008/layout/LinedList"/>
    <dgm:cxn modelId="{A7E259AE-72A5-4261-8F13-8864A2EFC103}" type="presParOf" srcId="{EA93E36F-6D4E-4E26-9AC3-32F5A4E7D786}" destId="{5F5F82BC-2B1D-4712-ABC3-FCEA20B02057}" srcOrd="1" destOrd="0" presId="urn:microsoft.com/office/officeart/2008/layout/LinedList"/>
    <dgm:cxn modelId="{7A0E30C8-542D-4D51-8FBD-A9790CBE6DCE}" type="presParOf" srcId="{3D205380-9334-4D2F-8890-7B6165C0A600}" destId="{D3A59429-5792-446C-8B22-75380EBD5F05}" srcOrd="4" destOrd="0" presId="urn:microsoft.com/office/officeart/2008/layout/LinedList"/>
    <dgm:cxn modelId="{9C546CF9-50C7-496F-8F89-E27CAE3437F1}" type="presParOf" srcId="{3D205380-9334-4D2F-8890-7B6165C0A600}" destId="{1ABBF71D-7CA1-48B5-97D0-0D51CC2F7D0F}" srcOrd="5" destOrd="0" presId="urn:microsoft.com/office/officeart/2008/layout/LinedList"/>
    <dgm:cxn modelId="{03F07E1E-4555-43BE-80B6-A08A6DC0C4FC}" type="presParOf" srcId="{1ABBF71D-7CA1-48B5-97D0-0D51CC2F7D0F}" destId="{C157AD10-7C87-4D74-8A93-6451D9032449}" srcOrd="0" destOrd="0" presId="urn:microsoft.com/office/officeart/2008/layout/LinedList"/>
    <dgm:cxn modelId="{216D7582-AECF-4395-9765-FAF73814E842}" type="presParOf" srcId="{1ABBF71D-7CA1-48B5-97D0-0D51CC2F7D0F}" destId="{38AB4053-743F-49A1-879A-156C4C5AE6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F79A6-7E69-43F8-9DA7-F0C76CA429F6}">
      <dsp:nvSpPr>
        <dsp:cNvPr id="0" name=""/>
        <dsp:cNvSpPr/>
      </dsp:nvSpPr>
      <dsp:spPr>
        <a:xfrm>
          <a:off x="0" y="517"/>
          <a:ext cx="10515600" cy="12098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307F4-1F09-4B2E-AEA0-2D66A2A838ED}">
      <dsp:nvSpPr>
        <dsp:cNvPr id="0" name=""/>
        <dsp:cNvSpPr/>
      </dsp:nvSpPr>
      <dsp:spPr>
        <a:xfrm>
          <a:off x="365974" y="272729"/>
          <a:ext cx="665408" cy="6654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A8E06-9737-4CC7-A2B6-8DB3F7A5401F}">
      <dsp:nvSpPr>
        <dsp:cNvPr id="0" name=""/>
        <dsp:cNvSpPr/>
      </dsp:nvSpPr>
      <dsp:spPr>
        <a:xfrm>
          <a:off x="1397357" y="517"/>
          <a:ext cx="9118242" cy="1209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41" tIns="128041" rIns="128041" bIns="1280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Verbi on yksikön 3. persoonassa (hän-muodossa).</a:t>
          </a:r>
          <a:endParaRPr lang="en-US" sz="2500" kern="1200"/>
        </a:p>
      </dsp:txBody>
      <dsp:txXfrm>
        <a:off x="1397357" y="517"/>
        <a:ext cx="9118242" cy="1209833"/>
      </dsp:txXfrm>
    </dsp:sp>
    <dsp:sp modelId="{8F375581-5251-4A82-A95B-897C01FBB5BE}">
      <dsp:nvSpPr>
        <dsp:cNvPr id="0" name=""/>
        <dsp:cNvSpPr/>
      </dsp:nvSpPr>
      <dsp:spPr>
        <a:xfrm>
          <a:off x="0" y="1512808"/>
          <a:ext cx="10515600" cy="12098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4C4F4-F57B-431A-A98E-436507331038}">
      <dsp:nvSpPr>
        <dsp:cNvPr id="0" name=""/>
        <dsp:cNvSpPr/>
      </dsp:nvSpPr>
      <dsp:spPr>
        <a:xfrm>
          <a:off x="365974" y="1785020"/>
          <a:ext cx="665408" cy="6654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C0E97-0BA2-4A4C-AC4E-A6E2A5057519}">
      <dsp:nvSpPr>
        <dsp:cNvPr id="0" name=""/>
        <dsp:cNvSpPr/>
      </dsp:nvSpPr>
      <dsp:spPr>
        <a:xfrm>
          <a:off x="1397357" y="1512808"/>
          <a:ext cx="9118242" cy="1209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41" tIns="128041" rIns="128041" bIns="1280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Lauseessa on nollapersoona eli tekijä voi olla </a:t>
          </a:r>
          <a:r>
            <a:rPr lang="fi-FI" sz="2500" b="1" kern="1200" dirty="0"/>
            <a:t>kuka tahansa</a:t>
          </a:r>
          <a:r>
            <a:rPr lang="fi-FI" sz="2500" kern="1200" dirty="0"/>
            <a:t>.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Lause</a:t>
          </a:r>
          <a:r>
            <a:rPr lang="en-US" sz="2500" kern="1200" dirty="0"/>
            <a:t> on </a:t>
          </a:r>
          <a:r>
            <a:rPr lang="en-US" sz="2500" kern="1200" dirty="0" err="1"/>
            <a:t>subjektiton</a:t>
          </a:r>
          <a:r>
            <a:rPr lang="en-US" sz="2500" kern="1200" dirty="0"/>
            <a:t>.</a:t>
          </a:r>
        </a:p>
      </dsp:txBody>
      <dsp:txXfrm>
        <a:off x="1397357" y="1512808"/>
        <a:ext cx="9118242" cy="1209833"/>
      </dsp:txXfrm>
    </dsp:sp>
    <dsp:sp modelId="{7074C593-7F61-43F2-B669-25A85C543043}">
      <dsp:nvSpPr>
        <dsp:cNvPr id="0" name=""/>
        <dsp:cNvSpPr/>
      </dsp:nvSpPr>
      <dsp:spPr>
        <a:xfrm>
          <a:off x="0" y="3025099"/>
          <a:ext cx="10515600" cy="12098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AE8FF-20F5-4563-A6DD-F0766DB799BB}">
      <dsp:nvSpPr>
        <dsp:cNvPr id="0" name=""/>
        <dsp:cNvSpPr/>
      </dsp:nvSpPr>
      <dsp:spPr>
        <a:xfrm>
          <a:off x="365974" y="3297312"/>
          <a:ext cx="665408" cy="6654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92275-0FE8-4D2A-A57A-C180D16B6FD0}">
      <dsp:nvSpPr>
        <dsp:cNvPr id="0" name=""/>
        <dsp:cNvSpPr/>
      </dsp:nvSpPr>
      <dsp:spPr>
        <a:xfrm>
          <a:off x="1397357" y="3025099"/>
          <a:ext cx="9118242" cy="1209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41" tIns="128041" rIns="128041" bIns="1280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Geneerisen lauseen sävy on yleistävä.</a:t>
          </a:r>
          <a:endParaRPr lang="en-US" sz="2500" kern="1200"/>
        </a:p>
      </dsp:txBody>
      <dsp:txXfrm>
        <a:off x="1397357" y="3025099"/>
        <a:ext cx="9118242" cy="12098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FFC23-0A51-48FE-AEF2-726ED4F76B6D}">
      <dsp:nvSpPr>
        <dsp:cNvPr id="0" name=""/>
        <dsp:cNvSpPr/>
      </dsp:nvSpPr>
      <dsp:spPr>
        <a:xfrm>
          <a:off x="0" y="2635"/>
          <a:ext cx="576256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5E626-4312-42BB-9E6F-DA3019DBDD09}">
      <dsp:nvSpPr>
        <dsp:cNvPr id="0" name=""/>
        <dsp:cNvSpPr/>
      </dsp:nvSpPr>
      <dsp:spPr>
        <a:xfrm>
          <a:off x="0" y="2635"/>
          <a:ext cx="5762564" cy="1797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/>
            <a:t>Passiivimuotoa käyttämällä tekijä jätetään virkkeestä pois. </a:t>
          </a:r>
          <a:endParaRPr lang="en-US" sz="3200" kern="1200" dirty="0"/>
        </a:p>
      </dsp:txBody>
      <dsp:txXfrm>
        <a:off x="0" y="2635"/>
        <a:ext cx="5762564" cy="1797082"/>
      </dsp:txXfrm>
    </dsp:sp>
    <dsp:sp modelId="{630F1021-A023-4D12-8562-F8FA163F2F37}">
      <dsp:nvSpPr>
        <dsp:cNvPr id="0" name=""/>
        <dsp:cNvSpPr/>
      </dsp:nvSpPr>
      <dsp:spPr>
        <a:xfrm>
          <a:off x="0" y="1799718"/>
          <a:ext cx="5762564" cy="0"/>
        </a:xfrm>
        <a:prstGeom prst="line">
          <a:avLst/>
        </a:prstGeom>
        <a:solidFill>
          <a:schemeClr val="accent5">
            <a:hueOff val="9666999"/>
            <a:satOff val="-14351"/>
            <a:lumOff val="-2647"/>
            <a:alphaOff val="0"/>
          </a:schemeClr>
        </a:solidFill>
        <a:ln w="12700" cap="flat" cmpd="sng" algn="ctr">
          <a:solidFill>
            <a:schemeClr val="accent5">
              <a:hueOff val="9666999"/>
              <a:satOff val="-14351"/>
              <a:lumOff val="-26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1736B-2EBF-4DE9-9F3A-342B62A9B0A6}">
      <dsp:nvSpPr>
        <dsp:cNvPr id="0" name=""/>
        <dsp:cNvSpPr/>
      </dsp:nvSpPr>
      <dsp:spPr>
        <a:xfrm>
          <a:off x="0" y="1799718"/>
          <a:ext cx="5762564" cy="1797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/>
            <a:t>Tekstissä voit passiivia käyttämällä etäännyttää itsesi ja muut tekijät aiheesta.</a:t>
          </a:r>
          <a:r>
            <a:rPr lang="fi-FI" sz="3200" kern="1200" dirty="0">
              <a:latin typeface="Aharoni"/>
            </a:rPr>
            <a:t> </a:t>
          </a:r>
          <a:endParaRPr lang="en-US" sz="3200" kern="1200" dirty="0"/>
        </a:p>
      </dsp:txBody>
      <dsp:txXfrm>
        <a:off x="0" y="1799718"/>
        <a:ext cx="5762564" cy="1797082"/>
      </dsp:txXfrm>
    </dsp:sp>
    <dsp:sp modelId="{D3A59429-5792-446C-8B22-75380EBD5F05}">
      <dsp:nvSpPr>
        <dsp:cNvPr id="0" name=""/>
        <dsp:cNvSpPr/>
      </dsp:nvSpPr>
      <dsp:spPr>
        <a:xfrm>
          <a:off x="0" y="3596800"/>
          <a:ext cx="5762564" cy="0"/>
        </a:xfrm>
        <a:prstGeom prst="line">
          <a:avLst/>
        </a:prstGeom>
        <a:solidFill>
          <a:schemeClr val="accent5">
            <a:hueOff val="19333998"/>
            <a:satOff val="-28703"/>
            <a:lumOff val="-5295"/>
            <a:alphaOff val="0"/>
          </a:schemeClr>
        </a:solidFill>
        <a:ln w="12700" cap="flat" cmpd="sng" algn="ctr">
          <a:solidFill>
            <a:schemeClr val="accent5">
              <a:hueOff val="19333998"/>
              <a:satOff val="-28703"/>
              <a:lumOff val="-52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7AD10-7C87-4D74-8A93-6451D9032449}">
      <dsp:nvSpPr>
        <dsp:cNvPr id="0" name=""/>
        <dsp:cNvSpPr/>
      </dsp:nvSpPr>
      <dsp:spPr>
        <a:xfrm>
          <a:off x="0" y="3596800"/>
          <a:ext cx="5762564" cy="1797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/>
            <a:t>Passiivin sävy on etäinen ja yleistävä.</a:t>
          </a:r>
          <a:endParaRPr lang="en-US" sz="3200" kern="1200" dirty="0"/>
        </a:p>
      </dsp:txBody>
      <dsp:txXfrm>
        <a:off x="0" y="3596800"/>
        <a:ext cx="5762564" cy="1797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0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9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4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1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1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0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2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0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10/29/2024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4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201" y="596644"/>
            <a:ext cx="6016888" cy="3435606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46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Calibri Light"/>
              </a:rPr>
              <a:t>Kielioppi 1:</a:t>
            </a:r>
            <a:br>
              <a:rPr lang="fi-FI" sz="46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Calibri Light"/>
              </a:rPr>
            </a:br>
            <a:r>
              <a:rPr lang="fi-FI" sz="46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Calibri Light"/>
              </a:rPr>
              <a:t>Geneerinen lause </a:t>
            </a:r>
            <a:br>
              <a:rPr lang="fi-FI" sz="46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Calibri Light"/>
              </a:rPr>
            </a:br>
            <a:r>
              <a:rPr lang="fi-FI" sz="46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Calibri Light"/>
              </a:rPr>
              <a:t>(vs. passiivi)</a:t>
            </a:r>
            <a:endParaRPr lang="fi-FI" sz="4600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  <a:latin typeface="Aharoni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201" y="4298950"/>
            <a:ext cx="6016888" cy="1920875"/>
          </a:xfrm>
        </p:spPr>
        <p:txBody>
          <a:bodyPr>
            <a:normAutofit/>
          </a:bodyPr>
          <a:lstStyle/>
          <a:p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7F1D9D-F2B0-5A6E-DE9B-C97531073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8496" y="3659286"/>
            <a:ext cx="4245918" cy="25479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E79E23-59D6-1E14-2489-6084218EE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8496" y="650748"/>
            <a:ext cx="4245918" cy="254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59272D-28FB-F35F-A7AB-432637425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Mihin tarvitsen tätä tietoa?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CEBC0B-C1E7-E5CF-FB39-6F57AE405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Käytämme kieltä arjessa yleensä intuitiivisesti.</a:t>
            </a:r>
          </a:p>
          <a:p>
            <a:pPr lvl="1"/>
            <a:r>
              <a:rPr lang="fi-FI" i="1" dirty="0"/>
              <a:t>Tiedän sanat ja olen hajulla rakenteista</a:t>
            </a:r>
          </a:p>
          <a:p>
            <a:pPr marL="457200" lvl="1" indent="0">
              <a:buNone/>
            </a:pPr>
            <a:endParaRPr lang="fi-FI" i="1" dirty="0"/>
          </a:p>
          <a:p>
            <a:r>
              <a:rPr lang="fi-FI" b="1" dirty="0"/>
              <a:t>Tieto ja ymmärrys kielen rakenteista ja rakenteiden merkityseroista auttaa meitä </a:t>
            </a:r>
          </a:p>
          <a:p>
            <a:pPr lvl="1"/>
            <a:r>
              <a:rPr lang="fi-FI" dirty="0"/>
              <a:t>tuottamaan hyvää kieltä ja välttämään virheitä</a:t>
            </a:r>
          </a:p>
          <a:p>
            <a:pPr lvl="1"/>
            <a:r>
              <a:rPr lang="fi-FI" dirty="0"/>
              <a:t>osoittamaan sivistyksemme</a:t>
            </a:r>
          </a:p>
          <a:p>
            <a:pPr lvl="1"/>
            <a:r>
              <a:rPr lang="fi-FI" dirty="0"/>
              <a:t>käyttämään kieltä tehokkaasti – vähemmällä enemmän!</a:t>
            </a:r>
          </a:p>
          <a:p>
            <a:pPr lvl="1"/>
            <a:r>
              <a:rPr lang="fi-FI" dirty="0"/>
              <a:t>käyttämään kieltä vaikuttamisen keinona 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fi-FI" b="1" dirty="0"/>
              <a:t>Kieliopin rakenteilla ja ilmiöillä on nimet.  </a:t>
            </a:r>
          </a:p>
          <a:p>
            <a:pPr marL="457200" lvl="1" indent="0">
              <a:buNone/>
            </a:pPr>
            <a:r>
              <a:rPr lang="fi-FI" b="1" dirty="0"/>
              <a:t>Tarvitsemme nimiä erottaaksemme ilmiöt toisistaan.</a:t>
            </a:r>
          </a:p>
        </p:txBody>
      </p:sp>
    </p:spTree>
    <p:extLst>
      <p:ext uri="{BB962C8B-B14F-4D97-AF65-F5344CB8AC3E}">
        <p14:creationId xmlns:p14="http://schemas.microsoft.com/office/powerpoint/2010/main" val="29551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4CCF28-10D8-02D2-DFDA-EDA58EB87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Sanastoa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EEF689-2A48-913F-2650-3FE4490B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i-FI" dirty="0"/>
              <a:t>Perusmuoto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i-FI" dirty="0"/>
              <a:t>Yksikkö, monikko, persoona (yks. 3. p / mon. 3. p.)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i-FI" dirty="0"/>
              <a:t>Partitiivi, genetiivi (sijamuodot)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i-FI" dirty="0"/>
              <a:t>Subjekti, objekti, predikaatti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i-FI" dirty="0"/>
              <a:t>Lause vs. virke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113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DF16E9-41F4-5587-9862-579B9CA9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Mitä eroa virkkeillä on?</a:t>
            </a:r>
            <a:endParaRPr lang="fi-FI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F2D50-B5FC-3B3D-81C5-F4506674D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fi-FI" sz="2800" i="1" dirty="0"/>
              <a:t>Minä syön monipuolisesti kasviksia, että pysyn terveenä.</a:t>
            </a:r>
            <a:br>
              <a:rPr lang="fi-FI" sz="2800" i="1" dirty="0"/>
            </a:br>
            <a:endParaRPr lang="fi-FI"/>
          </a:p>
          <a:p>
            <a:pPr marL="514350" indent="-514350">
              <a:buAutoNum type="arabicPeriod"/>
            </a:pPr>
            <a:r>
              <a:rPr lang="fi-FI" sz="2800" i="1" dirty="0"/>
              <a:t>Kasviksia kannattaa syödä, että pysyy terveenä.</a:t>
            </a:r>
            <a:br>
              <a:rPr lang="fi-FI" sz="2800" i="1" dirty="0"/>
            </a:br>
            <a:endParaRPr lang="fi-FI" sz="2800" i="1" dirty="0"/>
          </a:p>
          <a:p>
            <a:pPr marL="514350" indent="-514350">
              <a:buAutoNum type="arabicPeriod"/>
            </a:pPr>
            <a:r>
              <a:rPr lang="fi-FI" sz="2800" i="1" dirty="0"/>
              <a:t>Kasviksia syödään, että pysytään terveenä.</a:t>
            </a:r>
          </a:p>
        </p:txBody>
      </p:sp>
    </p:spTree>
    <p:extLst>
      <p:ext uri="{BB962C8B-B14F-4D97-AF65-F5344CB8AC3E}">
        <p14:creationId xmlns:p14="http://schemas.microsoft.com/office/powerpoint/2010/main" val="2643855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8">
            <a:extLst>
              <a:ext uri="{FF2B5EF4-FFF2-40B4-BE49-F238E27FC236}">
                <a16:creationId xmlns:a16="http://schemas.microsoft.com/office/drawing/2014/main" id="{5D3E2EEE-5E2B-473D-B932-CC1CB6659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132F6D9-5B97-1C2F-3833-933C9EF7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668000" cy="1038508"/>
          </a:xfrm>
        </p:spPr>
        <p:txBody>
          <a:bodyPr>
            <a:normAutofit/>
          </a:bodyPr>
          <a:lstStyle/>
          <a:p>
            <a:r>
              <a:rPr lang="fi-FI">
                <a:latin typeface="Aharoni"/>
                <a:cs typeface="Angsana New"/>
              </a:rPr>
              <a:t>Geneerinen lause yleistää</a:t>
            </a:r>
            <a:endParaRPr lang="fi-FI"/>
          </a:p>
        </p:txBody>
      </p:sp>
      <p:graphicFrame>
        <p:nvGraphicFramePr>
          <p:cNvPr id="12" name="Sisällön paikkamerkki 2">
            <a:extLst>
              <a:ext uri="{FF2B5EF4-FFF2-40B4-BE49-F238E27FC236}">
                <a16:creationId xmlns:a16="http://schemas.microsoft.com/office/drawing/2014/main" id="{FDF7D4F4-D9D3-C4D4-277D-DF4A76F51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123853"/>
              </p:ext>
            </p:extLst>
          </p:nvPr>
        </p:nvGraphicFramePr>
        <p:xfrm>
          <a:off x="838200" y="1941513"/>
          <a:ext cx="10515600" cy="423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894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AE8E76-F16B-0984-E594-992651D51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Geneerisen lauseen käyttäminen</a:t>
            </a:r>
            <a:endParaRPr lang="fi-FI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E48911-6A3A-76AE-C873-885E39D5A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fi-FI" b="1" i="1" dirty="0"/>
              <a:t>Voi</a:t>
            </a:r>
          </a:p>
          <a:p>
            <a:pPr marL="457200" lvl="1" indent="0">
              <a:buNone/>
            </a:pPr>
            <a:r>
              <a:rPr lang="fi-FI" i="1" dirty="0"/>
              <a:t>Kirpputoreilla </a:t>
            </a:r>
            <a:r>
              <a:rPr lang="fi-FI" b="1" i="1" dirty="0">
                <a:solidFill>
                  <a:srgbClr val="7030A0"/>
                </a:solidFill>
              </a:rPr>
              <a:t>voi</a:t>
            </a:r>
            <a:r>
              <a:rPr lang="fi-FI" i="1" dirty="0"/>
              <a:t> tehdä hienoja löytöjä.</a:t>
            </a:r>
          </a:p>
          <a:p>
            <a:pPr marL="457200" indent="-457200">
              <a:buAutoNum type="arabicPeriod"/>
            </a:pPr>
            <a:r>
              <a:rPr lang="fi-FI" b="1" i="1" dirty="0"/>
              <a:t>Saa</a:t>
            </a:r>
          </a:p>
          <a:p>
            <a:pPr marL="457200" lvl="1" indent="0">
              <a:buNone/>
            </a:pPr>
            <a:r>
              <a:rPr lang="fi-FI" i="1" dirty="0"/>
              <a:t>Usein uusiakin tuotteita</a:t>
            </a:r>
            <a:r>
              <a:rPr lang="fi-FI" i="1" dirty="0">
                <a:solidFill>
                  <a:srgbClr val="7030A0"/>
                </a:solidFill>
              </a:rPr>
              <a:t> </a:t>
            </a:r>
            <a:r>
              <a:rPr lang="fi-FI" b="1" i="1" dirty="0">
                <a:solidFill>
                  <a:srgbClr val="7030A0"/>
                </a:solidFill>
              </a:rPr>
              <a:t>saa</a:t>
            </a:r>
            <a:r>
              <a:rPr lang="fi-FI" i="1" dirty="0"/>
              <a:t> hyvin edulliseen hintaan.</a:t>
            </a:r>
          </a:p>
          <a:p>
            <a:pPr marL="457200" indent="-457200">
              <a:buAutoNum type="arabicPeriod"/>
            </a:pPr>
            <a:r>
              <a:rPr lang="fi-FI" b="1" i="1" dirty="0"/>
              <a:t>Pääsee</a:t>
            </a:r>
          </a:p>
          <a:p>
            <a:pPr marL="457200" lvl="1" indent="0">
              <a:buNone/>
            </a:pPr>
            <a:r>
              <a:rPr lang="fi-FI" i="1" dirty="0"/>
              <a:t>Kirpputoreja on niin keskustassa kuin sen laitamilla. Niille </a:t>
            </a:r>
            <a:r>
              <a:rPr lang="fi-FI" b="1" i="1" dirty="0">
                <a:solidFill>
                  <a:srgbClr val="7030A0"/>
                </a:solidFill>
              </a:rPr>
              <a:t>pääsee</a:t>
            </a:r>
            <a:r>
              <a:rPr lang="fi-FI" i="1" dirty="0"/>
              <a:t> helposti kävellen sekä autolla.</a:t>
            </a:r>
          </a:p>
          <a:p>
            <a:pPr marL="457200" indent="-457200">
              <a:buAutoNum type="arabicPeriod"/>
            </a:pPr>
            <a:r>
              <a:rPr lang="fi-FI" b="1" i="1" dirty="0"/>
              <a:t>Kannattaa</a:t>
            </a:r>
          </a:p>
          <a:p>
            <a:pPr marL="457200" lvl="1" indent="0">
              <a:buNone/>
            </a:pPr>
            <a:r>
              <a:rPr lang="fi-FI" i="1" dirty="0"/>
              <a:t>Pienimmille kirppiksille </a:t>
            </a:r>
            <a:r>
              <a:rPr lang="fi-FI" b="1" i="1" dirty="0">
                <a:solidFill>
                  <a:srgbClr val="7030A0"/>
                </a:solidFill>
              </a:rPr>
              <a:t>kannattaa</a:t>
            </a:r>
            <a:r>
              <a:rPr lang="fi-FI" i="1" dirty="0"/>
              <a:t> varata käteistä: joka paikassa ei ole vieläkään korttimaksumahdollisuutta.</a:t>
            </a:r>
          </a:p>
          <a:p>
            <a:pPr marL="457200" indent="-457200">
              <a:buAutoNum type="arabicPeriod"/>
            </a:pPr>
            <a:r>
              <a:rPr lang="fi-FI" b="1" i="1" dirty="0"/>
              <a:t>Kun-lause</a:t>
            </a:r>
          </a:p>
          <a:p>
            <a:pPr marL="457200" lvl="1" indent="0">
              <a:buNone/>
            </a:pPr>
            <a:r>
              <a:rPr lang="fi-FI" b="1" i="1" dirty="0">
                <a:solidFill>
                  <a:srgbClr val="7030A0"/>
                </a:solidFill>
              </a:rPr>
              <a:t>Kun ostaa</a:t>
            </a:r>
            <a:r>
              <a:rPr lang="fi-FI" b="1" i="1" dirty="0"/>
              <a:t> </a:t>
            </a:r>
            <a:r>
              <a:rPr lang="fi-FI" i="1" dirty="0"/>
              <a:t>kirppikseltä,</a:t>
            </a:r>
            <a:r>
              <a:rPr lang="fi-FI" i="1" dirty="0">
                <a:solidFill>
                  <a:srgbClr val="7030A0"/>
                </a:solidFill>
              </a:rPr>
              <a:t> </a:t>
            </a:r>
            <a:r>
              <a:rPr lang="fi-FI" b="1" i="1" dirty="0">
                <a:solidFill>
                  <a:srgbClr val="7030A0"/>
                </a:solidFill>
              </a:rPr>
              <a:t>tukee</a:t>
            </a:r>
            <a:r>
              <a:rPr lang="fi-FI" i="1" dirty="0"/>
              <a:t> samalla kestävää kehitystä.</a:t>
            </a:r>
          </a:p>
          <a:p>
            <a:pPr marL="457200" indent="-457200">
              <a:buAutoNum type="arabicPeriod"/>
            </a:pPr>
            <a:r>
              <a:rPr lang="fi-FI" b="1" i="1" dirty="0"/>
              <a:t>Jos-lause</a:t>
            </a:r>
          </a:p>
          <a:p>
            <a:pPr marL="457200" lvl="1" indent="0">
              <a:buNone/>
            </a:pPr>
            <a:r>
              <a:rPr lang="fi-FI" b="1" i="1" dirty="0">
                <a:solidFill>
                  <a:srgbClr val="7030A0"/>
                </a:solidFill>
              </a:rPr>
              <a:t>Jos ostaa</a:t>
            </a:r>
            <a:r>
              <a:rPr lang="fi-FI" b="1" i="1" dirty="0"/>
              <a:t> </a:t>
            </a:r>
            <a:r>
              <a:rPr lang="fi-FI" i="1" dirty="0"/>
              <a:t>kirppikseltä viallisen tuotteen, siitä </a:t>
            </a:r>
            <a:r>
              <a:rPr lang="fi-FI" b="1" i="1" dirty="0">
                <a:solidFill>
                  <a:srgbClr val="7030A0"/>
                </a:solidFill>
              </a:rPr>
              <a:t>ei saa</a:t>
            </a:r>
            <a:r>
              <a:rPr lang="fi-FI" b="1" i="1" dirty="0"/>
              <a:t> </a:t>
            </a:r>
            <a:r>
              <a:rPr lang="fi-FI" i="1" dirty="0"/>
              <a:t>rahojaan takaisin.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407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B7B6363-B86F-40A3-8902-DFA61F46B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268AA18-724E-A466-C7B8-F152C31EF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444"/>
            <a:ext cx="4030834" cy="5391756"/>
          </a:xfrm>
        </p:spPr>
        <p:txBody>
          <a:bodyPr anchor="t">
            <a:normAutofit/>
          </a:bodyPr>
          <a:lstStyle/>
          <a:p>
            <a:r>
              <a:rPr lang="fi-FI">
                <a:latin typeface="Aharoni"/>
                <a:cs typeface="Angsana New"/>
              </a:rPr>
              <a:t>Passiivi poistaa tekijän</a:t>
            </a:r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1A41906-A3E4-40BF-2CA3-76110B37E9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907072"/>
              </p:ext>
            </p:extLst>
          </p:nvPr>
        </p:nvGraphicFramePr>
        <p:xfrm>
          <a:off x="5591236" y="780444"/>
          <a:ext cx="5762564" cy="5396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31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61EB98-E0C4-4B95-984A-E7D9DFAD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                         </a:t>
            </a:r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E50632-D384-ECAD-FDC3-5D3A94FC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1" cy="1842248"/>
          </a:xfrm>
        </p:spPr>
        <p:txBody>
          <a:bodyPr>
            <a:normAutofit/>
          </a:bodyPr>
          <a:lstStyle/>
          <a:p>
            <a:r>
              <a:rPr lang="fi-FI" dirty="0">
                <a:cs typeface="Aharoni"/>
              </a:rPr>
              <a:t>Käytät passiivia, kun </a:t>
            </a:r>
            <a:endParaRPr lang="fi-FI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697CB0-19F7-7601-597C-62BCF706F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0800"/>
            <a:ext cx="10112617" cy="3581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i-FI" b="1" dirty="0">
                <a:latin typeface="Arial"/>
                <a:cs typeface="Arial"/>
              </a:rPr>
              <a:t>et tiedä tai halua kertoa kertoa tekijää </a:t>
            </a:r>
            <a:endParaRPr lang="en-US" b="1" dirty="0">
              <a:latin typeface="Arial"/>
              <a:cs typeface="Arial"/>
            </a:endParaRPr>
          </a:p>
          <a:p>
            <a:pPr marL="457200" lvl="1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fi-FI" i="1" dirty="0">
                <a:latin typeface="Arial"/>
                <a:cs typeface="Arial"/>
              </a:rPr>
              <a:t>                                                Miestä </a:t>
            </a:r>
            <a:r>
              <a:rPr lang="fi-FI" b="1" i="1" dirty="0">
                <a:latin typeface="Arial"/>
                <a:cs typeface="Arial"/>
              </a:rPr>
              <a:t>ammuttiin</a:t>
            </a:r>
            <a:r>
              <a:rPr lang="fi-FI" i="1" dirty="0">
                <a:latin typeface="Arial"/>
                <a:cs typeface="Arial"/>
              </a:rPr>
              <a:t> Turun Varissuolla.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i-FI" b="1" dirty="0">
                <a:latin typeface="Arial"/>
                <a:cs typeface="Arial"/>
              </a:rPr>
              <a:t>ehdotat tai kehotat jotain puhekielellä</a:t>
            </a:r>
            <a:endParaRPr lang="en-US" b="1" dirty="0">
              <a:latin typeface="Arial"/>
              <a:cs typeface="Arial"/>
            </a:endParaRPr>
          </a:p>
          <a:p>
            <a:pPr marL="457200" lvl="1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fi-FI" i="1" dirty="0">
                <a:latin typeface="Arial"/>
                <a:cs typeface="Arial"/>
              </a:rPr>
              <a:t>                                              </a:t>
            </a:r>
            <a:r>
              <a:rPr lang="fi-FI" b="1" i="1" dirty="0">
                <a:latin typeface="Arial"/>
                <a:cs typeface="Arial"/>
              </a:rPr>
              <a:t>Mennään</a:t>
            </a:r>
            <a:r>
              <a:rPr lang="fi-FI" i="1" dirty="0">
                <a:latin typeface="Arial"/>
                <a:cs typeface="Arial"/>
              </a:rPr>
              <a:t>kö leffaan?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i-FI" b="1" dirty="0">
                <a:latin typeface="Arial"/>
                <a:cs typeface="Arial"/>
              </a:rPr>
              <a:t>puhuttelet ihmisiä, mutta et halua sanoa </a:t>
            </a:r>
            <a:r>
              <a:rPr lang="fi-FI" b="1" i="1" dirty="0">
                <a:latin typeface="Arial"/>
                <a:cs typeface="Arial"/>
              </a:rPr>
              <a:t>sinä </a:t>
            </a:r>
            <a:r>
              <a:rPr lang="fi-FI" b="1" dirty="0">
                <a:latin typeface="Arial"/>
                <a:cs typeface="Arial"/>
              </a:rPr>
              <a:t>tai </a:t>
            </a:r>
            <a:r>
              <a:rPr lang="fi-FI" b="1" i="1" dirty="0">
                <a:latin typeface="Arial"/>
                <a:cs typeface="Arial"/>
              </a:rPr>
              <a:t>te</a:t>
            </a:r>
            <a:r>
              <a:rPr lang="fi-FI" b="1" dirty="0">
                <a:latin typeface="Arial"/>
                <a:cs typeface="Arial"/>
              </a:rPr>
              <a:t> </a:t>
            </a:r>
            <a:endParaRPr lang="en-US" b="1" dirty="0">
              <a:latin typeface="Arial"/>
              <a:cs typeface="Arial"/>
            </a:endParaRPr>
          </a:p>
          <a:p>
            <a:pPr marL="457200" lvl="1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fi-FI" i="1" dirty="0">
                <a:latin typeface="Arial"/>
                <a:cs typeface="Arial"/>
              </a:rPr>
              <a:t>                                             Mitä täällä </a:t>
            </a:r>
            <a:r>
              <a:rPr lang="fi-FI" b="1" i="1" dirty="0">
                <a:latin typeface="Arial"/>
                <a:cs typeface="Arial"/>
              </a:rPr>
              <a:t>tehdään</a:t>
            </a:r>
            <a:r>
              <a:rPr lang="fi-FI" i="1" dirty="0">
                <a:latin typeface="Arial"/>
                <a:cs typeface="Arial"/>
              </a:rPr>
              <a:t>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i-FI" b="1" dirty="0">
                <a:latin typeface="Arial"/>
                <a:cs typeface="Arial"/>
              </a:rPr>
              <a:t>käytät puhekielessä </a:t>
            </a:r>
            <a:r>
              <a:rPr lang="fi-FI" b="1" i="1" dirty="0">
                <a:latin typeface="Arial"/>
                <a:cs typeface="Arial"/>
              </a:rPr>
              <a:t>me</a:t>
            </a:r>
            <a:r>
              <a:rPr lang="fi-FI" b="1" dirty="0">
                <a:latin typeface="Arial"/>
                <a:cs typeface="Arial"/>
              </a:rPr>
              <a:t>-muotoa.</a:t>
            </a:r>
          </a:p>
          <a:p>
            <a:pPr marL="457200" lvl="1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fi-FI" i="1" dirty="0">
                <a:latin typeface="Arial"/>
                <a:cs typeface="Arial"/>
              </a:rPr>
              <a:t>Odottakaa hetki. Me </a:t>
            </a:r>
            <a:r>
              <a:rPr lang="fi-FI" b="1" i="1" dirty="0">
                <a:latin typeface="Arial"/>
                <a:cs typeface="Arial"/>
              </a:rPr>
              <a:t>juodaan</a:t>
            </a:r>
            <a:r>
              <a:rPr lang="fi-FI" i="1" dirty="0">
                <a:latin typeface="Arial"/>
                <a:cs typeface="Arial"/>
              </a:rPr>
              <a:t> nyt kahvia.</a:t>
            </a:r>
          </a:p>
        </p:txBody>
      </p:sp>
    </p:spTree>
    <p:extLst>
      <p:ext uri="{BB962C8B-B14F-4D97-AF65-F5344CB8AC3E}">
        <p14:creationId xmlns:p14="http://schemas.microsoft.com/office/powerpoint/2010/main" val="1111709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7B6363-B86F-40A3-8902-DFA61F46B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CD4EEC1-A3DB-8A0D-5458-42F947E1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250"/>
            <a:ext cx="4336026" cy="4976949"/>
          </a:xfrm>
        </p:spPr>
        <p:txBody>
          <a:bodyPr anchor="t">
            <a:normAutofit/>
          </a:bodyPr>
          <a:lstStyle/>
          <a:p>
            <a:r>
              <a:rPr lang="fi-FI" sz="4400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Passiivilauseen ja geneerisen lauseen erot</a:t>
            </a:r>
            <a:endParaRPr lang="fi-FI" sz="4400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0685CC96-064E-4455-9E53-E8C745EE6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7586" y="1195250"/>
            <a:ext cx="5606214" cy="49769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/>
              <a:t>Geneerisen lauseen</a:t>
            </a:r>
            <a:r>
              <a:rPr lang="fi-FI" dirty="0"/>
              <a:t> kuvaama toiminta on epävarmaa tai kyse on näkökulmasta tai mielipiteestä. </a:t>
            </a:r>
            <a:br>
              <a:rPr lang="fi-FI" dirty="0"/>
            </a:br>
            <a:r>
              <a:rPr lang="fi-FI" b="1" dirty="0"/>
              <a:t>Passiivilauseen</a:t>
            </a:r>
            <a:r>
              <a:rPr lang="fi-FI" dirty="0"/>
              <a:t> toiminta on varmaa.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i="1" dirty="0"/>
              <a:t>Kirjastoissa voi käydä etsimässä tietoa. </a:t>
            </a:r>
          </a:p>
          <a:p>
            <a:pPr marL="457200" indent="-457200">
              <a:buAutoNum type="arabicPeriod"/>
            </a:pPr>
            <a:r>
              <a:rPr lang="fi-FI" i="1" dirty="0"/>
              <a:t>Kirjastoissa käydään etsimässä tietoa.</a:t>
            </a:r>
            <a:br>
              <a:rPr lang="fi-FI" i="1" dirty="0"/>
            </a:br>
            <a:endParaRPr lang="fi-FI" dirty="0"/>
          </a:p>
          <a:p>
            <a:r>
              <a:rPr lang="fi-FI" b="1" dirty="0"/>
              <a:t>Geneeriset lauseet ja passiivi kuuluvat asiatyyliin ja asiakirjoittamiseen.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Niitä käytetään esimerkiksi uutisteksteissä.</a:t>
            </a:r>
          </a:p>
        </p:txBody>
      </p:sp>
    </p:spTree>
    <p:extLst>
      <p:ext uri="{BB962C8B-B14F-4D97-AF65-F5344CB8AC3E}">
        <p14:creationId xmlns:p14="http://schemas.microsoft.com/office/powerpoint/2010/main" val="992380785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375</Words>
  <Application>Microsoft Office PowerPoint</Application>
  <PresentationFormat>Laajakuva</PresentationFormat>
  <Paragraphs>60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Aharoni</vt:lpstr>
      <vt:lpstr>Arial</vt:lpstr>
      <vt:lpstr>Avenir Next LT Pro</vt:lpstr>
      <vt:lpstr>FadeVTI</vt:lpstr>
      <vt:lpstr>Kielioppi 1: Geneerinen lause  (vs. passiivi)</vt:lpstr>
      <vt:lpstr>Mihin tarvitsen tätä tietoa?</vt:lpstr>
      <vt:lpstr>Sanastoa</vt:lpstr>
      <vt:lpstr>Mitä eroa virkkeillä on?</vt:lpstr>
      <vt:lpstr>Geneerinen lause yleistää</vt:lpstr>
      <vt:lpstr>Geneerisen lauseen käyttäminen</vt:lpstr>
      <vt:lpstr>Passiivi poistaa tekijän</vt:lpstr>
      <vt:lpstr>Käytät passiivia, kun </vt:lpstr>
      <vt:lpstr>Passiivilauseen ja geneerisen lauseen erot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Kyllönen Sallamaari</dc:creator>
  <cp:lastModifiedBy>Kyllönen Sallamaari</cp:lastModifiedBy>
  <cp:revision>251</cp:revision>
  <dcterms:created xsi:type="dcterms:W3CDTF">2023-10-24T06:24:03Z</dcterms:created>
  <dcterms:modified xsi:type="dcterms:W3CDTF">2024-10-29T14:45:03Z</dcterms:modified>
</cp:coreProperties>
</file>