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0" r:id="rId8"/>
    <p:sldId id="259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1F84B-3C55-47CE-9291-6B815178AA61}" v="7" dt="2020-01-19T17:34:13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D631F84B-3C55-47CE-9291-6B815178AA61}"/>
    <pc:docChg chg="custSel delSld modSld">
      <pc:chgData name="Samu" userId="cc56272e-15cf-4e64-a4db-32416b9a5121" providerId="ADAL" clId="{D631F84B-3C55-47CE-9291-6B815178AA61}" dt="2020-01-19T17:37:17.910" v="17" actId="47"/>
      <pc:docMkLst>
        <pc:docMk/>
      </pc:docMkLst>
      <pc:sldChg chg="del">
        <pc:chgData name="Samu" userId="cc56272e-15cf-4e64-a4db-32416b9a5121" providerId="ADAL" clId="{D631F84B-3C55-47CE-9291-6B815178AA61}" dt="2020-01-19T17:37:17.910" v="17" actId="47"/>
        <pc:sldMkLst>
          <pc:docMk/>
          <pc:sldMk cId="1021778430" sldId="261"/>
        </pc:sldMkLst>
      </pc:sldChg>
      <pc:sldChg chg="addSp modSp mod modAnim">
        <pc:chgData name="Samu" userId="cc56272e-15cf-4e64-a4db-32416b9a5121" providerId="ADAL" clId="{D631F84B-3C55-47CE-9291-6B815178AA61}" dt="2020-01-19T17:34:13.627" v="16"/>
        <pc:sldMkLst>
          <pc:docMk/>
          <pc:sldMk cId="3939791930" sldId="262"/>
        </pc:sldMkLst>
        <pc:graphicFrameChg chg="add mod">
          <ac:chgData name="Samu" userId="cc56272e-15cf-4e64-a4db-32416b9a5121" providerId="ADAL" clId="{D631F84B-3C55-47CE-9291-6B815178AA61}" dt="2020-01-19T17:32:37.080" v="3" actId="1076"/>
          <ac:graphicFrameMkLst>
            <pc:docMk/>
            <pc:sldMk cId="3939791930" sldId="262"/>
            <ac:graphicFrameMk id="7" creationId="{EE1A9250-4F75-4F53-8868-543D00A74BBD}"/>
          </ac:graphicFrameMkLst>
        </pc:graphicFrameChg>
        <pc:graphicFrameChg chg="add mod">
          <ac:chgData name="Samu" userId="cc56272e-15cf-4e64-a4db-32416b9a5121" providerId="ADAL" clId="{D631F84B-3C55-47CE-9291-6B815178AA61}" dt="2020-01-19T17:33:43.633" v="6" actId="1076"/>
          <ac:graphicFrameMkLst>
            <pc:docMk/>
            <pc:sldMk cId="3939791930" sldId="262"/>
            <ac:graphicFrameMk id="8" creationId="{0471959C-FEA4-4C06-8C86-D49E5187E70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Taul1!$E$5</c:f>
              <c:strCache>
                <c:ptCount val="1"/>
                <c:pt idx="0">
                  <c:v>Matka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Taul1!$D$6:$D$16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Taul1!$E$6:$E$16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12</c:v>
                </c:pt>
                <c:pt idx="3">
                  <c:v>36</c:v>
                </c:pt>
                <c:pt idx="4">
                  <c:v>80</c:v>
                </c:pt>
                <c:pt idx="5">
                  <c:v>150</c:v>
                </c:pt>
                <c:pt idx="6">
                  <c:v>252</c:v>
                </c:pt>
                <c:pt idx="7">
                  <c:v>392</c:v>
                </c:pt>
                <c:pt idx="8">
                  <c:v>576</c:v>
                </c:pt>
                <c:pt idx="9">
                  <c:v>810</c:v>
                </c:pt>
                <c:pt idx="10">
                  <c:v>1100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07B-4EF8-A7DA-0BDF32640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0907632"/>
        <c:axId val="380911896"/>
      </c:scatterChart>
      <c:valAx>
        <c:axId val="38090763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crossAx val="380911896"/>
        <c:crosses val="autoZero"/>
        <c:crossBetween val="midCat"/>
      </c:valAx>
      <c:valAx>
        <c:axId val="3809118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Matka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crossAx val="3809076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Taul1!$F$5</c:f>
              <c:strCache>
                <c:ptCount val="1"/>
                <c:pt idx="0">
                  <c:v>Nopeus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Taul1!$D$6:$D$16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Taul1!$F$6:$F$16</c:f>
              <c:numCache>
                <c:formatCode>General</c:formatCode>
                <c:ptCount val="11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0AA-4DEF-8C9A-4F867B493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715912"/>
        <c:axId val="546712304"/>
      </c:scatterChart>
      <c:valAx>
        <c:axId val="5467159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crossAx val="546712304"/>
        <c:crosses val="autoZero"/>
        <c:crossBetween val="midCat"/>
      </c:valAx>
      <c:valAx>
        <c:axId val="546712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Nopeus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crossAx val="5467159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4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10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034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41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66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9115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736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6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88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00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21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24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07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21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71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85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6FDA8-DB1A-4123-9357-ABC1A419B34D}" type="datetimeFigureOut">
              <a:rPr lang="fi-FI" smtClean="0"/>
              <a:t>23.1.2020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553190-E38E-413E-89D8-06503B4DA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957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E43-CfukEg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966A66-B5DA-4E04-9687-22577522E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2. Muuttuva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EFC302-3624-4F97-B6DC-A55A4FAF90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2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0EDD4C-15CF-420A-BD0A-8E324B89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Kiihtyvyys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D5801E0-97F0-4A09-9181-B1EACF7F0D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695450"/>
                <a:ext cx="8915400" cy="4215772"/>
              </a:xfrm>
            </p:spPr>
            <p:txBody>
              <a:bodyPr>
                <a:normAutofit/>
              </a:bodyPr>
              <a:lstStyle/>
              <a:p>
                <a:r>
                  <a:rPr lang="fi-FI" sz="2400" b="1" dirty="0"/>
                  <a:t>Muuttuvassa liikkeessä </a:t>
                </a:r>
                <a:r>
                  <a:rPr lang="fi-FI" sz="2400" dirty="0"/>
                  <a:t>kappaleen vauhti ja/tai suunta muuttuvat.</a:t>
                </a:r>
              </a:p>
              <a:p>
                <a:r>
                  <a:rPr lang="fi-FI" sz="2400" b="1" dirty="0"/>
                  <a:t>Kiihtyvyys </a:t>
                </a:r>
                <a:r>
                  <a:rPr lang="fi-FI" sz="2400" dirty="0"/>
                  <a:t>kuvaa kappaleen liikkeen muutosta.</a:t>
                </a:r>
              </a:p>
              <a:p>
                <a:r>
                  <a:rPr lang="fi-FI" sz="2400" dirty="0"/>
                  <a:t>Kiihtyvyys voi olla positiivista (nopeus kasvaa), negatiivista (nopeus pienenee) tai nolla (nopeus säilyy samana).</a:t>
                </a:r>
              </a:p>
              <a:p>
                <a:r>
                  <a:rPr lang="fi-FI" sz="2400" dirty="0"/>
                  <a:t>Kiihtyvyyden </a:t>
                </a:r>
                <a:r>
                  <a:rPr lang="fi-FI" sz="2400" b="1" dirty="0"/>
                  <a:t>tunnus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i-FI" sz="2400" dirty="0"/>
                  <a:t> (engl. acceleration) ja </a:t>
                </a:r>
                <a:r>
                  <a:rPr lang="fi-FI" sz="2400" b="1" dirty="0"/>
                  <a:t>yksikkö on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fi-FI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i-FI" sz="2400" dirty="0"/>
                  <a:t>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D5801E0-97F0-4A09-9181-B1EACF7F0D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695450"/>
                <a:ext cx="8915400" cy="4215772"/>
              </a:xfrm>
              <a:blipFill>
                <a:blip r:embed="rId2"/>
                <a:stretch>
                  <a:fillRect l="-958" t="-115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42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04BD04-824F-422F-ACCE-3FBADA99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Keskikiihtyvyys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827E5E4-7178-4D49-BFC9-7FF728C3C0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390650"/>
                <a:ext cx="8915400" cy="4520572"/>
              </a:xfrm>
            </p:spPr>
            <p:txBody>
              <a:bodyPr/>
              <a:lstStyle/>
              <a:p>
                <a:r>
                  <a:rPr lang="fi-FI" sz="2400" b="1" dirty="0" smtClean="0"/>
                  <a:t>Keskikiihtyvyy</a:t>
                </a:r>
                <a:r>
                  <a:rPr lang="fi-FI" sz="2400" dirty="0"/>
                  <a:t>s kuvaa kuinka kappaleen nopeus muuttuu tietyssä ajassa.</a:t>
                </a:r>
              </a:p>
              <a:p>
                <a:r>
                  <a:rPr lang="fi-FI" sz="2400" dirty="0"/>
                  <a:t>Keskikiihtyvyys lasketaan kaavalla</a:t>
                </a:r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𝑘𝑒𝑠𝑘𝑖𝑘𝑖𝑖h𝑡𝑦𝑣𝑦𝑦𝑠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𝑛𝑜𝑝𝑒𝑢𝑑𝑒𝑛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𝑚𝑢𝑢𝑡𝑜𝑠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𝑎𝑗𝑎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𝑚𝑢𝑢𝑡𝑜𝑠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/>
                  <a:t>eli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827E5E4-7178-4D49-BFC9-7FF728C3C0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390650"/>
                <a:ext cx="8915400" cy="4520572"/>
              </a:xfrm>
              <a:blipFill>
                <a:blip r:embed="rId2"/>
                <a:stretch>
                  <a:fillRect l="-1094" t="-107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41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5177C7-CC3E-4B49-A339-44F1C5ED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2950"/>
          </a:xfrm>
        </p:spPr>
        <p:txBody>
          <a:bodyPr/>
          <a:lstStyle/>
          <a:p>
            <a:r>
              <a:rPr lang="fi-FI" dirty="0"/>
              <a:t>Esimerkki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6E7800F-F2CF-4420-B06B-B8D743528A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376039"/>
                <a:ext cx="8915400" cy="4535183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Auto kiihtyy ”nollasta sataan” kuudessa sekunnissa. Mikä on auton keskikiihtyvyys?</a:t>
                </a:r>
              </a:p>
              <a:p>
                <a:r>
                  <a:rPr lang="fi-FI" sz="2400" dirty="0"/>
                  <a:t>Nopeuden muutos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=100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fi-FI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27,7 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fi-FI" sz="2400" dirty="0"/>
              </a:p>
              <a:p>
                <a:r>
                  <a:rPr lang="fi-FI" sz="2400" dirty="0"/>
                  <a:t>Ajan muutos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fi-FI" sz="2400" dirty="0"/>
              </a:p>
              <a:p>
                <a:r>
                  <a:rPr lang="fi-FI" sz="2400" dirty="0"/>
                  <a:t>Keskikiihtyvyys 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27,7 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fi-FI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4,6 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6E7800F-F2CF-4420-B06B-B8D743528A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376039"/>
                <a:ext cx="8915400" cy="4535183"/>
              </a:xfrm>
              <a:blipFill>
                <a:blip r:embed="rId2"/>
                <a:stretch>
                  <a:fillRect l="-958" t="-1075" r="-68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66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5674AC-1913-41B7-BF08-9C25AA6A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Putoamiskiihtyvyys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AC42A6F-D9D2-4400-9D2B-A2AEBC2A129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26959"/>
                <a:ext cx="8915400" cy="43842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2400" dirty="0"/>
                  <a:t>Painovoima aiheuttaa putoavien kappaleiden </a:t>
                </a:r>
                <a:r>
                  <a:rPr lang="fi-FI" sz="2400" b="1" dirty="0"/>
                  <a:t>putoamiskiihtyvyyden</a:t>
                </a:r>
                <a:r>
                  <a:rPr lang="fi-FI" sz="2400" dirty="0"/>
                  <a:t>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fi-FI" sz="2400" dirty="0"/>
                  <a:t>.</a:t>
                </a:r>
              </a:p>
              <a:p>
                <a:pPr marL="0" indent="0">
                  <a:buNone/>
                </a:pPr>
                <a:endParaRPr lang="fi-FI" sz="2400" dirty="0"/>
              </a:p>
              <a:p>
                <a:r>
                  <a:rPr lang="fi-FI" sz="2400" dirty="0"/>
                  <a:t>Putoamiskiihtyvyyden suuruus Maan pinnalla on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 ≈9,81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sSup>
                        <m:sSupPr>
                          <m:ctrlP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/>
                  <a:t>Eli putoavan kappaleen nopeus kasvaa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9,8 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fi-FI" sz="2400" dirty="0"/>
                  <a:t> joka sekunti.</a:t>
                </a:r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>
                    <a:hlinkClick r:id="rId2"/>
                  </a:rPr>
                  <a:t>Linkki videoon</a:t>
                </a:r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AC42A6F-D9D2-4400-9D2B-A2AEBC2A12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26959"/>
                <a:ext cx="8915400" cy="4384263"/>
              </a:xfrm>
              <a:blipFill>
                <a:blip r:embed="rId3"/>
                <a:stretch>
                  <a:fillRect l="-1094" t="-194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484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D701A-275E-44AD-8560-CD23A8E2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Kiihtyvä liike koordinaatistossa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D6712F-A749-4C85-8069-EE71B0D03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82572" y="1624614"/>
            <a:ext cx="4483222" cy="4278412"/>
          </a:xfrm>
        </p:spPr>
        <p:txBody>
          <a:bodyPr/>
          <a:lstStyle/>
          <a:p>
            <a:r>
              <a:rPr lang="fi-FI" dirty="0"/>
              <a:t>Kiihtyvän liikkeen kuvaaja </a:t>
            </a:r>
            <a:r>
              <a:rPr lang="fi-FI" b="1" dirty="0"/>
              <a:t>aika-matka-koordinaatistossa on käyrä</a:t>
            </a:r>
            <a:r>
              <a:rPr lang="fi-FI" dirty="0"/>
              <a:t>.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313FD1C-E7AC-40B9-8AEF-9D3FA9105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26209" y="1621386"/>
            <a:ext cx="5421294" cy="4278412"/>
          </a:xfrm>
        </p:spPr>
        <p:txBody>
          <a:bodyPr/>
          <a:lstStyle/>
          <a:p>
            <a:r>
              <a:rPr lang="fi-FI" dirty="0"/>
              <a:t>Tasaisesti kiihtyvän liikkeen kuvaaja </a:t>
            </a:r>
            <a:r>
              <a:rPr lang="fi-FI" b="1" dirty="0"/>
              <a:t>aika-nopeus-koordinaatistossa on suora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graphicFrame>
        <p:nvGraphicFramePr>
          <p:cNvPr id="7" name="Kaavio 6">
            <a:extLst>
              <a:ext uri="{FF2B5EF4-FFF2-40B4-BE49-F238E27FC236}">
                <a16:creationId xmlns:a16="http://schemas.microsoft.com/office/drawing/2014/main" id="{EE1A9250-4F75-4F53-8868-543D00A74B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729483"/>
              </p:ext>
            </p:extLst>
          </p:nvPr>
        </p:nvGraphicFramePr>
        <p:xfrm>
          <a:off x="1393794" y="315659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Kaavio 7">
            <a:extLst>
              <a:ext uri="{FF2B5EF4-FFF2-40B4-BE49-F238E27FC236}">
                <a16:creationId xmlns:a16="http://schemas.microsoft.com/office/drawing/2014/main" id="{0471959C-FEA4-4C06-8C86-D49E5187E7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562256"/>
              </p:ext>
            </p:extLst>
          </p:nvPr>
        </p:nvGraphicFramePr>
        <p:xfrm>
          <a:off x="6226209" y="304282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79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BA65BD-486E-482B-8B24-1856C6670717}">
  <ds:schemaRefs>
    <ds:schemaRef ds:uri="http://purl.org/dc/elements/1.1/"/>
    <ds:schemaRef ds:uri="http://schemas.microsoft.com/office/2006/metadata/properties"/>
    <ds:schemaRef ds:uri="7981470a-38c0-45f3-9056-bd0c0faa64b6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f7427850-3259-443f-8d12-2acba154224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711AFEA-21C6-429A-B3B7-C03DAB3014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E82001-EC36-498E-A202-346A304BA9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314</TotalTime>
  <Words>135</Words>
  <Application>Microsoft Office PowerPoint</Application>
  <PresentationFormat>Laajakuva</PresentationFormat>
  <Paragraphs>37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Kuiskaus</vt:lpstr>
      <vt:lpstr>2. Muuttuva liike</vt:lpstr>
      <vt:lpstr>Kiihtyvyys  </vt:lpstr>
      <vt:lpstr>Keskikiihtyvyys</vt:lpstr>
      <vt:lpstr>Esimerkki</vt:lpstr>
      <vt:lpstr>Putoamiskiihtyvyys</vt:lpstr>
      <vt:lpstr>Kiihtyvä liike koordinaatistossa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Muuttuva liike</dc:title>
  <dc:creator>Samu Montonen</dc:creator>
  <cp:lastModifiedBy>Montonen Samu Markus Olavi</cp:lastModifiedBy>
  <cp:revision>6</cp:revision>
  <dcterms:created xsi:type="dcterms:W3CDTF">2020-01-19T12:37:02Z</dcterms:created>
  <dcterms:modified xsi:type="dcterms:W3CDTF">2020-01-23T07:20:55Z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