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0"/>
  </p:notesMasterIdLst>
  <p:sldIdLst>
    <p:sldId id="257" r:id="rId5"/>
    <p:sldId id="263" r:id="rId6"/>
    <p:sldId id="274" r:id="rId7"/>
    <p:sldId id="275" r:id="rId8"/>
    <p:sldId id="259" r:id="rId9"/>
    <p:sldId id="262" r:id="rId10"/>
    <p:sldId id="258" r:id="rId11"/>
    <p:sldId id="260" r:id="rId12"/>
    <p:sldId id="270" r:id="rId13"/>
    <p:sldId id="271" r:id="rId14"/>
    <p:sldId id="269" r:id="rId15"/>
    <p:sldId id="265" r:id="rId16"/>
    <p:sldId id="267" r:id="rId17"/>
    <p:sldId id="264" r:id="rId18"/>
    <p:sldId id="272"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859BB-3919-4BDD-80E3-2C7F99B27EB8}" v="120" dt="2025-10-26T19:58:35.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63" d="100"/>
          <a:sy n="63" d="100"/>
        </p:scale>
        <p:origin x="5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5CA1B-8662-41CD-8CC3-0E9B698DF21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1945A19-79D0-44C9-8807-DD5D7E17BB1C}">
      <dgm:prSet/>
      <dgm:spPr/>
      <dgm:t>
        <a:bodyPr/>
        <a:lstStyle/>
        <a:p>
          <a:pPr>
            <a:lnSpc>
              <a:spcPct val="100000"/>
            </a:lnSpc>
          </a:pPr>
          <a:r>
            <a:rPr lang="fi-FI" baseline="0" dirty="0"/>
            <a:t>Luentoihin ja lähdekirjallisuuteen pohjautuva oppimispäiväkirja (50 %, arviointi 1-5)</a:t>
          </a:r>
          <a:endParaRPr lang="en-US" dirty="0"/>
        </a:p>
      </dgm:t>
    </dgm:pt>
    <dgm:pt modelId="{0F609A42-B4F5-4393-BCC6-0740C792CB75}" type="parTrans" cxnId="{52973238-F6BC-45B1-836F-C8F8CB7409BC}">
      <dgm:prSet/>
      <dgm:spPr/>
      <dgm:t>
        <a:bodyPr/>
        <a:lstStyle/>
        <a:p>
          <a:endParaRPr lang="en-US"/>
        </a:p>
      </dgm:t>
    </dgm:pt>
    <dgm:pt modelId="{AE97A25C-41DE-42E3-91F4-807208318E85}" type="sibTrans" cxnId="{52973238-F6BC-45B1-836F-C8F8CB7409BC}">
      <dgm:prSet/>
      <dgm:spPr/>
      <dgm:t>
        <a:bodyPr/>
        <a:lstStyle/>
        <a:p>
          <a:endParaRPr lang="en-US"/>
        </a:p>
      </dgm:t>
    </dgm:pt>
    <dgm:pt modelId="{391ADF58-80D7-4982-BF03-97E18AEEFA2A}">
      <dgm:prSet/>
      <dgm:spPr/>
      <dgm:t>
        <a:bodyPr/>
        <a:lstStyle/>
        <a:p>
          <a:pPr>
            <a:lnSpc>
              <a:spcPct val="100000"/>
            </a:lnSpc>
          </a:pPr>
          <a:r>
            <a:rPr lang="fi-FI" baseline="0" dirty="0"/>
            <a:t>Podcast pienryhmittäin: Yhteiskunnallinen opettajuus (pohjaa </a:t>
          </a:r>
          <a:r>
            <a:rPr lang="fi-FI" baseline="0" dirty="0" err="1"/>
            <a:t>propeen</a:t>
          </a:r>
          <a:r>
            <a:rPr lang="fi-FI" baseline="0" dirty="0"/>
            <a:t>, 50 %, arviointi 1-5)</a:t>
          </a:r>
          <a:endParaRPr lang="en-US" dirty="0"/>
        </a:p>
      </dgm:t>
    </dgm:pt>
    <dgm:pt modelId="{D2596D74-B186-493E-9FC7-3AFF955D7248}" type="parTrans" cxnId="{E882894A-3209-45F4-950B-9E30E0235391}">
      <dgm:prSet/>
      <dgm:spPr/>
      <dgm:t>
        <a:bodyPr/>
        <a:lstStyle/>
        <a:p>
          <a:endParaRPr lang="en-US"/>
        </a:p>
      </dgm:t>
    </dgm:pt>
    <dgm:pt modelId="{E4795808-CFAF-4268-888C-9AFC9EBDB347}" type="sibTrans" cxnId="{E882894A-3209-45F4-950B-9E30E0235391}">
      <dgm:prSet/>
      <dgm:spPr/>
      <dgm:t>
        <a:bodyPr/>
        <a:lstStyle/>
        <a:p>
          <a:endParaRPr lang="en-US"/>
        </a:p>
      </dgm:t>
    </dgm:pt>
    <dgm:pt modelId="{9F0AED0A-25C7-4353-AAE6-725B10E02C9F}">
      <dgm:prSet/>
      <dgm:spPr/>
      <dgm:t>
        <a:bodyPr/>
        <a:lstStyle/>
        <a:p>
          <a:pPr>
            <a:lnSpc>
              <a:spcPct val="100000"/>
            </a:lnSpc>
          </a:pPr>
          <a:r>
            <a:rPr lang="fi-FI" dirty="0"/>
            <a:t>Normien rikkominen –pienryhmätehtävä (hyväksytty-hylätty, tehtävän purku </a:t>
          </a:r>
          <a:r>
            <a:rPr lang="fi-FI"/>
            <a:t>10.11.)</a:t>
          </a:r>
          <a:endParaRPr lang="fi-FI" dirty="0"/>
        </a:p>
      </dgm:t>
    </dgm:pt>
    <dgm:pt modelId="{8AE201EE-762D-4B57-B901-45A17306D8E4}" type="parTrans" cxnId="{3ADAD7A4-75ED-4F58-AFC2-30DE5B3F1370}">
      <dgm:prSet/>
      <dgm:spPr/>
      <dgm:t>
        <a:bodyPr/>
        <a:lstStyle/>
        <a:p>
          <a:endParaRPr lang="fi-FI"/>
        </a:p>
      </dgm:t>
    </dgm:pt>
    <dgm:pt modelId="{79C97A7F-EA3C-45D3-BCA8-483C5772A93C}" type="sibTrans" cxnId="{3ADAD7A4-75ED-4F58-AFC2-30DE5B3F1370}">
      <dgm:prSet/>
      <dgm:spPr/>
      <dgm:t>
        <a:bodyPr/>
        <a:lstStyle/>
        <a:p>
          <a:endParaRPr lang="fi-FI"/>
        </a:p>
      </dgm:t>
    </dgm:pt>
    <dgm:pt modelId="{08C1097C-5C9A-4F3B-B2E1-58E488D36EDC}">
      <dgm:prSet/>
      <dgm:spPr/>
      <dgm:t>
        <a:bodyPr/>
        <a:lstStyle/>
        <a:p>
          <a:pPr>
            <a:lnSpc>
              <a:spcPct val="100000"/>
            </a:lnSpc>
          </a:pPr>
          <a:r>
            <a:rPr lang="fi-FI" dirty="0"/>
            <a:t>Lupaus paremmasta </a:t>
          </a:r>
          <a:r>
            <a:rPr lang="fi-FI"/>
            <a:t>– yksilötehtävä  </a:t>
          </a:r>
          <a:r>
            <a:rPr lang="fi-FI" dirty="0"/>
            <a:t>(hyväksytty-hylätty, tehtävän purku 1.12.) </a:t>
          </a:r>
        </a:p>
      </dgm:t>
    </dgm:pt>
    <dgm:pt modelId="{E21DEF9C-2796-4B62-AC14-6995CC7389D7}" type="parTrans" cxnId="{F0E44C63-B40B-4506-A39B-FEE72E469612}">
      <dgm:prSet/>
      <dgm:spPr/>
      <dgm:t>
        <a:bodyPr/>
        <a:lstStyle/>
        <a:p>
          <a:endParaRPr lang="fi-FI"/>
        </a:p>
      </dgm:t>
    </dgm:pt>
    <dgm:pt modelId="{F6A37D1B-6565-4886-975E-0EC6163CAC8B}" type="sibTrans" cxnId="{F0E44C63-B40B-4506-A39B-FEE72E469612}">
      <dgm:prSet/>
      <dgm:spPr/>
      <dgm:t>
        <a:bodyPr/>
        <a:lstStyle/>
        <a:p>
          <a:endParaRPr lang="fi-FI"/>
        </a:p>
      </dgm:t>
    </dgm:pt>
    <dgm:pt modelId="{F18F3BC0-55B8-42D3-BE82-6E2E834E573C}" type="pres">
      <dgm:prSet presAssocID="{7DD5CA1B-8662-41CD-8CC3-0E9B698DF21C}" presName="root" presStyleCnt="0">
        <dgm:presLayoutVars>
          <dgm:dir/>
          <dgm:resizeHandles val="exact"/>
        </dgm:presLayoutVars>
      </dgm:prSet>
      <dgm:spPr/>
    </dgm:pt>
    <dgm:pt modelId="{1E5EB1B3-0B2E-4646-924A-F6C2B6711906}" type="pres">
      <dgm:prSet presAssocID="{B1945A19-79D0-44C9-8807-DD5D7E17BB1C}" presName="compNode" presStyleCnt="0"/>
      <dgm:spPr/>
    </dgm:pt>
    <dgm:pt modelId="{6AB28294-FFBF-46F7-9A3E-6C1AF72979DA}" type="pres">
      <dgm:prSet presAssocID="{B1945A19-79D0-44C9-8807-DD5D7E17BB1C}" presName="bgRect" presStyleLbl="bgShp" presStyleIdx="0" presStyleCnt="4" custLinFactNeighborX="0" custLinFactNeighborY="-5498"/>
      <dgm:spPr/>
    </dgm:pt>
    <dgm:pt modelId="{D60FFE00-317C-4B02-BC07-98C884A82FBC}" type="pres">
      <dgm:prSet presAssocID="{B1945A19-79D0-44C9-8807-DD5D7E17BB1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titles"/>
        </a:ext>
      </dgm:extLst>
    </dgm:pt>
    <dgm:pt modelId="{6FC4C1DD-94EC-469C-AF3D-BFF92F0F66A6}" type="pres">
      <dgm:prSet presAssocID="{B1945A19-79D0-44C9-8807-DD5D7E17BB1C}" presName="spaceRect" presStyleCnt="0"/>
      <dgm:spPr/>
    </dgm:pt>
    <dgm:pt modelId="{E4FB89D0-8233-4BBB-BB2F-356B209090AA}" type="pres">
      <dgm:prSet presAssocID="{B1945A19-79D0-44C9-8807-DD5D7E17BB1C}" presName="parTx" presStyleLbl="revTx" presStyleIdx="0" presStyleCnt="4">
        <dgm:presLayoutVars>
          <dgm:chMax val="0"/>
          <dgm:chPref val="0"/>
        </dgm:presLayoutVars>
      </dgm:prSet>
      <dgm:spPr/>
    </dgm:pt>
    <dgm:pt modelId="{144D73A0-86A8-468F-8B0F-24FB36ABE0E4}" type="pres">
      <dgm:prSet presAssocID="{AE97A25C-41DE-42E3-91F4-807208318E85}" presName="sibTrans" presStyleCnt="0"/>
      <dgm:spPr/>
    </dgm:pt>
    <dgm:pt modelId="{46C373AA-0792-4ABF-8CBC-91289F4C6E61}" type="pres">
      <dgm:prSet presAssocID="{391ADF58-80D7-4982-BF03-97E18AEEFA2A}" presName="compNode" presStyleCnt="0"/>
      <dgm:spPr/>
    </dgm:pt>
    <dgm:pt modelId="{2FC3C9D3-4CFE-4FF2-8349-B7DFF8188D12}" type="pres">
      <dgm:prSet presAssocID="{391ADF58-80D7-4982-BF03-97E18AEEFA2A}" presName="bgRect" presStyleLbl="bgShp" presStyleIdx="1" presStyleCnt="4"/>
      <dgm:spPr/>
    </dgm:pt>
    <dgm:pt modelId="{06DCC3F5-D287-479F-BB11-F0B26014DD6F}" type="pres">
      <dgm:prSet presAssocID="{391ADF58-80D7-4982-BF03-97E18AEEFA2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3F0B0FBA-B33E-4A7E-A970-3E173A9C55AD}" type="pres">
      <dgm:prSet presAssocID="{391ADF58-80D7-4982-BF03-97E18AEEFA2A}" presName="spaceRect" presStyleCnt="0"/>
      <dgm:spPr/>
    </dgm:pt>
    <dgm:pt modelId="{1C8E5194-1F6C-4F7C-A6A4-74C4D6886757}" type="pres">
      <dgm:prSet presAssocID="{391ADF58-80D7-4982-BF03-97E18AEEFA2A}" presName="parTx" presStyleLbl="revTx" presStyleIdx="1" presStyleCnt="4">
        <dgm:presLayoutVars>
          <dgm:chMax val="0"/>
          <dgm:chPref val="0"/>
        </dgm:presLayoutVars>
      </dgm:prSet>
      <dgm:spPr/>
    </dgm:pt>
    <dgm:pt modelId="{16D9B16F-ED2E-494E-AAD2-FD3544474177}" type="pres">
      <dgm:prSet presAssocID="{E4795808-CFAF-4268-888C-9AFC9EBDB347}" presName="sibTrans" presStyleCnt="0"/>
      <dgm:spPr/>
    </dgm:pt>
    <dgm:pt modelId="{AC2D7F32-6BD2-4358-91E5-CB8C3D556A35}" type="pres">
      <dgm:prSet presAssocID="{9F0AED0A-25C7-4353-AAE6-725B10E02C9F}" presName="compNode" presStyleCnt="0"/>
      <dgm:spPr/>
    </dgm:pt>
    <dgm:pt modelId="{956DA446-8710-4EED-8BB1-E03C18F5B4DA}" type="pres">
      <dgm:prSet presAssocID="{9F0AED0A-25C7-4353-AAE6-725B10E02C9F}" presName="bgRect" presStyleLbl="bgShp" presStyleIdx="2" presStyleCnt="4"/>
      <dgm:spPr/>
    </dgm:pt>
    <dgm:pt modelId="{6F333DA7-E085-4B90-A532-4784CE4CBE70}" type="pres">
      <dgm:prSet presAssocID="{9F0AED0A-25C7-4353-AAE6-725B10E02C9F}" presName="iconRect" presStyleLbl="node1" presStyleIdx="2" presStyleCnt="4"/>
      <dgm:spPr/>
    </dgm:pt>
    <dgm:pt modelId="{B16BFE15-2D43-4AA4-8A8B-B95C1129C61C}" type="pres">
      <dgm:prSet presAssocID="{9F0AED0A-25C7-4353-AAE6-725B10E02C9F}" presName="spaceRect" presStyleCnt="0"/>
      <dgm:spPr/>
    </dgm:pt>
    <dgm:pt modelId="{E9083FFE-A315-429B-A7C1-46B44240E47F}" type="pres">
      <dgm:prSet presAssocID="{9F0AED0A-25C7-4353-AAE6-725B10E02C9F}" presName="parTx" presStyleLbl="revTx" presStyleIdx="2" presStyleCnt="4">
        <dgm:presLayoutVars>
          <dgm:chMax val="0"/>
          <dgm:chPref val="0"/>
        </dgm:presLayoutVars>
      </dgm:prSet>
      <dgm:spPr/>
    </dgm:pt>
    <dgm:pt modelId="{34E40B5C-2DA3-4C1A-A2D1-A487D758D8FB}" type="pres">
      <dgm:prSet presAssocID="{79C97A7F-EA3C-45D3-BCA8-483C5772A93C}" presName="sibTrans" presStyleCnt="0"/>
      <dgm:spPr/>
    </dgm:pt>
    <dgm:pt modelId="{4342AA8A-A8B1-40CB-A895-F97021653C89}" type="pres">
      <dgm:prSet presAssocID="{08C1097C-5C9A-4F3B-B2E1-58E488D36EDC}" presName="compNode" presStyleCnt="0"/>
      <dgm:spPr/>
    </dgm:pt>
    <dgm:pt modelId="{E526ECAD-436F-46E3-8915-231351A37FEB}" type="pres">
      <dgm:prSet presAssocID="{08C1097C-5C9A-4F3B-B2E1-58E488D36EDC}" presName="bgRect" presStyleLbl="bgShp" presStyleIdx="3" presStyleCnt="4"/>
      <dgm:spPr/>
    </dgm:pt>
    <dgm:pt modelId="{76D17087-D69B-4389-A983-CC4382C1FFF1}" type="pres">
      <dgm:prSet presAssocID="{08C1097C-5C9A-4F3B-B2E1-58E488D36EDC}" presName="iconRect" presStyleLbl="node1" presStyleIdx="3" presStyleCnt="4"/>
      <dgm:spPr/>
    </dgm:pt>
    <dgm:pt modelId="{D4073D6A-DF9A-4DFC-89DB-525DECE14A66}" type="pres">
      <dgm:prSet presAssocID="{08C1097C-5C9A-4F3B-B2E1-58E488D36EDC}" presName="spaceRect" presStyleCnt="0"/>
      <dgm:spPr/>
    </dgm:pt>
    <dgm:pt modelId="{48CEEB3C-675E-4F7D-BD71-8AA0765B3007}" type="pres">
      <dgm:prSet presAssocID="{08C1097C-5C9A-4F3B-B2E1-58E488D36EDC}" presName="parTx" presStyleLbl="revTx" presStyleIdx="3" presStyleCnt="4">
        <dgm:presLayoutVars>
          <dgm:chMax val="0"/>
          <dgm:chPref val="0"/>
        </dgm:presLayoutVars>
      </dgm:prSet>
      <dgm:spPr/>
    </dgm:pt>
  </dgm:ptLst>
  <dgm:cxnLst>
    <dgm:cxn modelId="{DC35EE2C-A14D-4584-BF42-9442257F25A2}" type="presOf" srcId="{08C1097C-5C9A-4F3B-B2E1-58E488D36EDC}" destId="{48CEEB3C-675E-4F7D-BD71-8AA0765B3007}" srcOrd="0" destOrd="0" presId="urn:microsoft.com/office/officeart/2018/2/layout/IconVerticalSolidList"/>
    <dgm:cxn modelId="{52973238-F6BC-45B1-836F-C8F8CB7409BC}" srcId="{7DD5CA1B-8662-41CD-8CC3-0E9B698DF21C}" destId="{B1945A19-79D0-44C9-8807-DD5D7E17BB1C}" srcOrd="0" destOrd="0" parTransId="{0F609A42-B4F5-4393-BCC6-0740C792CB75}" sibTransId="{AE97A25C-41DE-42E3-91F4-807208318E85}"/>
    <dgm:cxn modelId="{F0E44C63-B40B-4506-A39B-FEE72E469612}" srcId="{7DD5CA1B-8662-41CD-8CC3-0E9B698DF21C}" destId="{08C1097C-5C9A-4F3B-B2E1-58E488D36EDC}" srcOrd="3" destOrd="0" parTransId="{E21DEF9C-2796-4B62-AC14-6995CC7389D7}" sibTransId="{F6A37D1B-6565-4886-975E-0EC6163CAC8B}"/>
    <dgm:cxn modelId="{E882894A-3209-45F4-950B-9E30E0235391}" srcId="{7DD5CA1B-8662-41CD-8CC3-0E9B698DF21C}" destId="{391ADF58-80D7-4982-BF03-97E18AEEFA2A}" srcOrd="1" destOrd="0" parTransId="{D2596D74-B186-493E-9FC7-3AFF955D7248}" sibTransId="{E4795808-CFAF-4268-888C-9AFC9EBDB347}"/>
    <dgm:cxn modelId="{E1C1D254-29E2-4661-BC24-897612C7962F}" type="presOf" srcId="{391ADF58-80D7-4982-BF03-97E18AEEFA2A}" destId="{1C8E5194-1F6C-4F7C-A6A4-74C4D6886757}" srcOrd="0" destOrd="0" presId="urn:microsoft.com/office/officeart/2018/2/layout/IconVerticalSolidList"/>
    <dgm:cxn modelId="{9BF13076-0B78-4F15-93D7-5539EF90E766}" type="presOf" srcId="{9F0AED0A-25C7-4353-AAE6-725B10E02C9F}" destId="{E9083FFE-A315-429B-A7C1-46B44240E47F}" srcOrd="0" destOrd="0" presId="urn:microsoft.com/office/officeart/2018/2/layout/IconVerticalSolidList"/>
    <dgm:cxn modelId="{3ADAD7A4-75ED-4F58-AFC2-30DE5B3F1370}" srcId="{7DD5CA1B-8662-41CD-8CC3-0E9B698DF21C}" destId="{9F0AED0A-25C7-4353-AAE6-725B10E02C9F}" srcOrd="2" destOrd="0" parTransId="{8AE201EE-762D-4B57-B901-45A17306D8E4}" sibTransId="{79C97A7F-EA3C-45D3-BCA8-483C5772A93C}"/>
    <dgm:cxn modelId="{78AC6BC5-8A98-4DAF-A886-D9411B793429}" type="presOf" srcId="{B1945A19-79D0-44C9-8807-DD5D7E17BB1C}" destId="{E4FB89D0-8233-4BBB-BB2F-356B209090AA}" srcOrd="0" destOrd="0" presId="urn:microsoft.com/office/officeart/2018/2/layout/IconVerticalSolidList"/>
    <dgm:cxn modelId="{B6EC9CCE-05AD-4C72-8285-1DF451361251}" type="presOf" srcId="{7DD5CA1B-8662-41CD-8CC3-0E9B698DF21C}" destId="{F18F3BC0-55B8-42D3-BE82-6E2E834E573C}" srcOrd="0" destOrd="0" presId="urn:microsoft.com/office/officeart/2018/2/layout/IconVerticalSolidList"/>
    <dgm:cxn modelId="{24BDF709-26EE-44EE-A93F-F7AF1FE9BE27}" type="presParOf" srcId="{F18F3BC0-55B8-42D3-BE82-6E2E834E573C}" destId="{1E5EB1B3-0B2E-4646-924A-F6C2B6711906}" srcOrd="0" destOrd="0" presId="urn:microsoft.com/office/officeart/2018/2/layout/IconVerticalSolidList"/>
    <dgm:cxn modelId="{266307EA-02DC-46D8-8B5A-DE7C35DB022D}" type="presParOf" srcId="{1E5EB1B3-0B2E-4646-924A-F6C2B6711906}" destId="{6AB28294-FFBF-46F7-9A3E-6C1AF72979DA}" srcOrd="0" destOrd="0" presId="urn:microsoft.com/office/officeart/2018/2/layout/IconVerticalSolidList"/>
    <dgm:cxn modelId="{D9BF5A92-ACFF-40BC-A922-5DFCBAF79CE2}" type="presParOf" srcId="{1E5EB1B3-0B2E-4646-924A-F6C2B6711906}" destId="{D60FFE00-317C-4B02-BC07-98C884A82FBC}" srcOrd="1" destOrd="0" presId="urn:microsoft.com/office/officeart/2018/2/layout/IconVerticalSolidList"/>
    <dgm:cxn modelId="{A416BC05-EE5D-455C-8992-03A5F8112E1B}" type="presParOf" srcId="{1E5EB1B3-0B2E-4646-924A-F6C2B6711906}" destId="{6FC4C1DD-94EC-469C-AF3D-BFF92F0F66A6}" srcOrd="2" destOrd="0" presId="urn:microsoft.com/office/officeart/2018/2/layout/IconVerticalSolidList"/>
    <dgm:cxn modelId="{06396AC8-C4BF-4F1E-A3BF-7FC64D28DD58}" type="presParOf" srcId="{1E5EB1B3-0B2E-4646-924A-F6C2B6711906}" destId="{E4FB89D0-8233-4BBB-BB2F-356B209090AA}" srcOrd="3" destOrd="0" presId="urn:microsoft.com/office/officeart/2018/2/layout/IconVerticalSolidList"/>
    <dgm:cxn modelId="{26AFDCEE-FC1F-46B9-8969-15404726121D}" type="presParOf" srcId="{F18F3BC0-55B8-42D3-BE82-6E2E834E573C}" destId="{144D73A0-86A8-468F-8B0F-24FB36ABE0E4}" srcOrd="1" destOrd="0" presId="urn:microsoft.com/office/officeart/2018/2/layout/IconVerticalSolidList"/>
    <dgm:cxn modelId="{38397E9D-E934-4236-9394-EBDCBBB68546}" type="presParOf" srcId="{F18F3BC0-55B8-42D3-BE82-6E2E834E573C}" destId="{46C373AA-0792-4ABF-8CBC-91289F4C6E61}" srcOrd="2" destOrd="0" presId="urn:microsoft.com/office/officeart/2018/2/layout/IconVerticalSolidList"/>
    <dgm:cxn modelId="{63D44F1C-E901-4ACA-9362-F0359EC2B5A6}" type="presParOf" srcId="{46C373AA-0792-4ABF-8CBC-91289F4C6E61}" destId="{2FC3C9D3-4CFE-4FF2-8349-B7DFF8188D12}" srcOrd="0" destOrd="0" presId="urn:microsoft.com/office/officeart/2018/2/layout/IconVerticalSolidList"/>
    <dgm:cxn modelId="{7823FD32-C2DF-4D02-8289-9ABE55286243}" type="presParOf" srcId="{46C373AA-0792-4ABF-8CBC-91289F4C6E61}" destId="{06DCC3F5-D287-479F-BB11-F0B26014DD6F}" srcOrd="1" destOrd="0" presId="urn:microsoft.com/office/officeart/2018/2/layout/IconVerticalSolidList"/>
    <dgm:cxn modelId="{03A41D21-6B1F-46AB-BC44-53760CFAE67A}" type="presParOf" srcId="{46C373AA-0792-4ABF-8CBC-91289F4C6E61}" destId="{3F0B0FBA-B33E-4A7E-A970-3E173A9C55AD}" srcOrd="2" destOrd="0" presId="urn:microsoft.com/office/officeart/2018/2/layout/IconVerticalSolidList"/>
    <dgm:cxn modelId="{BA210033-58E8-42C2-9579-81132C5093A2}" type="presParOf" srcId="{46C373AA-0792-4ABF-8CBC-91289F4C6E61}" destId="{1C8E5194-1F6C-4F7C-A6A4-74C4D6886757}" srcOrd="3" destOrd="0" presId="urn:microsoft.com/office/officeart/2018/2/layout/IconVerticalSolidList"/>
    <dgm:cxn modelId="{B906AC21-4814-4B63-9BC6-7D14E30E6012}" type="presParOf" srcId="{F18F3BC0-55B8-42D3-BE82-6E2E834E573C}" destId="{16D9B16F-ED2E-494E-AAD2-FD3544474177}" srcOrd="3" destOrd="0" presId="urn:microsoft.com/office/officeart/2018/2/layout/IconVerticalSolidList"/>
    <dgm:cxn modelId="{BE822719-F333-4AB2-A493-00035D5BB90A}" type="presParOf" srcId="{F18F3BC0-55B8-42D3-BE82-6E2E834E573C}" destId="{AC2D7F32-6BD2-4358-91E5-CB8C3D556A35}" srcOrd="4" destOrd="0" presId="urn:microsoft.com/office/officeart/2018/2/layout/IconVerticalSolidList"/>
    <dgm:cxn modelId="{D84D34FF-00B2-4857-AFDB-BD098704F576}" type="presParOf" srcId="{AC2D7F32-6BD2-4358-91E5-CB8C3D556A35}" destId="{956DA446-8710-4EED-8BB1-E03C18F5B4DA}" srcOrd="0" destOrd="0" presId="urn:microsoft.com/office/officeart/2018/2/layout/IconVerticalSolidList"/>
    <dgm:cxn modelId="{8A0ABC52-1925-4CEA-8308-7D37F0715ED9}" type="presParOf" srcId="{AC2D7F32-6BD2-4358-91E5-CB8C3D556A35}" destId="{6F333DA7-E085-4B90-A532-4784CE4CBE70}" srcOrd="1" destOrd="0" presId="urn:microsoft.com/office/officeart/2018/2/layout/IconVerticalSolidList"/>
    <dgm:cxn modelId="{B25E14CC-C3F8-4316-9DFC-684E947C175E}" type="presParOf" srcId="{AC2D7F32-6BD2-4358-91E5-CB8C3D556A35}" destId="{B16BFE15-2D43-4AA4-8A8B-B95C1129C61C}" srcOrd="2" destOrd="0" presId="urn:microsoft.com/office/officeart/2018/2/layout/IconVerticalSolidList"/>
    <dgm:cxn modelId="{040DE22C-899A-4C10-9F48-C6057A4D9E89}" type="presParOf" srcId="{AC2D7F32-6BD2-4358-91E5-CB8C3D556A35}" destId="{E9083FFE-A315-429B-A7C1-46B44240E47F}" srcOrd="3" destOrd="0" presId="urn:microsoft.com/office/officeart/2018/2/layout/IconVerticalSolidList"/>
    <dgm:cxn modelId="{76962136-CFA2-4CBE-AE99-4CB15631AFC9}" type="presParOf" srcId="{F18F3BC0-55B8-42D3-BE82-6E2E834E573C}" destId="{34E40B5C-2DA3-4C1A-A2D1-A487D758D8FB}" srcOrd="5" destOrd="0" presId="urn:microsoft.com/office/officeart/2018/2/layout/IconVerticalSolidList"/>
    <dgm:cxn modelId="{82322DFF-94AF-4100-9EF5-ECE94207B5A5}" type="presParOf" srcId="{F18F3BC0-55B8-42D3-BE82-6E2E834E573C}" destId="{4342AA8A-A8B1-40CB-A895-F97021653C89}" srcOrd="6" destOrd="0" presId="urn:microsoft.com/office/officeart/2018/2/layout/IconVerticalSolidList"/>
    <dgm:cxn modelId="{F2BB2765-EC82-453E-9518-2CBAEF6AF6B3}" type="presParOf" srcId="{4342AA8A-A8B1-40CB-A895-F97021653C89}" destId="{E526ECAD-436F-46E3-8915-231351A37FEB}" srcOrd="0" destOrd="0" presId="urn:microsoft.com/office/officeart/2018/2/layout/IconVerticalSolidList"/>
    <dgm:cxn modelId="{5CEEFA07-66E8-4C4E-B75D-A57D4C5290D0}" type="presParOf" srcId="{4342AA8A-A8B1-40CB-A895-F97021653C89}" destId="{76D17087-D69B-4389-A983-CC4382C1FFF1}" srcOrd="1" destOrd="0" presId="urn:microsoft.com/office/officeart/2018/2/layout/IconVerticalSolidList"/>
    <dgm:cxn modelId="{1D4DA3C4-15E7-4CA7-9258-CCB9AE946B29}" type="presParOf" srcId="{4342AA8A-A8B1-40CB-A895-F97021653C89}" destId="{D4073D6A-DF9A-4DFC-89DB-525DECE14A66}" srcOrd="2" destOrd="0" presId="urn:microsoft.com/office/officeart/2018/2/layout/IconVerticalSolidList"/>
    <dgm:cxn modelId="{D5F60805-2CC7-4ADC-B4C8-C0DE5C6A04BA}" type="presParOf" srcId="{4342AA8A-A8B1-40CB-A895-F97021653C89}" destId="{48CEEB3C-675E-4F7D-BD71-8AA0765B30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28294-FFBF-46F7-9A3E-6C1AF72979DA}">
      <dsp:nvSpPr>
        <dsp:cNvPr id="0" name=""/>
        <dsp:cNvSpPr/>
      </dsp:nvSpPr>
      <dsp:spPr>
        <a:xfrm>
          <a:off x="0" y="0"/>
          <a:ext cx="10940436" cy="9239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FFE00-317C-4B02-BC07-98C884A82FBC}">
      <dsp:nvSpPr>
        <dsp:cNvPr id="0" name=""/>
        <dsp:cNvSpPr/>
      </dsp:nvSpPr>
      <dsp:spPr>
        <a:xfrm>
          <a:off x="279507" y="209721"/>
          <a:ext cx="508196" cy="5081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FB89D0-8233-4BBB-BB2F-356B209090AA}">
      <dsp:nvSpPr>
        <dsp:cNvPr id="0" name=""/>
        <dsp:cNvSpPr/>
      </dsp:nvSpPr>
      <dsp:spPr>
        <a:xfrm>
          <a:off x="1067211" y="1823"/>
          <a:ext cx="9873224" cy="92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89" tIns="97789" rIns="97789" bIns="97789" numCol="1" spcCol="1270" anchor="ctr" anchorCtr="0">
          <a:noAutofit/>
        </a:bodyPr>
        <a:lstStyle/>
        <a:p>
          <a:pPr marL="0" lvl="0" indent="0" algn="l" defTabSz="977900">
            <a:lnSpc>
              <a:spcPct val="100000"/>
            </a:lnSpc>
            <a:spcBef>
              <a:spcPct val="0"/>
            </a:spcBef>
            <a:spcAft>
              <a:spcPct val="35000"/>
            </a:spcAft>
            <a:buNone/>
          </a:pPr>
          <a:r>
            <a:rPr lang="fi-FI" sz="2200" kern="1200" baseline="0" dirty="0"/>
            <a:t>Luentoihin ja lähdekirjallisuuteen pohjautuva oppimispäiväkirja (50 %, arviointi 1-5)</a:t>
          </a:r>
          <a:endParaRPr lang="en-US" sz="2200" kern="1200" dirty="0"/>
        </a:p>
      </dsp:txBody>
      <dsp:txXfrm>
        <a:off x="1067211" y="1823"/>
        <a:ext cx="9873224" cy="923992"/>
      </dsp:txXfrm>
    </dsp:sp>
    <dsp:sp modelId="{2FC3C9D3-4CFE-4FF2-8349-B7DFF8188D12}">
      <dsp:nvSpPr>
        <dsp:cNvPr id="0" name=""/>
        <dsp:cNvSpPr/>
      </dsp:nvSpPr>
      <dsp:spPr>
        <a:xfrm>
          <a:off x="0" y="1156814"/>
          <a:ext cx="10940436" cy="9239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DCC3F5-D287-479F-BB11-F0B26014DD6F}">
      <dsp:nvSpPr>
        <dsp:cNvPr id="0" name=""/>
        <dsp:cNvSpPr/>
      </dsp:nvSpPr>
      <dsp:spPr>
        <a:xfrm>
          <a:off x="279507" y="1364712"/>
          <a:ext cx="508196" cy="5081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8E5194-1F6C-4F7C-A6A4-74C4D6886757}">
      <dsp:nvSpPr>
        <dsp:cNvPr id="0" name=""/>
        <dsp:cNvSpPr/>
      </dsp:nvSpPr>
      <dsp:spPr>
        <a:xfrm>
          <a:off x="1067211" y="1156814"/>
          <a:ext cx="9873224" cy="92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89" tIns="97789" rIns="97789" bIns="97789" numCol="1" spcCol="1270" anchor="ctr" anchorCtr="0">
          <a:noAutofit/>
        </a:bodyPr>
        <a:lstStyle/>
        <a:p>
          <a:pPr marL="0" lvl="0" indent="0" algn="l" defTabSz="977900">
            <a:lnSpc>
              <a:spcPct val="100000"/>
            </a:lnSpc>
            <a:spcBef>
              <a:spcPct val="0"/>
            </a:spcBef>
            <a:spcAft>
              <a:spcPct val="35000"/>
            </a:spcAft>
            <a:buNone/>
          </a:pPr>
          <a:r>
            <a:rPr lang="fi-FI" sz="2200" kern="1200" baseline="0" dirty="0"/>
            <a:t>Podcast pienryhmittäin: Yhteiskunnallinen opettajuus (pohjaa </a:t>
          </a:r>
          <a:r>
            <a:rPr lang="fi-FI" sz="2200" kern="1200" baseline="0" dirty="0" err="1"/>
            <a:t>propeen</a:t>
          </a:r>
          <a:r>
            <a:rPr lang="fi-FI" sz="2200" kern="1200" baseline="0" dirty="0"/>
            <a:t>, 50 %, arviointi 1-5)</a:t>
          </a:r>
          <a:endParaRPr lang="en-US" sz="2200" kern="1200" dirty="0"/>
        </a:p>
      </dsp:txBody>
      <dsp:txXfrm>
        <a:off x="1067211" y="1156814"/>
        <a:ext cx="9873224" cy="923992"/>
      </dsp:txXfrm>
    </dsp:sp>
    <dsp:sp modelId="{956DA446-8710-4EED-8BB1-E03C18F5B4DA}">
      <dsp:nvSpPr>
        <dsp:cNvPr id="0" name=""/>
        <dsp:cNvSpPr/>
      </dsp:nvSpPr>
      <dsp:spPr>
        <a:xfrm>
          <a:off x="0" y="2311805"/>
          <a:ext cx="10940436" cy="9239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333DA7-E085-4B90-A532-4784CE4CBE70}">
      <dsp:nvSpPr>
        <dsp:cNvPr id="0" name=""/>
        <dsp:cNvSpPr/>
      </dsp:nvSpPr>
      <dsp:spPr>
        <a:xfrm>
          <a:off x="279507" y="2519703"/>
          <a:ext cx="508196" cy="508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83FFE-A315-429B-A7C1-46B44240E47F}">
      <dsp:nvSpPr>
        <dsp:cNvPr id="0" name=""/>
        <dsp:cNvSpPr/>
      </dsp:nvSpPr>
      <dsp:spPr>
        <a:xfrm>
          <a:off x="1067211" y="2311805"/>
          <a:ext cx="9873224" cy="92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89" tIns="97789" rIns="97789" bIns="97789" numCol="1" spcCol="1270" anchor="ctr" anchorCtr="0">
          <a:noAutofit/>
        </a:bodyPr>
        <a:lstStyle/>
        <a:p>
          <a:pPr marL="0" lvl="0" indent="0" algn="l" defTabSz="977900">
            <a:lnSpc>
              <a:spcPct val="100000"/>
            </a:lnSpc>
            <a:spcBef>
              <a:spcPct val="0"/>
            </a:spcBef>
            <a:spcAft>
              <a:spcPct val="35000"/>
            </a:spcAft>
            <a:buNone/>
          </a:pPr>
          <a:r>
            <a:rPr lang="fi-FI" sz="2200" kern="1200" dirty="0"/>
            <a:t>Normien rikkominen –pienryhmätehtävä (hyväksytty-hylätty, tehtävän purku </a:t>
          </a:r>
          <a:r>
            <a:rPr lang="fi-FI" sz="2200" kern="1200"/>
            <a:t>10.11.)</a:t>
          </a:r>
          <a:endParaRPr lang="fi-FI" sz="2200" kern="1200" dirty="0"/>
        </a:p>
      </dsp:txBody>
      <dsp:txXfrm>
        <a:off x="1067211" y="2311805"/>
        <a:ext cx="9873224" cy="923992"/>
      </dsp:txXfrm>
    </dsp:sp>
    <dsp:sp modelId="{E526ECAD-436F-46E3-8915-231351A37FEB}">
      <dsp:nvSpPr>
        <dsp:cNvPr id="0" name=""/>
        <dsp:cNvSpPr/>
      </dsp:nvSpPr>
      <dsp:spPr>
        <a:xfrm>
          <a:off x="0" y="3466796"/>
          <a:ext cx="10940436" cy="9239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17087-D69B-4389-A983-CC4382C1FFF1}">
      <dsp:nvSpPr>
        <dsp:cNvPr id="0" name=""/>
        <dsp:cNvSpPr/>
      </dsp:nvSpPr>
      <dsp:spPr>
        <a:xfrm>
          <a:off x="279507" y="3674694"/>
          <a:ext cx="508196" cy="508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EEB3C-675E-4F7D-BD71-8AA0765B3007}">
      <dsp:nvSpPr>
        <dsp:cNvPr id="0" name=""/>
        <dsp:cNvSpPr/>
      </dsp:nvSpPr>
      <dsp:spPr>
        <a:xfrm>
          <a:off x="1067211" y="3466796"/>
          <a:ext cx="9873224" cy="92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89" tIns="97789" rIns="97789" bIns="97789" numCol="1" spcCol="1270" anchor="ctr" anchorCtr="0">
          <a:noAutofit/>
        </a:bodyPr>
        <a:lstStyle/>
        <a:p>
          <a:pPr marL="0" lvl="0" indent="0" algn="l" defTabSz="977900">
            <a:lnSpc>
              <a:spcPct val="100000"/>
            </a:lnSpc>
            <a:spcBef>
              <a:spcPct val="0"/>
            </a:spcBef>
            <a:spcAft>
              <a:spcPct val="35000"/>
            </a:spcAft>
            <a:buNone/>
          </a:pPr>
          <a:r>
            <a:rPr lang="fi-FI" sz="2200" kern="1200" dirty="0"/>
            <a:t>Lupaus paremmasta </a:t>
          </a:r>
          <a:r>
            <a:rPr lang="fi-FI" sz="2200" kern="1200"/>
            <a:t>– yksilötehtävä  </a:t>
          </a:r>
          <a:r>
            <a:rPr lang="fi-FI" sz="2200" kern="1200" dirty="0"/>
            <a:t>(hyväksytty-hylätty, tehtävän purku 1.12.) </a:t>
          </a:r>
        </a:p>
      </dsp:txBody>
      <dsp:txXfrm>
        <a:off x="1067211" y="3466796"/>
        <a:ext cx="9873224" cy="9239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3CE3C-B9E8-4B39-B250-C38BB254356A}" type="datetimeFigureOut">
              <a:rPr lang="fi-FI" smtClean="0"/>
              <a:t>26.10.2025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56248-B9A5-4CE1-98D8-798A39BE6387}" type="slidenum">
              <a:rPr lang="fi-FI" smtClean="0"/>
              <a:t>‹#›</a:t>
            </a:fld>
            <a:endParaRPr lang="fi-FI"/>
          </a:p>
        </p:txBody>
      </p:sp>
    </p:spTree>
    <p:extLst>
      <p:ext uri="{BB962C8B-B14F-4D97-AF65-F5344CB8AC3E}">
        <p14:creationId xmlns:p14="http://schemas.microsoft.com/office/powerpoint/2010/main" val="285218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80811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498210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16432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10522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075233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45532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385669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73203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780412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505155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769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70383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254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653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641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26.10.2025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194440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26.10.2025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669953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26.10.2025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80071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26.10.2025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13310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4298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03685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751432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51581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994886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2789748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813459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2738366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691255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617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870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739755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792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429810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072662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556241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05904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581793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26.10.2025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466650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26.10.2025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453800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26.10.2025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967183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542770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619880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26.10.2025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22536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26.10.2025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accent1"/>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212514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352020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26.10.2025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868177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26.10.2025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669183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8D3444F-85E1-4DC9-8EA2-A919F80CF21D}" type="datetime1">
              <a:rPr lang="fi-FI" smtClean="0"/>
              <a:t>26.10.2025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289159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31962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32717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72263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762950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A02ABAE3-D89C-4001-9AEC-5083F82B749C}" type="datetimeFigureOut">
              <a:rPr lang="fi-FI" smtClean="0"/>
              <a:t>26.10.2025</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8F4AEF5D-7FAC-4949-84D2-DA5A9BB3D225}" type="slidenum">
              <a:rPr lang="fi-FI" smtClean="0"/>
              <a:t>‹#›</a:t>
            </a:fld>
            <a:endParaRPr lang="fi-FI"/>
          </a:p>
        </p:txBody>
      </p:sp>
      <p:sp>
        <p:nvSpPr>
          <p:cNvPr id="14" name="Freeform 6">
            <a:extLs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JYU</a:t>
            </a:r>
            <a:endParaRPr lang="en-GB" sz="200" dirty="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947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6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4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2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1117">
          <p15:clr>
            <a:srgbClr val="F26B43"/>
          </p15:clr>
        </p15:guide>
        <p15:guide id="6" orient="horz" pos="3884">
          <p15:clr>
            <a:srgbClr val="F26B43"/>
          </p15:clr>
        </p15:guide>
        <p15:guide id="7" orient="horz" pos="3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allpapercave.com/bright-colors-wallpapers" TargetMode="External"/><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tandfonline.com/doi/pdf/10.1080/17439760.2020.1805501"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s://moniviestin.jyu.fi/fi/ohjelmat/ktkp020-syksy25/johdattelu-ilmiokentalle" TargetMode="External"/><Relationship Id="rId1" Type="http://schemas.openxmlformats.org/officeDocument/2006/relationships/slideLayout" Target="../slideLayouts/slideLayout5.xml"/><Relationship Id="rId6" Type="http://schemas.openxmlformats.org/officeDocument/2006/relationships/hyperlink" Target="https://moniviestin.jyu.fi/fi/ohjelmat/ktkp020-syksy25/osaksi-maailmaa-kysellen-ja-ihmetellen" TargetMode="External"/><Relationship Id="rId5" Type="http://schemas.openxmlformats.org/officeDocument/2006/relationships/image" Target="../media/image14.png"/><Relationship Id="rId4" Type="http://schemas.openxmlformats.org/officeDocument/2006/relationships/hyperlink" Target="https://moniviestin.jyu.fi/fi/ohjelmat/ktkp020-syksy25/lapsen-oikeuksien-sopimu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cswhispers.wordpress.com/2018/10/13/the-truth-about-memories/" TargetMode="External"/><Relationship Id="rId2" Type="http://schemas.openxmlformats.org/officeDocument/2006/relationships/image" Target="../media/image16.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inkforall.com/copy-editing/synonyms/synonyms-of-think/" TargetMode="External"/><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moniviestin.jyu.fi/fi/programs/ktkp020-syksy25"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lower">
            <a:extLst>
              <a:ext uri="{FF2B5EF4-FFF2-40B4-BE49-F238E27FC236}">
                <a16:creationId xmlns:a16="http://schemas.microsoft.com/office/drawing/2014/main" id="{EB506D75-CA48-CFBC-4BBC-805CB745EA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758"/>
          <a:stretch>
            <a:fillRect/>
          </a:stretch>
        </p:blipFill>
        <p:spPr>
          <a:xfrm>
            <a:off x="6240016" y="10"/>
            <a:ext cx="5951984" cy="685799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noFill/>
        </p:spPr>
      </p:pic>
      <p:sp>
        <p:nvSpPr>
          <p:cNvPr id="2" name="Otsikko 1"/>
          <p:cNvSpPr>
            <a:spLocks noGrp="1"/>
          </p:cNvSpPr>
          <p:nvPr>
            <p:ph type="ctrTitle"/>
          </p:nvPr>
        </p:nvSpPr>
        <p:spPr>
          <a:xfrm>
            <a:off x="451169" y="1929656"/>
            <a:ext cx="4535486" cy="2015802"/>
          </a:xfrm>
        </p:spPr>
        <p:txBody>
          <a:bodyPr anchor="t">
            <a:normAutofit/>
          </a:bodyPr>
          <a:lstStyle/>
          <a:p>
            <a:r>
              <a:rPr lang="fi-FI" err="1"/>
              <a:t>Turpo</a:t>
            </a:r>
            <a:endParaRPr lang="fi-FI"/>
          </a:p>
        </p:txBody>
      </p:sp>
      <p:sp>
        <p:nvSpPr>
          <p:cNvPr id="3" name="Alaotsikko 2"/>
          <p:cNvSpPr>
            <a:spLocks noGrp="1"/>
          </p:cNvSpPr>
          <p:nvPr>
            <p:ph type="subTitle" idx="1"/>
          </p:nvPr>
        </p:nvSpPr>
        <p:spPr>
          <a:xfrm>
            <a:off x="623889" y="4436690"/>
            <a:ext cx="4535486" cy="1377514"/>
          </a:xfrm>
        </p:spPr>
        <p:txBody>
          <a:bodyPr anchor="t">
            <a:normAutofit/>
          </a:bodyPr>
          <a:lstStyle/>
          <a:p>
            <a:r>
              <a:rPr lang="fi-FI" dirty="0"/>
              <a:t>KTKP020</a:t>
            </a:r>
          </a:p>
          <a:p>
            <a:r>
              <a:rPr lang="fi-FI" dirty="0"/>
              <a:t>Johdanto opintojaksoon, demo 1</a:t>
            </a:r>
          </a:p>
          <a:p>
            <a:r>
              <a:rPr lang="fi-FI" dirty="0"/>
              <a:t>27.10.2025</a:t>
            </a:r>
          </a:p>
        </p:txBody>
      </p:sp>
    </p:spTree>
    <p:extLst>
      <p:ext uri="{BB962C8B-B14F-4D97-AF65-F5344CB8AC3E}">
        <p14:creationId xmlns:p14="http://schemas.microsoft.com/office/powerpoint/2010/main" val="3600386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7D30-5032-2328-F1B4-14605601E3BE}"/>
              </a:ext>
            </a:extLst>
          </p:cNvPr>
          <p:cNvSpPr>
            <a:spLocks noGrp="1"/>
          </p:cNvSpPr>
          <p:nvPr>
            <p:ph type="title"/>
          </p:nvPr>
        </p:nvSpPr>
        <p:spPr/>
        <p:txBody>
          <a:bodyPr/>
          <a:lstStyle/>
          <a:p>
            <a:r>
              <a:rPr lang="fi-FI" dirty="0"/>
              <a:t>Lupaus paremmasta-tehtävä</a:t>
            </a:r>
          </a:p>
        </p:txBody>
      </p:sp>
      <p:sp>
        <p:nvSpPr>
          <p:cNvPr id="3" name="Content Placeholder 2">
            <a:extLst>
              <a:ext uri="{FF2B5EF4-FFF2-40B4-BE49-F238E27FC236}">
                <a16:creationId xmlns:a16="http://schemas.microsoft.com/office/drawing/2014/main" id="{98BAA21A-3A91-2796-E1D9-C226E7D48ED6}"/>
              </a:ext>
            </a:extLst>
          </p:cNvPr>
          <p:cNvSpPr>
            <a:spLocks noGrp="1"/>
          </p:cNvSpPr>
          <p:nvPr>
            <p:ph idx="1"/>
          </p:nvPr>
        </p:nvSpPr>
        <p:spPr>
          <a:xfrm>
            <a:off x="623889" y="1036321"/>
            <a:ext cx="10940436" cy="5345430"/>
          </a:xfrm>
        </p:spPr>
        <p:txBody>
          <a:bodyPr/>
          <a:lstStyle/>
          <a:p>
            <a:r>
              <a:rPr lang="fi-FI" sz="2200" dirty="0">
                <a:latin typeface="Calibri" panose="020F0502020204030204" pitchFamily="34" charset="0"/>
                <a:ea typeface="Calibri" panose="020F0502020204030204" pitchFamily="34" charset="0"/>
                <a:cs typeface="Arial" panose="020B0604020202020204" pitchFamily="34" charset="0"/>
              </a:rPr>
              <a:t>Pohtikaa yksin ja kirjoittakaa muistiin:</a:t>
            </a:r>
          </a:p>
          <a:p>
            <a:pPr marL="541020" lvl="1" indent="-271145"/>
            <a:r>
              <a:rPr lang="fi-FI" sz="2200" dirty="0">
                <a:latin typeface="Calibri" panose="020F0502020204030204" pitchFamily="34" charset="0"/>
                <a:ea typeface="Calibri" panose="020F0502020204030204" pitchFamily="34" charset="0"/>
                <a:cs typeface="Arial" panose="020B0604020202020204" pitchFamily="34" charset="0"/>
              </a:rPr>
              <a:t>Mikä maailmassa on vikana?</a:t>
            </a:r>
          </a:p>
          <a:p>
            <a:pPr marL="541020" lvl="1" indent="-271145"/>
            <a:r>
              <a:rPr lang="fi-FI" sz="2200" dirty="0">
                <a:latin typeface="Calibri" panose="020F0502020204030204" pitchFamily="34" charset="0"/>
                <a:ea typeface="Calibri" panose="020F0502020204030204" pitchFamily="34" charset="0"/>
                <a:cs typeface="Arial" panose="020B0604020202020204" pitchFamily="34" charset="0"/>
              </a:rPr>
              <a:t>Mikä Suomessa on vikana?</a:t>
            </a:r>
          </a:p>
          <a:p>
            <a:pPr marL="541020" lvl="1" indent="-271145"/>
            <a:r>
              <a:rPr lang="fi-FI" sz="2200" dirty="0">
                <a:latin typeface="Calibri" panose="020F0502020204030204" pitchFamily="34" charset="0"/>
                <a:ea typeface="Calibri" panose="020F0502020204030204" pitchFamily="34" charset="0"/>
                <a:cs typeface="Arial" panose="020B0604020202020204" pitchFamily="34" charset="0"/>
              </a:rPr>
              <a:t>Mikä omassa lähiympäristössäsi on vikana?</a:t>
            </a:r>
          </a:p>
          <a:p>
            <a:pPr marL="0" indent="0">
              <a:buNone/>
            </a:pPr>
            <a:endParaRPr lang="fi-FI" sz="2200" dirty="0">
              <a:latin typeface="Calibri" panose="020F0502020204030204" pitchFamily="34" charset="0"/>
              <a:ea typeface="Calibri" panose="020F0502020204030204" pitchFamily="34" charset="0"/>
              <a:cs typeface="Arial" panose="020B0604020202020204" pitchFamily="34" charset="0"/>
            </a:endParaRPr>
          </a:p>
          <a:p>
            <a:pPr marL="269875" lvl="1" indent="0">
              <a:buNone/>
            </a:pPr>
            <a:r>
              <a:rPr lang="fi-FI" sz="2200" dirty="0">
                <a:latin typeface="Calibri" panose="020F0502020204030204" pitchFamily="34" charset="0"/>
                <a:ea typeface="Calibri" panose="020F0502020204030204" pitchFamily="34" charset="0"/>
                <a:cs typeface="Arial" panose="020B0604020202020204" pitchFamily="34" charset="0"/>
              </a:rPr>
              <a:t>Tässä tehtävässä </a:t>
            </a:r>
            <a:r>
              <a:rPr lang="fi-FI" sz="2200" b="1" dirty="0">
                <a:latin typeface="Calibri" panose="020F0502020204030204" pitchFamily="34" charset="0"/>
                <a:ea typeface="Calibri" panose="020F0502020204030204" pitchFamily="34" charset="0"/>
                <a:cs typeface="Arial" panose="020B0604020202020204" pitchFamily="34" charset="0"/>
              </a:rPr>
              <a:t>tavoitteenanne on muuttaa maailmaa</a:t>
            </a:r>
          </a:p>
          <a:p>
            <a:pPr marL="541020" lvl="1" indent="-271145"/>
            <a:r>
              <a:rPr lang="fi-FI" sz="2200" dirty="0">
                <a:latin typeface="Calibri" panose="020F0502020204030204" pitchFamily="34" charset="0"/>
                <a:ea typeface="Calibri" panose="020F0502020204030204" pitchFamily="34" charset="0"/>
                <a:cs typeface="Arial" panose="020B0604020202020204" pitchFamily="34" charset="0"/>
              </a:rPr>
              <a:t>Pohdi itsellesi asia, ilmiö, kokonaisuus, kohde tms., johon haluat muutosta ja tartu toimeen Muutosprosessin tulee kestää vähintään viikko. Hakekaa mahdollisimman konkreettisia ja laajalle leviäviä muutosprosesseja (systeemiajattelu)</a:t>
            </a:r>
          </a:p>
          <a:p>
            <a:pPr marL="541020" lvl="1" indent="-271145"/>
            <a:endParaRPr lang="fi-FI" sz="2200" dirty="0">
              <a:latin typeface="Calibri" panose="020F0502020204030204" pitchFamily="34" charset="0"/>
              <a:ea typeface="Calibri" panose="020F0502020204030204" pitchFamily="34" charset="0"/>
              <a:cs typeface="Arial" panose="020B0604020202020204" pitchFamily="34" charset="0"/>
            </a:endParaRPr>
          </a:p>
          <a:p>
            <a:pPr marL="541655" lvl="2" indent="0">
              <a:buNone/>
            </a:pPr>
            <a:r>
              <a:rPr lang="fi-FI" sz="2200" b="1" dirty="0">
                <a:latin typeface="Calibri"/>
                <a:ea typeface="Calibri"/>
                <a:cs typeface="Arial"/>
              </a:rPr>
              <a:t>Purku  1.12</a:t>
            </a:r>
            <a:endParaRPr lang="fi-FI" sz="2200" b="1" dirty="0">
              <a:latin typeface="Calibri" panose="020F0502020204030204" pitchFamily="34" charset="0"/>
              <a:ea typeface="Calibri" panose="020F0502020204030204" pitchFamily="34" charset="0"/>
              <a:cs typeface="Arial" panose="020B0604020202020204" pitchFamily="34" charset="0"/>
            </a:endParaRPr>
          </a:p>
          <a:p>
            <a:pPr marL="541655" lvl="2" indent="0">
              <a:buNone/>
            </a:pPr>
            <a:endParaRPr lang="fi-FI" sz="2200" dirty="0">
              <a:latin typeface="Calibri" panose="020F0502020204030204" pitchFamily="34" charset="0"/>
              <a:ea typeface="Calibri" panose="020F050202020403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261921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BF9F-F19B-80EA-1C7E-FA37D9181BF9}"/>
              </a:ext>
            </a:extLst>
          </p:cNvPr>
          <p:cNvSpPr>
            <a:spLocks noGrp="1"/>
          </p:cNvSpPr>
          <p:nvPr>
            <p:ph type="title"/>
          </p:nvPr>
        </p:nvSpPr>
        <p:spPr/>
        <p:txBody>
          <a:bodyPr/>
          <a:lstStyle/>
          <a:p>
            <a:r>
              <a:rPr lang="fi-FI" dirty="0"/>
              <a:t>Oppimispäiväkirjaan liittyvä lähdekirjallisuus</a:t>
            </a:r>
          </a:p>
        </p:txBody>
      </p:sp>
      <p:sp>
        <p:nvSpPr>
          <p:cNvPr id="3" name="Content Placeholder 2">
            <a:extLst>
              <a:ext uri="{FF2B5EF4-FFF2-40B4-BE49-F238E27FC236}">
                <a16:creationId xmlns:a16="http://schemas.microsoft.com/office/drawing/2014/main" id="{F4145E63-7FD1-3318-2ECE-7FD2F795285F}"/>
              </a:ext>
            </a:extLst>
          </p:cNvPr>
          <p:cNvSpPr>
            <a:spLocks noGrp="1"/>
          </p:cNvSpPr>
          <p:nvPr>
            <p:ph idx="1"/>
          </p:nvPr>
        </p:nvSpPr>
        <p:spPr/>
        <p:txBody>
          <a:bodyPr/>
          <a:lstStyle/>
          <a:p>
            <a:r>
              <a:rPr lang="fi-FI" dirty="0"/>
              <a:t>Leskisenoja, E. (2024). </a:t>
            </a:r>
            <a:r>
              <a:rPr lang="fi-FI" i="1" dirty="0"/>
              <a:t>Kun koulu ei kukoistakaan: Miten saada positiivinen pedagogiikka toimimaan</a:t>
            </a:r>
            <a:r>
              <a:rPr lang="fi-FI" dirty="0"/>
              <a:t>. Santalahti-kustannus. (saatavana e-kirjana yliopiston kirjastosta 28.10. alkaen)</a:t>
            </a:r>
          </a:p>
          <a:p>
            <a:pPr marL="0" indent="0">
              <a:buNone/>
            </a:pPr>
            <a:endParaRPr lang="en-US" dirty="0">
              <a:hlinkClick r:id="rId2"/>
            </a:endParaRPr>
          </a:p>
          <a:p>
            <a:r>
              <a:rPr lang="en-US" dirty="0">
                <a:hlinkClick r:id="rId2"/>
              </a:rPr>
              <a:t>Lomas, T., Waters, L., Williams, P., </a:t>
            </a:r>
            <a:r>
              <a:rPr lang="en-US" dirty="0" err="1">
                <a:hlinkClick r:id="rId2"/>
              </a:rPr>
              <a:t>Oades</a:t>
            </a:r>
            <a:r>
              <a:rPr lang="en-US" dirty="0">
                <a:hlinkClick r:id="rId2"/>
              </a:rPr>
              <a:t>, L. G., &amp; Kern, M. L. (2021). Third wave positive psychology: Broadening towards complexity. </a:t>
            </a:r>
            <a:r>
              <a:rPr lang="en-US" i="1" dirty="0">
                <a:hlinkClick r:id="rId2"/>
              </a:rPr>
              <a:t>The Journal of Positive Psychology</a:t>
            </a:r>
            <a:r>
              <a:rPr lang="en-US" dirty="0">
                <a:hlinkClick r:id="rId2"/>
              </a:rPr>
              <a:t>, </a:t>
            </a:r>
            <a:r>
              <a:rPr lang="en-US" i="1" dirty="0">
                <a:hlinkClick r:id="rId2"/>
              </a:rPr>
              <a:t>16</a:t>
            </a:r>
            <a:r>
              <a:rPr lang="en-US" dirty="0">
                <a:hlinkClick r:id="rId2"/>
              </a:rPr>
              <a:t>(5), 660-674.</a:t>
            </a:r>
            <a:endParaRPr lang="en-US" dirty="0"/>
          </a:p>
        </p:txBody>
      </p:sp>
    </p:spTree>
    <p:extLst>
      <p:ext uri="{BB962C8B-B14F-4D97-AF65-F5344CB8AC3E}">
        <p14:creationId xmlns:p14="http://schemas.microsoft.com/office/powerpoint/2010/main" val="1525054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21F2-F83E-CDA4-25FA-4479D64D0CFA}"/>
              </a:ext>
            </a:extLst>
          </p:cNvPr>
          <p:cNvSpPr>
            <a:spLocks noGrp="1"/>
          </p:cNvSpPr>
          <p:nvPr>
            <p:ph type="title"/>
          </p:nvPr>
        </p:nvSpPr>
        <p:spPr>
          <a:xfrm>
            <a:off x="520371" y="338227"/>
            <a:ext cx="10296648" cy="1080542"/>
          </a:xfrm>
        </p:spPr>
        <p:txBody>
          <a:bodyPr/>
          <a:lstStyle/>
          <a:p>
            <a:r>
              <a:rPr lang="fi-FI" sz="2800" dirty="0"/>
              <a:t>Podcastin arviointikriteerit</a:t>
            </a:r>
          </a:p>
        </p:txBody>
      </p:sp>
      <p:graphicFrame>
        <p:nvGraphicFramePr>
          <p:cNvPr id="4" name="Content Placeholder 3">
            <a:extLst>
              <a:ext uri="{FF2B5EF4-FFF2-40B4-BE49-F238E27FC236}">
                <a16:creationId xmlns:a16="http://schemas.microsoft.com/office/drawing/2014/main" id="{343B5A17-77CB-D59E-55C8-9C518311FCEC}"/>
              </a:ext>
            </a:extLst>
          </p:cNvPr>
          <p:cNvGraphicFramePr>
            <a:graphicFrameLocks noGrp="1"/>
          </p:cNvGraphicFramePr>
          <p:nvPr>
            <p:ph idx="1"/>
            <p:extLst>
              <p:ext uri="{D42A27DB-BD31-4B8C-83A1-F6EECF244321}">
                <p14:modId xmlns:p14="http://schemas.microsoft.com/office/powerpoint/2010/main" val="2623959896"/>
              </p:ext>
            </p:extLst>
          </p:nvPr>
        </p:nvGraphicFramePr>
        <p:xfrm>
          <a:off x="520371" y="1275314"/>
          <a:ext cx="9788196" cy="4790440"/>
        </p:xfrm>
        <a:graphic>
          <a:graphicData uri="http://schemas.openxmlformats.org/drawingml/2006/table">
            <a:tbl>
              <a:tblPr firstRow="1" bandRow="1">
                <a:tableStyleId>{5C22544A-7EE6-4342-B048-85BDC9FD1C3A}</a:tableStyleId>
              </a:tblPr>
              <a:tblGrid>
                <a:gridCol w="1774256">
                  <a:extLst>
                    <a:ext uri="{9D8B030D-6E8A-4147-A177-3AD203B41FA5}">
                      <a16:colId xmlns:a16="http://schemas.microsoft.com/office/drawing/2014/main" val="1098435196"/>
                    </a:ext>
                  </a:extLst>
                </a:gridCol>
                <a:gridCol w="1768415">
                  <a:extLst>
                    <a:ext uri="{9D8B030D-6E8A-4147-A177-3AD203B41FA5}">
                      <a16:colId xmlns:a16="http://schemas.microsoft.com/office/drawing/2014/main" val="1827960521"/>
                    </a:ext>
                  </a:extLst>
                </a:gridCol>
                <a:gridCol w="1225310">
                  <a:extLst>
                    <a:ext uri="{9D8B030D-6E8A-4147-A177-3AD203B41FA5}">
                      <a16:colId xmlns:a16="http://schemas.microsoft.com/office/drawing/2014/main" val="3699569823"/>
                    </a:ext>
                  </a:extLst>
                </a:gridCol>
                <a:gridCol w="1793935">
                  <a:extLst>
                    <a:ext uri="{9D8B030D-6E8A-4147-A177-3AD203B41FA5}">
                      <a16:colId xmlns:a16="http://schemas.microsoft.com/office/drawing/2014/main" val="2851333027"/>
                    </a:ext>
                  </a:extLst>
                </a:gridCol>
                <a:gridCol w="1207699">
                  <a:extLst>
                    <a:ext uri="{9D8B030D-6E8A-4147-A177-3AD203B41FA5}">
                      <a16:colId xmlns:a16="http://schemas.microsoft.com/office/drawing/2014/main" val="884350638"/>
                    </a:ext>
                  </a:extLst>
                </a:gridCol>
                <a:gridCol w="2018581">
                  <a:extLst>
                    <a:ext uri="{9D8B030D-6E8A-4147-A177-3AD203B41FA5}">
                      <a16:colId xmlns:a16="http://schemas.microsoft.com/office/drawing/2014/main" val="895373856"/>
                    </a:ext>
                  </a:extLst>
                </a:gridCol>
              </a:tblGrid>
              <a:tr h="370840">
                <a:tc>
                  <a:txBody>
                    <a:bodyPr/>
                    <a:lstStyle/>
                    <a:p>
                      <a:endParaRPr lang="fi-FI" sz="1600" dirty="0"/>
                    </a:p>
                  </a:txBody>
                  <a:tcPr/>
                </a:tc>
                <a:tc>
                  <a:txBody>
                    <a:bodyPr/>
                    <a:lstStyle/>
                    <a:p>
                      <a:r>
                        <a:rPr lang="fi-FI" sz="1600" dirty="0"/>
                        <a:t>1</a:t>
                      </a:r>
                    </a:p>
                  </a:txBody>
                  <a:tcPr/>
                </a:tc>
                <a:tc>
                  <a:txBody>
                    <a:bodyPr/>
                    <a:lstStyle/>
                    <a:p>
                      <a:r>
                        <a:rPr lang="fi-FI" sz="1600" dirty="0"/>
                        <a:t>2</a:t>
                      </a:r>
                    </a:p>
                  </a:txBody>
                  <a:tcPr/>
                </a:tc>
                <a:tc>
                  <a:txBody>
                    <a:bodyPr/>
                    <a:lstStyle/>
                    <a:p>
                      <a:r>
                        <a:rPr lang="fi-FI" sz="1600" dirty="0"/>
                        <a:t>3</a:t>
                      </a:r>
                    </a:p>
                  </a:txBody>
                  <a:tcPr/>
                </a:tc>
                <a:tc>
                  <a:txBody>
                    <a:bodyPr/>
                    <a:lstStyle/>
                    <a:p>
                      <a:r>
                        <a:rPr lang="fi-FI" sz="1600" dirty="0"/>
                        <a:t>4</a:t>
                      </a:r>
                    </a:p>
                  </a:txBody>
                  <a:tcPr/>
                </a:tc>
                <a:tc>
                  <a:txBody>
                    <a:bodyPr/>
                    <a:lstStyle/>
                    <a:p>
                      <a:r>
                        <a:rPr lang="fi-FI" sz="1600" dirty="0"/>
                        <a:t>5</a:t>
                      </a:r>
                    </a:p>
                  </a:txBody>
                  <a:tcPr/>
                </a:tc>
                <a:extLst>
                  <a:ext uri="{0D108BD9-81ED-4DB2-BD59-A6C34878D82A}">
                    <a16:rowId xmlns:a16="http://schemas.microsoft.com/office/drawing/2014/main" val="2776589202"/>
                  </a:ext>
                </a:extLst>
              </a:tr>
              <a:tr h="370840">
                <a:tc>
                  <a:txBody>
                    <a:bodyPr/>
                    <a:lstStyle/>
                    <a:p>
                      <a:r>
                        <a:rPr lang="fi-FI" sz="1600" b="1" dirty="0"/>
                        <a:t>Rakenne ja johdonmukaisuus</a:t>
                      </a:r>
                    </a:p>
                  </a:txBody>
                  <a:tcPr/>
                </a:tc>
                <a:tc>
                  <a:txBody>
                    <a:bodyPr/>
                    <a:lstStyle/>
                    <a:p>
                      <a:r>
                        <a:rPr lang="fi-FI" sz="1600" dirty="0"/>
                        <a:t>Rakenne on sekava tai puuttuu, vaikea seurata.</a:t>
                      </a:r>
                    </a:p>
                  </a:txBody>
                  <a:tcPr/>
                </a:tc>
                <a:tc>
                  <a:txBody>
                    <a:bodyPr/>
                    <a:lstStyle/>
                    <a:p>
                      <a:endParaRPr lang="fi-FI" sz="1600" dirty="0"/>
                    </a:p>
                  </a:txBody>
                  <a:tcPr/>
                </a:tc>
                <a:tc>
                  <a:txBody>
                    <a:bodyPr/>
                    <a:lstStyle/>
                    <a:p>
                      <a:r>
                        <a:rPr lang="fi-FI" sz="1600" dirty="0"/>
                        <a:t>Rakenne on pääosin selkeä, mutta joitakin epäjohdonmukaisuuksia esiintyy.</a:t>
                      </a:r>
                    </a:p>
                  </a:txBody>
                  <a:tcPr/>
                </a:tc>
                <a:tc>
                  <a:txBody>
                    <a:bodyPr/>
                    <a:lstStyle/>
                    <a:p>
                      <a:endParaRPr lang="fi-FI" sz="1600" dirty="0"/>
                    </a:p>
                  </a:txBody>
                  <a:tcPr/>
                </a:tc>
                <a:tc>
                  <a:txBody>
                    <a:bodyPr/>
                    <a:lstStyle/>
                    <a:p>
                      <a:r>
                        <a:rPr lang="fi-FI" sz="1600" dirty="0"/>
                        <a:t>Podcastilla on selkeä rakenne, punainen lanka säilyy koko ajan. Siirtymät ovat sujuvia.</a:t>
                      </a:r>
                    </a:p>
                  </a:txBody>
                  <a:tcPr/>
                </a:tc>
                <a:extLst>
                  <a:ext uri="{0D108BD9-81ED-4DB2-BD59-A6C34878D82A}">
                    <a16:rowId xmlns:a16="http://schemas.microsoft.com/office/drawing/2014/main" val="3221847157"/>
                  </a:ext>
                </a:extLst>
              </a:tr>
              <a:tr h="370840">
                <a:tc>
                  <a:txBody>
                    <a:bodyPr/>
                    <a:lstStyle/>
                    <a:p>
                      <a:r>
                        <a:rPr lang="fi-FI" sz="1600" b="1"/>
                        <a:t>Argumentointi ja näkökulmien esittäminen</a:t>
                      </a:r>
                    </a:p>
                  </a:txBody>
                  <a:tcPr/>
                </a:tc>
                <a:tc>
                  <a:txBody>
                    <a:bodyPr/>
                    <a:lstStyle/>
                    <a:p>
                      <a:pPr lvl="0">
                        <a:buNone/>
                      </a:pPr>
                      <a:r>
                        <a:rPr lang="fi-FI" sz="1600" b="0" i="0" u="none" strike="noStrike" noProof="0" dirty="0">
                          <a:latin typeface="Lato"/>
                        </a:rPr>
                        <a:t>Näkökulmat puuttuvat tai ovat yksipuolisia ja perustelemat-</a:t>
                      </a:r>
                      <a:r>
                        <a:rPr lang="fi-FI" sz="1600" b="0" i="0" u="none" strike="noStrike" noProof="0" dirty="0" err="1">
                          <a:latin typeface="Lato"/>
                        </a:rPr>
                        <a:t>tomia</a:t>
                      </a:r>
                      <a:r>
                        <a:rPr lang="fi-FI" sz="1600" b="0" i="0" u="none" strike="noStrike" noProof="0" dirty="0">
                          <a:latin typeface="Lato"/>
                        </a:rPr>
                        <a:t>.</a:t>
                      </a:r>
                      <a:endParaRPr lang="fi-FI" sz="1600" dirty="0"/>
                    </a:p>
                  </a:txBody>
                  <a:tcPr/>
                </a:tc>
                <a:tc>
                  <a:txBody>
                    <a:bodyPr/>
                    <a:lstStyle/>
                    <a:p>
                      <a:endParaRPr lang="fi-FI" sz="1600"/>
                    </a:p>
                  </a:txBody>
                  <a:tcPr/>
                </a:tc>
                <a:tc>
                  <a:txBody>
                    <a:bodyPr/>
                    <a:lstStyle/>
                    <a:p>
                      <a:pPr lvl="0">
                        <a:buNone/>
                      </a:pPr>
                      <a:r>
                        <a:rPr lang="fi-FI" sz="1600" b="0" i="0" u="none" strike="noStrike" noProof="0">
                          <a:latin typeface="Lato"/>
                        </a:rPr>
                        <a:t>Esittää joitakin näkökulmia, mutta perustelut jäävät osin vajaiksi.</a:t>
                      </a:r>
                    </a:p>
                  </a:txBody>
                  <a:tcPr/>
                </a:tc>
                <a:tc>
                  <a:txBody>
                    <a:bodyPr/>
                    <a:lstStyle/>
                    <a:p>
                      <a:endParaRPr lang="fi-FI" sz="1600"/>
                    </a:p>
                  </a:txBody>
                  <a:tcPr/>
                </a:tc>
                <a:tc>
                  <a:txBody>
                    <a:bodyPr/>
                    <a:lstStyle/>
                    <a:p>
                      <a:pPr lvl="0">
                        <a:buNone/>
                      </a:pPr>
                      <a:r>
                        <a:rPr lang="fi-FI" sz="1600" b="0" i="0" u="none" strike="noStrike" noProof="0" dirty="0">
                          <a:latin typeface="Lato"/>
                        </a:rPr>
                        <a:t>Esittää perusteltuja näkökulmia, tuo esiin erilaisia näkemyksiä ja reflektoi niitä.</a:t>
                      </a:r>
                    </a:p>
                  </a:txBody>
                  <a:tcPr/>
                </a:tc>
                <a:extLst>
                  <a:ext uri="{0D108BD9-81ED-4DB2-BD59-A6C34878D82A}">
                    <a16:rowId xmlns:a16="http://schemas.microsoft.com/office/drawing/2014/main" val="3010739949"/>
                  </a:ext>
                </a:extLst>
              </a:tr>
              <a:tr h="370840">
                <a:tc>
                  <a:txBody>
                    <a:bodyPr/>
                    <a:lstStyle/>
                    <a:p>
                      <a:r>
                        <a:rPr lang="fi-FI" sz="1600" b="1" dirty="0"/>
                        <a:t>Luovuus ja omaperäisyys</a:t>
                      </a:r>
                    </a:p>
                  </a:txBody>
                  <a:tcPr/>
                </a:tc>
                <a:tc>
                  <a:txBody>
                    <a:bodyPr/>
                    <a:lstStyle/>
                    <a:p>
                      <a:pPr lvl="0">
                        <a:buNone/>
                      </a:pPr>
                      <a:r>
                        <a:rPr lang="fi-FI" sz="1600" dirty="0"/>
                        <a:t>Podcast on tavanomainen eikä sisällä luovia ratkaisuja.</a:t>
                      </a:r>
                    </a:p>
                  </a:txBody>
                  <a:tcPr/>
                </a:tc>
                <a:tc>
                  <a:txBody>
                    <a:bodyPr/>
                    <a:lstStyle/>
                    <a:p>
                      <a:endParaRPr lang="fi-FI" sz="1600"/>
                    </a:p>
                  </a:txBody>
                  <a:tcPr/>
                </a:tc>
                <a:tc>
                  <a:txBody>
                    <a:bodyPr/>
                    <a:lstStyle/>
                    <a:p>
                      <a:pPr lvl="0">
                        <a:buNone/>
                      </a:pPr>
                      <a:r>
                        <a:rPr lang="fi-FI" sz="1600" dirty="0"/>
                        <a:t>Podcast sisältää joitakin luovia elementtejä, mutta ne eivät ole keskeisessä roolissa.</a:t>
                      </a:r>
                      <a:endParaRPr lang="fi-FI" sz="1600" b="0" i="0" u="none" strike="noStrike" noProof="0" dirty="0">
                        <a:latin typeface="Lato"/>
                      </a:endParaRPr>
                    </a:p>
                  </a:txBody>
                  <a:tcPr/>
                </a:tc>
                <a:tc>
                  <a:txBody>
                    <a:bodyPr/>
                    <a:lstStyle/>
                    <a:p>
                      <a:endParaRPr lang="fi-FI" sz="1600"/>
                    </a:p>
                  </a:txBody>
                  <a:tcPr/>
                </a:tc>
                <a:tc>
                  <a:txBody>
                    <a:bodyPr/>
                    <a:lstStyle/>
                    <a:p>
                      <a:pPr lvl="0">
                        <a:buNone/>
                      </a:pPr>
                      <a:r>
                        <a:rPr lang="fi-FI" sz="1600" dirty="0"/>
                        <a:t>Podcast on omaleimainen, käyttää luovia keinoja (esim. ääni, musiikki, kerronta) tukemaan sisältöä.</a:t>
                      </a:r>
                      <a:endParaRPr lang="fi-FI" sz="1600" b="0" i="0" u="none" strike="noStrike" noProof="0" dirty="0">
                        <a:latin typeface="Lato"/>
                      </a:endParaRPr>
                    </a:p>
                  </a:txBody>
                  <a:tcPr/>
                </a:tc>
                <a:extLst>
                  <a:ext uri="{0D108BD9-81ED-4DB2-BD59-A6C34878D82A}">
                    <a16:rowId xmlns:a16="http://schemas.microsoft.com/office/drawing/2014/main" val="3577625211"/>
                  </a:ext>
                </a:extLst>
              </a:tr>
            </a:tbl>
          </a:graphicData>
        </a:graphic>
      </p:graphicFrame>
    </p:spTree>
    <p:extLst>
      <p:ext uri="{BB962C8B-B14F-4D97-AF65-F5344CB8AC3E}">
        <p14:creationId xmlns:p14="http://schemas.microsoft.com/office/powerpoint/2010/main" val="2028852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477C-ABF3-C19E-601C-626BCCA0C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0736C-3194-29B3-6E3E-8C86CBC1EB94}"/>
              </a:ext>
            </a:extLst>
          </p:cNvPr>
          <p:cNvSpPr>
            <a:spLocks noGrp="1"/>
          </p:cNvSpPr>
          <p:nvPr>
            <p:ph type="title"/>
          </p:nvPr>
        </p:nvSpPr>
        <p:spPr/>
        <p:txBody>
          <a:bodyPr/>
          <a:lstStyle/>
          <a:p>
            <a:r>
              <a:rPr lang="fi-FI" dirty="0"/>
              <a:t>Luentoihin ja lähdekirjallisuuteen pohjautuvan oppimispäiväkirjan arviointikriteerit</a:t>
            </a:r>
          </a:p>
        </p:txBody>
      </p:sp>
      <p:graphicFrame>
        <p:nvGraphicFramePr>
          <p:cNvPr id="4" name="Content Placeholder 3">
            <a:extLst>
              <a:ext uri="{FF2B5EF4-FFF2-40B4-BE49-F238E27FC236}">
                <a16:creationId xmlns:a16="http://schemas.microsoft.com/office/drawing/2014/main" id="{F5A546DA-77FF-499E-8B29-F1F07230DD05}"/>
              </a:ext>
            </a:extLst>
          </p:cNvPr>
          <p:cNvGraphicFramePr>
            <a:graphicFrameLocks noGrp="1"/>
          </p:cNvGraphicFramePr>
          <p:nvPr>
            <p:ph idx="1"/>
            <p:extLst>
              <p:ext uri="{D42A27DB-BD31-4B8C-83A1-F6EECF244321}">
                <p14:modId xmlns:p14="http://schemas.microsoft.com/office/powerpoint/2010/main" val="2730030097"/>
              </p:ext>
            </p:extLst>
          </p:nvPr>
        </p:nvGraphicFramePr>
        <p:xfrm>
          <a:off x="623888" y="1773238"/>
          <a:ext cx="11056278" cy="3876040"/>
        </p:xfrm>
        <a:graphic>
          <a:graphicData uri="http://schemas.openxmlformats.org/drawingml/2006/table">
            <a:tbl>
              <a:tblPr firstRow="1" bandRow="1">
                <a:tableStyleId>{5C22544A-7EE6-4342-B048-85BDC9FD1C3A}</a:tableStyleId>
              </a:tblPr>
              <a:tblGrid>
                <a:gridCol w="1239418">
                  <a:extLst>
                    <a:ext uri="{9D8B030D-6E8A-4147-A177-3AD203B41FA5}">
                      <a16:colId xmlns:a16="http://schemas.microsoft.com/office/drawing/2014/main" val="1098435196"/>
                    </a:ext>
                  </a:extLst>
                </a:gridCol>
                <a:gridCol w="1802920">
                  <a:extLst>
                    <a:ext uri="{9D8B030D-6E8A-4147-A177-3AD203B41FA5}">
                      <a16:colId xmlns:a16="http://schemas.microsoft.com/office/drawing/2014/main" val="1827960521"/>
                    </a:ext>
                  </a:extLst>
                </a:gridCol>
                <a:gridCol w="1897812">
                  <a:extLst>
                    <a:ext uri="{9D8B030D-6E8A-4147-A177-3AD203B41FA5}">
                      <a16:colId xmlns:a16="http://schemas.microsoft.com/office/drawing/2014/main" val="3699569823"/>
                    </a:ext>
                  </a:extLst>
                </a:gridCol>
                <a:gridCol w="2035834">
                  <a:extLst>
                    <a:ext uri="{9D8B030D-6E8A-4147-A177-3AD203B41FA5}">
                      <a16:colId xmlns:a16="http://schemas.microsoft.com/office/drawing/2014/main" val="2851333027"/>
                    </a:ext>
                  </a:extLst>
                </a:gridCol>
                <a:gridCol w="2035834">
                  <a:extLst>
                    <a:ext uri="{9D8B030D-6E8A-4147-A177-3AD203B41FA5}">
                      <a16:colId xmlns:a16="http://schemas.microsoft.com/office/drawing/2014/main" val="884350638"/>
                    </a:ext>
                  </a:extLst>
                </a:gridCol>
                <a:gridCol w="2044460">
                  <a:extLst>
                    <a:ext uri="{9D8B030D-6E8A-4147-A177-3AD203B41FA5}">
                      <a16:colId xmlns:a16="http://schemas.microsoft.com/office/drawing/2014/main" val="895373856"/>
                    </a:ext>
                  </a:extLst>
                </a:gridCol>
              </a:tblGrid>
              <a:tr h="370840">
                <a:tc>
                  <a:txBody>
                    <a:bodyPr/>
                    <a:lstStyle/>
                    <a:p>
                      <a:endParaRPr lang="fi-FI" sz="1600" dirty="0"/>
                    </a:p>
                  </a:txBody>
                  <a:tcPr/>
                </a:tc>
                <a:tc>
                  <a:txBody>
                    <a:bodyPr/>
                    <a:lstStyle/>
                    <a:p>
                      <a:r>
                        <a:rPr lang="fi-FI" sz="1600" dirty="0"/>
                        <a:t>1</a:t>
                      </a:r>
                    </a:p>
                  </a:txBody>
                  <a:tcPr/>
                </a:tc>
                <a:tc>
                  <a:txBody>
                    <a:bodyPr/>
                    <a:lstStyle/>
                    <a:p>
                      <a:r>
                        <a:rPr lang="fi-FI" sz="1600" dirty="0"/>
                        <a:t>2</a:t>
                      </a:r>
                    </a:p>
                  </a:txBody>
                  <a:tcPr/>
                </a:tc>
                <a:tc>
                  <a:txBody>
                    <a:bodyPr/>
                    <a:lstStyle/>
                    <a:p>
                      <a:r>
                        <a:rPr lang="fi-FI" sz="1600" dirty="0"/>
                        <a:t>3</a:t>
                      </a:r>
                    </a:p>
                  </a:txBody>
                  <a:tcPr/>
                </a:tc>
                <a:tc>
                  <a:txBody>
                    <a:bodyPr/>
                    <a:lstStyle/>
                    <a:p>
                      <a:r>
                        <a:rPr lang="fi-FI" sz="1600" dirty="0"/>
                        <a:t>4</a:t>
                      </a:r>
                    </a:p>
                  </a:txBody>
                  <a:tcPr/>
                </a:tc>
                <a:tc>
                  <a:txBody>
                    <a:bodyPr/>
                    <a:lstStyle/>
                    <a:p>
                      <a:r>
                        <a:rPr lang="fi-FI" sz="1600" dirty="0"/>
                        <a:t>5</a:t>
                      </a:r>
                    </a:p>
                  </a:txBody>
                  <a:tcPr/>
                </a:tc>
                <a:extLst>
                  <a:ext uri="{0D108BD9-81ED-4DB2-BD59-A6C34878D82A}">
                    <a16:rowId xmlns:a16="http://schemas.microsoft.com/office/drawing/2014/main" val="2776589202"/>
                  </a:ext>
                </a:extLst>
              </a:tr>
              <a:tr h="370840">
                <a:tc>
                  <a:txBody>
                    <a:bodyPr/>
                    <a:lstStyle/>
                    <a:p>
                      <a:r>
                        <a:rPr lang="fi-FI" sz="1600" b="1" dirty="0"/>
                        <a:t>Reflektio</a:t>
                      </a:r>
                    </a:p>
                  </a:txBody>
                  <a:tcPr/>
                </a:tc>
                <a:tc>
                  <a:txBody>
                    <a:bodyPr/>
                    <a:lstStyle/>
                    <a:p>
                      <a:r>
                        <a:rPr lang="fi-FI" sz="1600" dirty="0"/>
                        <a:t>Opiskelija toistaa ja kuvailee tuotoksessaan luentojen </a:t>
                      </a:r>
                      <a:r>
                        <a:rPr lang="fi-FI" sz="1600" dirty="0" err="1"/>
                        <a:t>lähdekirjallisuu-den</a:t>
                      </a:r>
                      <a:r>
                        <a:rPr lang="fi-FI" sz="1600" dirty="0"/>
                        <a:t> sisältöjä.</a:t>
                      </a:r>
                    </a:p>
                  </a:txBody>
                  <a:tcPr/>
                </a:tc>
                <a:tc>
                  <a:txBody>
                    <a:bodyPr/>
                    <a:lstStyle/>
                    <a:p>
                      <a:r>
                        <a:rPr lang="fi-FI" sz="1600" dirty="0"/>
                        <a:t>Opiskelijan oppimispäiväkirjasta välittyy pyrkimys luentojen ja lähdekirjallisuuden sisältöjen ymmärtämiseen, ja niiden välille löydetään yhteyksiä. Sisällöt pyritään kytketään toisiinsa tai laajempaan kokonaisuuteen.</a:t>
                      </a:r>
                    </a:p>
                  </a:txBody>
                  <a:tcPr/>
                </a:tc>
                <a:tc>
                  <a:txBody>
                    <a:bodyPr/>
                    <a:lstStyle/>
                    <a:p>
                      <a:r>
                        <a:rPr lang="fi-FI" sz="1600" dirty="0"/>
                        <a:t>Opiskelija kytkee ja soveltaa oppimispäiväkirjassaan luentojen ja lähdekirjallisuuden sisältöjä omiin kokemuksiinsa ja aiempiin tietoihinsa. Opiskelija pohtii omia käsityksiään opiskeltavista sisällöistä ja antaa niistä konkreettisia esimerkkejä. </a:t>
                      </a:r>
                    </a:p>
                  </a:txBody>
                  <a:tcPr/>
                </a:tc>
                <a:tc>
                  <a:txBody>
                    <a:bodyPr/>
                    <a:lstStyle/>
                    <a:p>
                      <a:r>
                        <a:rPr lang="fi-FI" sz="1600" dirty="0"/>
                        <a:t>Opiskelija tarkastelee oppimispäiväkirjassaan omia ennakkokäsityksiään luentojen ja lähdekirjallisuuden sisällöistä. Opiskelija vertailee kriittisesti erilaisia näkökulmia, etsii vaihtoehtoja ja tunnistaa kehittämisen kohteita. </a:t>
                      </a:r>
                    </a:p>
                  </a:txBody>
                  <a:tcPr/>
                </a:tc>
                <a:tc>
                  <a:txBody>
                    <a:bodyPr/>
                    <a:lstStyle/>
                    <a:p>
                      <a:r>
                        <a:rPr lang="fi-FI" sz="1600" dirty="0"/>
                        <a:t>Opiskelija pohtii oppimispäiväkirjassaan, mistä hänen ajattelutapansa ja toimintamallinsa ovat peräisin. Opiskelija reflektoi perustavanlaatuisia käsityksiään tai ajattelutapojaan ja niissä mahdollisesti tapahtuneita muutoksia. </a:t>
                      </a:r>
                    </a:p>
                  </a:txBody>
                  <a:tcPr/>
                </a:tc>
                <a:extLst>
                  <a:ext uri="{0D108BD9-81ED-4DB2-BD59-A6C34878D82A}">
                    <a16:rowId xmlns:a16="http://schemas.microsoft.com/office/drawing/2014/main" val="3010739949"/>
                  </a:ext>
                </a:extLst>
              </a:tr>
            </a:tbl>
          </a:graphicData>
        </a:graphic>
      </p:graphicFrame>
    </p:spTree>
    <p:extLst>
      <p:ext uri="{BB962C8B-B14F-4D97-AF65-F5344CB8AC3E}">
        <p14:creationId xmlns:p14="http://schemas.microsoft.com/office/powerpoint/2010/main" val="171205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0EA0-23C7-6914-F474-8B44BF05CE1C}"/>
              </a:ext>
            </a:extLst>
          </p:cNvPr>
          <p:cNvSpPr>
            <a:spLocks noGrp="1"/>
          </p:cNvSpPr>
          <p:nvPr>
            <p:ph type="title"/>
          </p:nvPr>
        </p:nvSpPr>
        <p:spPr>
          <a:xfrm>
            <a:off x="452438" y="340491"/>
            <a:ext cx="10296648" cy="1080542"/>
          </a:xfrm>
        </p:spPr>
        <p:txBody>
          <a:bodyPr/>
          <a:lstStyle/>
          <a:p>
            <a:r>
              <a:rPr lang="fi-FI" sz="2800" dirty="0"/>
              <a:t>Seuraavaa kertaa varten katso Moniviestimestä kolme videota</a:t>
            </a:r>
          </a:p>
        </p:txBody>
      </p:sp>
      <p:pic>
        <p:nvPicPr>
          <p:cNvPr id="5" name="Picture 4">
            <a:hlinkClick r:id="rId2"/>
            <a:extLst>
              <a:ext uri="{FF2B5EF4-FFF2-40B4-BE49-F238E27FC236}">
                <a16:creationId xmlns:a16="http://schemas.microsoft.com/office/drawing/2014/main" id="{862723E3-2FD1-ECCF-76F2-A084CF38E585}"/>
              </a:ext>
            </a:extLst>
          </p:cNvPr>
          <p:cNvPicPr>
            <a:picLocks noChangeAspect="1"/>
          </p:cNvPicPr>
          <p:nvPr/>
        </p:nvPicPr>
        <p:blipFill>
          <a:blip r:embed="rId3"/>
          <a:srcRect l="26075" t="33167" r="8670" b="37333"/>
          <a:stretch>
            <a:fillRect/>
          </a:stretch>
        </p:blipFill>
        <p:spPr>
          <a:xfrm>
            <a:off x="1206818" y="1088458"/>
            <a:ext cx="5989523" cy="1590789"/>
          </a:xfrm>
          <a:prstGeom prst="rect">
            <a:avLst/>
          </a:prstGeom>
        </p:spPr>
      </p:pic>
      <p:pic>
        <p:nvPicPr>
          <p:cNvPr id="7" name="Picture 6">
            <a:hlinkClick r:id="rId4"/>
            <a:extLst>
              <a:ext uri="{FF2B5EF4-FFF2-40B4-BE49-F238E27FC236}">
                <a16:creationId xmlns:a16="http://schemas.microsoft.com/office/drawing/2014/main" id="{951E696D-E052-391E-4C02-E630757343A0}"/>
              </a:ext>
            </a:extLst>
          </p:cNvPr>
          <p:cNvPicPr>
            <a:picLocks noChangeAspect="1"/>
          </p:cNvPicPr>
          <p:nvPr/>
        </p:nvPicPr>
        <p:blipFill>
          <a:blip r:embed="rId5"/>
          <a:srcRect l="25880" t="26804" r="11792" b="43696"/>
          <a:stretch>
            <a:fillRect/>
          </a:stretch>
        </p:blipFill>
        <p:spPr>
          <a:xfrm>
            <a:off x="3447199" y="2904661"/>
            <a:ext cx="5989523" cy="1665484"/>
          </a:xfrm>
          <a:prstGeom prst="rect">
            <a:avLst/>
          </a:prstGeom>
        </p:spPr>
      </p:pic>
      <p:pic>
        <p:nvPicPr>
          <p:cNvPr id="9" name="Picture 8">
            <a:hlinkClick r:id="rId6"/>
            <a:extLst>
              <a:ext uri="{FF2B5EF4-FFF2-40B4-BE49-F238E27FC236}">
                <a16:creationId xmlns:a16="http://schemas.microsoft.com/office/drawing/2014/main" id="{D79282AA-1A51-F0AC-BB6C-5F16F200869B}"/>
              </a:ext>
            </a:extLst>
          </p:cNvPr>
          <p:cNvPicPr>
            <a:picLocks noChangeAspect="1"/>
          </p:cNvPicPr>
          <p:nvPr/>
        </p:nvPicPr>
        <p:blipFill>
          <a:blip r:embed="rId7"/>
          <a:srcRect l="25524" t="26893" r="7611" b="43278"/>
          <a:stretch>
            <a:fillRect/>
          </a:stretch>
        </p:blipFill>
        <p:spPr>
          <a:xfrm>
            <a:off x="5418256" y="4795559"/>
            <a:ext cx="6354533" cy="1665484"/>
          </a:xfrm>
          <a:prstGeom prst="rect">
            <a:avLst/>
          </a:prstGeom>
        </p:spPr>
      </p:pic>
    </p:spTree>
    <p:extLst>
      <p:ext uri="{BB962C8B-B14F-4D97-AF65-F5344CB8AC3E}">
        <p14:creationId xmlns:p14="http://schemas.microsoft.com/office/powerpoint/2010/main" val="828643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DAB4-C29A-6493-59C1-98B60105C960}"/>
              </a:ext>
            </a:extLst>
          </p:cNvPr>
          <p:cNvSpPr>
            <a:spLocks noGrp="1"/>
          </p:cNvSpPr>
          <p:nvPr>
            <p:ph type="title"/>
          </p:nvPr>
        </p:nvSpPr>
        <p:spPr>
          <a:xfrm>
            <a:off x="623888" y="476250"/>
            <a:ext cx="5328096" cy="1080542"/>
          </a:xfrm>
        </p:spPr>
        <p:txBody>
          <a:bodyPr anchor="t">
            <a:noAutofit/>
          </a:bodyPr>
          <a:lstStyle/>
          <a:p>
            <a:r>
              <a:rPr lang="fi-FI" sz="3600" dirty="0"/>
              <a:t>Aarrearkkutehtävä KTKP010-opintojaksoon liittyen</a:t>
            </a:r>
          </a:p>
        </p:txBody>
      </p:sp>
      <p:sp>
        <p:nvSpPr>
          <p:cNvPr id="3" name="Content Placeholder 2">
            <a:extLst>
              <a:ext uri="{FF2B5EF4-FFF2-40B4-BE49-F238E27FC236}">
                <a16:creationId xmlns:a16="http://schemas.microsoft.com/office/drawing/2014/main" id="{4EC61638-3990-44B6-6497-2B36F112D55D}"/>
              </a:ext>
            </a:extLst>
          </p:cNvPr>
          <p:cNvSpPr>
            <a:spLocks noGrp="1"/>
          </p:cNvSpPr>
          <p:nvPr>
            <p:ph idx="1"/>
          </p:nvPr>
        </p:nvSpPr>
        <p:spPr>
          <a:xfrm>
            <a:off x="525034" y="2465388"/>
            <a:ext cx="5328096" cy="4392612"/>
          </a:xfrm>
        </p:spPr>
        <p:txBody>
          <a:bodyPr anchor="t">
            <a:normAutofit/>
          </a:bodyPr>
          <a:lstStyle/>
          <a:p>
            <a:pPr marL="0" indent="0">
              <a:buNone/>
            </a:pPr>
            <a:r>
              <a:rPr lang="fi-FI" sz="2800" dirty="0"/>
              <a:t>Tuo ke 5.11. KTKP010-demolle lapsuudesta, nuoruudesta, kouluajasta jotain muistoja (kuvia, kirjoja, kuvia, vihkoja</a:t>
            </a:r>
            <a:r>
              <a:rPr lang="fi-FI" sz="2800"/>
              <a:t>), jotka kertovat </a:t>
            </a:r>
            <a:r>
              <a:rPr lang="fi-FI" sz="2800" dirty="0"/>
              <a:t>sinusta jotain oppijana. </a:t>
            </a:r>
          </a:p>
        </p:txBody>
      </p:sp>
      <p:pic>
        <p:nvPicPr>
          <p:cNvPr id="5" name="Picture 4" descr="A group of polaroid pictures on a rope">
            <a:extLst>
              <a:ext uri="{FF2B5EF4-FFF2-40B4-BE49-F238E27FC236}">
                <a16:creationId xmlns:a16="http://schemas.microsoft.com/office/drawing/2014/main" id="{13F2659D-41AC-ED3F-FCBE-00FB61568A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71" r="41770" b="1"/>
          <a:stretch>
            <a:fillRect/>
          </a:stretch>
        </p:blipFill>
        <p:spPr>
          <a:xfrm>
            <a:off x="6240016" y="10"/>
            <a:ext cx="5951984" cy="685799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noFill/>
        </p:spPr>
      </p:pic>
      <p:sp>
        <p:nvSpPr>
          <p:cNvPr id="10" name="Text Placeholder 4">
            <a:extLst>
              <a:ext uri="{FF2B5EF4-FFF2-40B4-BE49-F238E27FC236}">
                <a16:creationId xmlns:a16="http://schemas.microsoft.com/office/drawing/2014/main" id="{49336425-73B1-DB04-B0C7-B0975C2099E0}"/>
              </a:ext>
            </a:extLst>
          </p:cNvPr>
          <p:cNvSpPr>
            <a:spLocks noGrp="1"/>
          </p:cNvSpPr>
          <p:nvPr>
            <p:ph type="body" sz="quarter" idx="19"/>
          </p:nvPr>
        </p:nvSpPr>
        <p:spPr>
          <a:xfrm>
            <a:off x="11251313" y="476250"/>
            <a:ext cx="316800" cy="720000"/>
          </a:xfrm>
        </p:spPr>
        <p:txBody>
          <a:bodyPr/>
          <a:lstStyle/>
          <a:p>
            <a:endParaRPr lang="en-US"/>
          </a:p>
        </p:txBody>
      </p:sp>
    </p:spTree>
    <p:extLst>
      <p:ext uri="{BB962C8B-B14F-4D97-AF65-F5344CB8AC3E}">
        <p14:creationId xmlns:p14="http://schemas.microsoft.com/office/powerpoint/2010/main" val="224954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9D61-44C0-DFFF-68D5-E8E36DD2FA97}"/>
              </a:ext>
            </a:extLst>
          </p:cNvPr>
          <p:cNvSpPr>
            <a:spLocks noGrp="1"/>
          </p:cNvSpPr>
          <p:nvPr>
            <p:ph type="title"/>
          </p:nvPr>
        </p:nvSpPr>
        <p:spPr>
          <a:xfrm>
            <a:off x="623888" y="476250"/>
            <a:ext cx="5328096" cy="1080542"/>
          </a:xfrm>
        </p:spPr>
        <p:txBody>
          <a:bodyPr anchor="t">
            <a:normAutofit/>
          </a:bodyPr>
          <a:lstStyle/>
          <a:p>
            <a:r>
              <a:rPr lang="fi-FI" dirty="0"/>
              <a:t>Opintojen alun pohdinta</a:t>
            </a:r>
            <a:br>
              <a:rPr lang="fi-FI" dirty="0"/>
            </a:br>
            <a:r>
              <a:rPr lang="fi-FI" dirty="0"/>
              <a:t>(yksilötehtävä)</a:t>
            </a:r>
          </a:p>
        </p:txBody>
      </p:sp>
      <p:sp>
        <p:nvSpPr>
          <p:cNvPr id="3" name="Content Placeholder 2">
            <a:extLst>
              <a:ext uri="{FF2B5EF4-FFF2-40B4-BE49-F238E27FC236}">
                <a16:creationId xmlns:a16="http://schemas.microsoft.com/office/drawing/2014/main" id="{D80C88F0-9BEB-0B1E-22D2-82B12D948FA1}"/>
              </a:ext>
            </a:extLst>
          </p:cNvPr>
          <p:cNvSpPr>
            <a:spLocks noGrp="1"/>
          </p:cNvSpPr>
          <p:nvPr>
            <p:ph idx="1"/>
          </p:nvPr>
        </p:nvSpPr>
        <p:spPr>
          <a:xfrm>
            <a:off x="623888" y="1773239"/>
            <a:ext cx="5328096" cy="4392612"/>
          </a:xfrm>
        </p:spPr>
        <p:txBody>
          <a:bodyPr anchor="t">
            <a:normAutofit/>
          </a:bodyPr>
          <a:lstStyle/>
          <a:p>
            <a:pPr marL="0" indent="0">
              <a:buNone/>
            </a:pPr>
            <a:r>
              <a:rPr lang="en-US" sz="2800" dirty="0" err="1"/>
              <a:t>Kirjoita</a:t>
            </a:r>
            <a:r>
              <a:rPr lang="en-US" sz="2800" dirty="0"/>
              <a:t>, </a:t>
            </a:r>
            <a:r>
              <a:rPr lang="en-US" sz="2800" dirty="0" err="1"/>
              <a:t>millaisia</a:t>
            </a:r>
            <a:r>
              <a:rPr lang="en-US" sz="2800" dirty="0"/>
              <a:t> </a:t>
            </a:r>
            <a:r>
              <a:rPr lang="en-US" sz="2800" dirty="0" err="1"/>
              <a:t>kokemuksia</a:t>
            </a:r>
            <a:r>
              <a:rPr lang="en-US" sz="2800" dirty="0"/>
              <a:t> </a:t>
            </a:r>
            <a:r>
              <a:rPr lang="en-US" sz="2800" dirty="0" err="1"/>
              <a:t>sinulla</a:t>
            </a:r>
            <a:r>
              <a:rPr lang="en-US" sz="2800" dirty="0"/>
              <a:t> on </a:t>
            </a:r>
            <a:r>
              <a:rPr lang="en-US" sz="2800" dirty="0" err="1"/>
              <a:t>hyvinvoivasta</a:t>
            </a:r>
            <a:r>
              <a:rPr lang="en-US" sz="2800" dirty="0"/>
              <a:t> </a:t>
            </a:r>
            <a:r>
              <a:rPr lang="en-US" sz="2800" dirty="0" err="1"/>
              <a:t>opettajuudesta</a:t>
            </a:r>
            <a:r>
              <a:rPr lang="en-US" sz="2800" dirty="0"/>
              <a:t> </a:t>
            </a:r>
            <a:r>
              <a:rPr lang="en-US" sz="2800" dirty="0" err="1"/>
              <a:t>tällä</a:t>
            </a:r>
            <a:r>
              <a:rPr lang="en-US" sz="2800" dirty="0"/>
              <a:t> </a:t>
            </a:r>
            <a:r>
              <a:rPr lang="en-US" sz="2800" dirty="0" err="1"/>
              <a:t>hetkellä</a:t>
            </a:r>
            <a:r>
              <a:rPr lang="en-US" sz="2800" dirty="0"/>
              <a:t>?</a:t>
            </a:r>
          </a:p>
          <a:p>
            <a:pPr marL="0" indent="0">
              <a:buNone/>
            </a:pPr>
            <a:endParaRPr lang="en-US" dirty="0"/>
          </a:p>
          <a:p>
            <a:pPr marL="0" indent="0">
              <a:buNone/>
            </a:pPr>
            <a:endParaRPr lang="fi-FI" dirty="0"/>
          </a:p>
        </p:txBody>
      </p:sp>
      <p:pic>
        <p:nvPicPr>
          <p:cNvPr id="5" name="Picture Placeholder 4" descr="A statue of a person sitting on a bench">
            <a:extLst>
              <a:ext uri="{FF2B5EF4-FFF2-40B4-BE49-F238E27FC236}">
                <a16:creationId xmlns:a16="http://schemas.microsoft.com/office/drawing/2014/main" id="{6BB5CEB3-18D9-62D5-9F53-03A11D3EB97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635" r="20650"/>
          <a:stretch>
            <a:fillRect/>
          </a:stretch>
        </p:blipFill>
        <p:spPr>
          <a:xfrm>
            <a:off x="6240016" y="10"/>
            <a:ext cx="5951984" cy="6857990"/>
          </a:xfrm>
          <a:noFill/>
        </p:spPr>
      </p:pic>
      <p:sp>
        <p:nvSpPr>
          <p:cNvPr id="10" name="Text Placeholder 4">
            <a:extLst>
              <a:ext uri="{FF2B5EF4-FFF2-40B4-BE49-F238E27FC236}">
                <a16:creationId xmlns:a16="http://schemas.microsoft.com/office/drawing/2014/main" id="{BA6AF4E9-59F0-C8A6-2A8B-EB8DEAE10384}"/>
              </a:ext>
            </a:extLst>
          </p:cNvPr>
          <p:cNvSpPr>
            <a:spLocks noGrp="1"/>
          </p:cNvSpPr>
          <p:nvPr>
            <p:ph type="body" sz="quarter" idx="19"/>
          </p:nvPr>
        </p:nvSpPr>
        <p:spPr>
          <a:xfrm>
            <a:off x="11251313" y="476250"/>
            <a:ext cx="316800" cy="720000"/>
          </a:xfrm>
        </p:spPr>
        <p:txBody>
          <a:bodyPr/>
          <a:lstStyle/>
          <a:p>
            <a:endParaRPr lang="en-US"/>
          </a:p>
        </p:txBody>
      </p:sp>
    </p:spTree>
    <p:extLst>
      <p:ext uri="{BB962C8B-B14F-4D97-AF65-F5344CB8AC3E}">
        <p14:creationId xmlns:p14="http://schemas.microsoft.com/office/powerpoint/2010/main" val="2669342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595" r="11595"/>
          <a:stretch>
            <a:fillRect/>
          </a:stretch>
        </p:blipFill>
        <p:spPr/>
      </p:pic>
      <p:sp>
        <p:nvSpPr>
          <p:cNvPr id="3" name="Date Placeholder 2"/>
          <p:cNvSpPr>
            <a:spLocks noGrp="1"/>
          </p:cNvSpPr>
          <p:nvPr>
            <p:ph type="dt" sz="half" idx="10"/>
          </p:nvPr>
        </p:nvSpPr>
        <p:spPr/>
        <p:txBody>
          <a:bodyPr/>
          <a:lstStyle/>
          <a:p>
            <a:fld id="{D8D3444F-85E1-4DC9-8EA2-A919F80CF21D}" type="datetime1">
              <a:rPr lang="fi-FI" smtClean="0"/>
              <a:t>26.10.2025</a:t>
            </a:fld>
            <a:endParaRPr lang="fi-FI"/>
          </a:p>
        </p:txBody>
      </p:sp>
      <p:sp>
        <p:nvSpPr>
          <p:cNvPr id="4" name="Footer Placeholder 3"/>
          <p:cNvSpPr>
            <a:spLocks noGrp="1"/>
          </p:cNvSpPr>
          <p:nvPr>
            <p:ph type="ftr" sz="quarter" idx="11"/>
          </p:nvPr>
        </p:nvSpPr>
        <p:spPr/>
        <p:txBody>
          <a:bodyPr/>
          <a:lstStyle/>
          <a:p>
            <a:r>
              <a:rPr lang="fi-FI"/>
              <a:t>JYU Since 1863.</a:t>
            </a:r>
          </a:p>
        </p:txBody>
      </p:sp>
      <p:sp>
        <p:nvSpPr>
          <p:cNvPr id="5" name="Slide Number Placeholder 4"/>
          <p:cNvSpPr>
            <a:spLocks noGrp="1"/>
          </p:cNvSpPr>
          <p:nvPr>
            <p:ph type="sldNum" sz="quarter" idx="12"/>
          </p:nvPr>
        </p:nvSpPr>
        <p:spPr/>
        <p:txBody>
          <a:bodyPr/>
          <a:lstStyle/>
          <a:p>
            <a:fld id="{9E548902-A2E1-4711-A467-290FB9FE5D63}" type="slidenum">
              <a:rPr lang="fi-FI" smtClean="0"/>
              <a:pPr/>
              <a:t>3</a:t>
            </a:fld>
            <a:endParaRPr lang="fi-FI"/>
          </a:p>
        </p:txBody>
      </p:sp>
      <p:sp>
        <p:nvSpPr>
          <p:cNvPr id="6" name="Title 5"/>
          <p:cNvSpPr>
            <a:spLocks noGrp="1"/>
          </p:cNvSpPr>
          <p:nvPr>
            <p:ph type="ctrTitle"/>
          </p:nvPr>
        </p:nvSpPr>
        <p:spPr>
          <a:xfrm>
            <a:off x="805367" y="1484784"/>
            <a:ext cx="4319587" cy="2015802"/>
          </a:xfrm>
        </p:spPr>
        <p:txBody>
          <a:bodyPr/>
          <a:lstStyle/>
          <a:p>
            <a:r>
              <a:rPr lang="fi-FI" dirty="0"/>
              <a:t>Miksi koulu on olemassa?</a:t>
            </a:r>
          </a:p>
        </p:txBody>
      </p:sp>
      <p:sp>
        <p:nvSpPr>
          <p:cNvPr id="7" name="Subtitle 6"/>
          <p:cNvSpPr>
            <a:spLocks noGrp="1"/>
          </p:cNvSpPr>
          <p:nvPr>
            <p:ph type="subTitle" idx="1"/>
          </p:nvPr>
        </p:nvSpPr>
        <p:spPr>
          <a:xfrm>
            <a:off x="781966" y="3573016"/>
            <a:ext cx="4319587" cy="2088654"/>
          </a:xfrm>
        </p:spPr>
        <p:txBody>
          <a:bodyPr/>
          <a:lstStyle/>
          <a:p>
            <a:r>
              <a:rPr lang="fi-FI" dirty="0"/>
              <a:t>Pohtikaa kysymystä pienissä (3-4 hlö) ryhmissä kymmenen minuuttia</a:t>
            </a:r>
          </a:p>
          <a:p>
            <a:r>
              <a:rPr lang="fi-FI" dirty="0">
                <a:solidFill>
                  <a:schemeClr val="bg1"/>
                </a:solidFill>
              </a:rPr>
              <a:t>Valmistautukaa esittämään pohdintojanne muulle ryhmälle</a:t>
            </a:r>
          </a:p>
          <a:p>
            <a:endParaRPr lang="fi-FI" dirty="0"/>
          </a:p>
        </p:txBody>
      </p:sp>
    </p:spTree>
    <p:extLst>
      <p:ext uri="{BB962C8B-B14F-4D97-AF65-F5344CB8AC3E}">
        <p14:creationId xmlns:p14="http://schemas.microsoft.com/office/powerpoint/2010/main" val="141755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335360" y="1762940"/>
            <a:ext cx="5976664" cy="4042323"/>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lstStyle/>
          <a:p>
            <a:r>
              <a:rPr lang="fi-FI" dirty="0"/>
              <a:t>Kasvatuksen ja koulutuksen dilemma</a:t>
            </a:r>
          </a:p>
        </p:txBody>
      </p:sp>
      <p:sp>
        <p:nvSpPr>
          <p:cNvPr id="3" name="Content Placeholder 2"/>
          <p:cNvSpPr>
            <a:spLocks noGrp="1"/>
          </p:cNvSpPr>
          <p:nvPr>
            <p:ph sz="half" idx="1"/>
          </p:nvPr>
        </p:nvSpPr>
        <p:spPr>
          <a:xfrm>
            <a:off x="1055440" y="1916832"/>
            <a:ext cx="4896296" cy="4392612"/>
          </a:xfrm>
        </p:spPr>
        <p:txBody>
          <a:bodyPr/>
          <a:lstStyle/>
          <a:p>
            <a:pPr marL="0" indent="0" algn="ctr">
              <a:buNone/>
            </a:pPr>
            <a:endParaRPr lang="fi-FI" dirty="0"/>
          </a:p>
          <a:p>
            <a:pPr marL="0" indent="0" algn="ctr">
              <a:buNone/>
            </a:pPr>
            <a:endParaRPr lang="fi-FI" dirty="0"/>
          </a:p>
          <a:p>
            <a:pPr marL="0" indent="0" algn="ctr">
              <a:buNone/>
            </a:pPr>
            <a:r>
              <a:rPr lang="fi-FI" i="1" dirty="0">
                <a:solidFill>
                  <a:schemeClr val="bg1"/>
                </a:solidFill>
              </a:rPr>
              <a:t>Samaan aikaan kun koulun tehtävä on opettaa uusille sukupolville arvokkaiksi katsottuja tietoja ja taitoja, sen tehtävä on kasvattaa lapsista ja nuorista kriittisiä kansalaisia, joilla on tarvittavat tiedot ja valmiudet asettaa kriittiseen valoon ne tiedot ja taidot, joita koulu on heille opettanut</a:t>
            </a:r>
            <a:endParaRPr lang="fi-FI" dirty="0">
              <a:solidFill>
                <a:schemeClr val="bg1"/>
              </a:solidFill>
            </a:endParaRPr>
          </a:p>
        </p:txBody>
      </p:sp>
      <p:sp>
        <p:nvSpPr>
          <p:cNvPr id="4" name="Content Placeholder 3"/>
          <p:cNvSpPr>
            <a:spLocks noGrp="1"/>
          </p:cNvSpPr>
          <p:nvPr>
            <p:ph sz="half" idx="2"/>
          </p:nvPr>
        </p:nvSpPr>
        <p:spPr/>
        <p:txBody>
          <a:bodyPr/>
          <a:lstStyle/>
          <a:p>
            <a:r>
              <a:rPr lang="fi-FI" dirty="0"/>
              <a:t>Toisin sanoen, koulun tehtävä on samaan aikaan sosiaalistaa lapsia ja nuoria vallitsevaan yhteiskuntaan sekä kasvattaa heistä toimijoita, jotka asettavat kyseenalaiseksi ja uudistavat sitä yhteiskuntaa, johon heidät on sosiaalistettu</a:t>
            </a:r>
          </a:p>
          <a:p>
            <a:pPr lvl="1"/>
            <a:r>
              <a:rPr lang="fi-FI" dirty="0"/>
              <a:t>Sosiaalistamisen, </a:t>
            </a:r>
            <a:r>
              <a:rPr lang="fi-FI" dirty="0" err="1"/>
              <a:t>uusintamisen</a:t>
            </a:r>
            <a:r>
              <a:rPr lang="fi-FI" dirty="0"/>
              <a:t> ja uudistumisen välinen jännite, jota ei pääse karkuun</a:t>
            </a:r>
          </a:p>
          <a:p>
            <a:pPr lvl="1"/>
            <a:r>
              <a:rPr lang="fi-FI" dirty="0"/>
              <a:t>Jännite tulee näkyväksi esimerkiksi </a:t>
            </a:r>
            <a:r>
              <a:rPr lang="fi-FI" i="1" dirty="0"/>
              <a:t>normeissa</a:t>
            </a:r>
            <a:r>
              <a:rPr lang="fi-FI" dirty="0"/>
              <a:t>, joita kouluun kohdistuu ja joita koulu oppilaisiin ja opiskelijoihin kohdistaa</a:t>
            </a:r>
          </a:p>
          <a:p>
            <a:pPr lvl="1"/>
            <a:endParaRPr lang="fi-FI" dirty="0"/>
          </a:p>
        </p:txBody>
      </p:sp>
      <p:sp>
        <p:nvSpPr>
          <p:cNvPr id="5" name="Date Placeholder 4"/>
          <p:cNvSpPr>
            <a:spLocks noGrp="1"/>
          </p:cNvSpPr>
          <p:nvPr>
            <p:ph type="dt" sz="half" idx="10"/>
          </p:nvPr>
        </p:nvSpPr>
        <p:spPr/>
        <p:txBody>
          <a:bodyPr/>
          <a:lstStyle/>
          <a:p>
            <a:fld id="{126A6F59-3B3E-4434-8A80-1A363BC70A00}" type="datetime1">
              <a:rPr lang="fi-FI" smtClean="0"/>
              <a:t>26.10.2025</a:t>
            </a:fld>
            <a:endParaRPr lang="fi-FI"/>
          </a:p>
        </p:txBody>
      </p:sp>
      <p:sp>
        <p:nvSpPr>
          <p:cNvPr id="6" name="Footer Placeholder 5"/>
          <p:cNvSpPr>
            <a:spLocks noGrp="1"/>
          </p:cNvSpPr>
          <p:nvPr>
            <p:ph type="ftr" sz="quarter" idx="11"/>
          </p:nvPr>
        </p:nvSpPr>
        <p:spPr/>
        <p:txBody>
          <a:bodyPr/>
          <a:lstStyle/>
          <a:p>
            <a:r>
              <a:rPr lang="fi-FI"/>
              <a:t>JYU Since 1863.</a:t>
            </a:r>
          </a:p>
        </p:txBody>
      </p:sp>
      <p:sp>
        <p:nvSpPr>
          <p:cNvPr id="7" name="Slide Number Placeholder 6"/>
          <p:cNvSpPr>
            <a:spLocks noGrp="1"/>
          </p:cNvSpPr>
          <p:nvPr>
            <p:ph type="sldNum" sz="quarter" idx="12"/>
          </p:nvPr>
        </p:nvSpPr>
        <p:spPr/>
        <p:txBody>
          <a:bodyPr/>
          <a:lstStyle/>
          <a:p>
            <a:fld id="{9E548902-A2E1-4711-A467-290FB9FE5D63}" type="slidenum">
              <a:rPr lang="fi-FI" smtClean="0"/>
              <a:t>4</a:t>
            </a:fld>
            <a:endParaRPr lang="fi-FI"/>
          </a:p>
        </p:txBody>
      </p:sp>
    </p:spTree>
    <p:extLst>
      <p:ext uri="{BB962C8B-B14F-4D97-AF65-F5344CB8AC3E}">
        <p14:creationId xmlns:p14="http://schemas.microsoft.com/office/powerpoint/2010/main" val="1498037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6501-EA9E-1831-74AB-7209713EEC3B}"/>
              </a:ext>
            </a:extLst>
          </p:cNvPr>
          <p:cNvSpPr>
            <a:spLocks noGrp="1"/>
          </p:cNvSpPr>
          <p:nvPr>
            <p:ph type="title"/>
          </p:nvPr>
        </p:nvSpPr>
        <p:spPr/>
        <p:txBody>
          <a:bodyPr/>
          <a:lstStyle/>
          <a:p>
            <a:r>
              <a:rPr lang="fi-FI" dirty="0"/>
              <a:t>Opintojakson tavoitteet</a:t>
            </a:r>
          </a:p>
        </p:txBody>
      </p:sp>
      <p:sp>
        <p:nvSpPr>
          <p:cNvPr id="3" name="Content Placeholder 2">
            <a:extLst>
              <a:ext uri="{FF2B5EF4-FFF2-40B4-BE49-F238E27FC236}">
                <a16:creationId xmlns:a16="http://schemas.microsoft.com/office/drawing/2014/main" id="{18E634AD-EAFF-1D2C-FD65-B41C32E8C69A}"/>
              </a:ext>
            </a:extLst>
          </p:cNvPr>
          <p:cNvSpPr>
            <a:spLocks noGrp="1"/>
          </p:cNvSpPr>
          <p:nvPr>
            <p:ph idx="1"/>
          </p:nvPr>
        </p:nvSpPr>
        <p:spPr>
          <a:xfrm>
            <a:off x="623889" y="1345721"/>
            <a:ext cx="10940436" cy="4820130"/>
          </a:xfrm>
        </p:spPr>
        <p:txBody>
          <a:bodyPr/>
          <a:lstStyle/>
          <a:p>
            <a:r>
              <a:rPr lang="fi-FI" b="1" dirty="0"/>
              <a:t>Teemoja</a:t>
            </a:r>
            <a:r>
              <a:rPr lang="fi-FI" dirty="0"/>
              <a:t>: Tiedon ja tietämisen sosiaalinen luonne, yhteiskunnallinen kasvatus ja yhteiskuntaan kasvattaminen, osallisuus, demokratiakasvatus, koulutuspolitiikka ja hallinnollinen ohjaus</a:t>
            </a:r>
          </a:p>
          <a:p>
            <a:endParaRPr lang="fi-FI" dirty="0"/>
          </a:p>
          <a:p>
            <a:r>
              <a:rPr lang="fi-FI" b="1" dirty="0"/>
              <a:t>Ydinosaamisalueet</a:t>
            </a:r>
            <a:r>
              <a:rPr lang="fi-FI" dirty="0"/>
              <a:t>: Eettinen osaaminen, yhteisöllinen ja yhteiskunnallinen osaaminen, tieteellinen osaaminen</a:t>
            </a:r>
          </a:p>
          <a:p>
            <a:endParaRPr lang="fi-FI" dirty="0"/>
          </a:p>
          <a:p>
            <a:r>
              <a:rPr lang="fi-FI" b="1" dirty="0"/>
              <a:t>Opintojakson suoritettuaan opiskelija: </a:t>
            </a:r>
            <a:endParaRPr lang="fi-FI" dirty="0"/>
          </a:p>
          <a:p>
            <a:pPr lvl="1"/>
            <a:r>
              <a:rPr lang="fi-FI" dirty="0"/>
              <a:t>hahmottaa, miten kasvatus ilmenee yhtäältä yhteiskunnallisten rakenteiden ja käytänteiden osana ja toisaalta niitä muuttavana voimana.</a:t>
            </a:r>
          </a:p>
          <a:p>
            <a:pPr lvl="1"/>
            <a:r>
              <a:rPr lang="fi-FI" dirty="0"/>
              <a:t>osaa tarkastella kasvatuksen ja koulutuksen ilmiöitä yhteiskunnallisesta ja kulttuurisesta näkökulmasta hyödyntäen kasvatussosiologista käsitteistöä.</a:t>
            </a:r>
          </a:p>
          <a:p>
            <a:pPr lvl="1"/>
            <a:r>
              <a:rPr lang="fi-FI" dirty="0"/>
              <a:t>osaa eritellä kasvatuskäytänteiden ja lapsuudessa, nuoruudessa sekä aikuisuudessa tapahtuneiden kulttuuristen muutosten yhteyksiä. </a:t>
            </a:r>
          </a:p>
          <a:p>
            <a:r>
              <a:rPr lang="fi-FI" dirty="0"/>
              <a:t> </a:t>
            </a:r>
          </a:p>
          <a:p>
            <a:endParaRPr lang="fi-FI" dirty="0"/>
          </a:p>
        </p:txBody>
      </p:sp>
    </p:spTree>
    <p:extLst>
      <p:ext uri="{BB962C8B-B14F-4D97-AF65-F5344CB8AC3E}">
        <p14:creationId xmlns:p14="http://schemas.microsoft.com/office/powerpoint/2010/main" val="1258538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2893-56DF-32F5-FDEA-2FF816D205A1}"/>
              </a:ext>
            </a:extLst>
          </p:cNvPr>
          <p:cNvSpPr>
            <a:spLocks noGrp="1"/>
          </p:cNvSpPr>
          <p:nvPr>
            <p:ph type="title"/>
          </p:nvPr>
        </p:nvSpPr>
        <p:spPr/>
        <p:txBody>
          <a:bodyPr/>
          <a:lstStyle/>
          <a:p>
            <a:r>
              <a:rPr lang="fi-FI" dirty="0"/>
              <a:t>Demojen aikataulu ja teemat</a:t>
            </a:r>
          </a:p>
        </p:txBody>
      </p:sp>
      <p:graphicFrame>
        <p:nvGraphicFramePr>
          <p:cNvPr id="4" name="Table 3">
            <a:extLst>
              <a:ext uri="{FF2B5EF4-FFF2-40B4-BE49-F238E27FC236}">
                <a16:creationId xmlns:a16="http://schemas.microsoft.com/office/drawing/2014/main" id="{D6CA1925-8164-23C4-075F-AA8A548B2AF4}"/>
              </a:ext>
            </a:extLst>
          </p:cNvPr>
          <p:cNvGraphicFramePr>
            <a:graphicFrameLocks noGrp="1"/>
          </p:cNvGraphicFramePr>
          <p:nvPr>
            <p:extLst>
              <p:ext uri="{D42A27DB-BD31-4B8C-83A1-F6EECF244321}">
                <p14:modId xmlns:p14="http://schemas.microsoft.com/office/powerpoint/2010/main" val="1286153324"/>
              </p:ext>
            </p:extLst>
          </p:nvPr>
        </p:nvGraphicFramePr>
        <p:xfrm>
          <a:off x="623888" y="1474470"/>
          <a:ext cx="11266100" cy="4907280"/>
        </p:xfrm>
        <a:graphic>
          <a:graphicData uri="http://schemas.openxmlformats.org/drawingml/2006/table">
            <a:tbl>
              <a:tblPr firstRow="1" bandRow="1">
                <a:tableStyleId>{5C22544A-7EE6-4342-B048-85BDC9FD1C3A}</a:tableStyleId>
              </a:tblPr>
              <a:tblGrid>
                <a:gridCol w="5633050">
                  <a:extLst>
                    <a:ext uri="{9D8B030D-6E8A-4147-A177-3AD203B41FA5}">
                      <a16:colId xmlns:a16="http://schemas.microsoft.com/office/drawing/2014/main" val="979437772"/>
                    </a:ext>
                  </a:extLst>
                </a:gridCol>
                <a:gridCol w="5633050">
                  <a:extLst>
                    <a:ext uri="{9D8B030D-6E8A-4147-A177-3AD203B41FA5}">
                      <a16:colId xmlns:a16="http://schemas.microsoft.com/office/drawing/2014/main" val="2870205545"/>
                    </a:ext>
                  </a:extLst>
                </a:gridCol>
              </a:tblGrid>
              <a:tr h="370840">
                <a:tc>
                  <a:txBody>
                    <a:bodyPr/>
                    <a:lstStyle/>
                    <a:p>
                      <a:r>
                        <a:rPr lang="fi-FI" sz="2000" dirty="0"/>
                        <a:t>Demot</a:t>
                      </a:r>
                    </a:p>
                  </a:txBody>
                  <a:tcPr/>
                </a:tc>
                <a:tc>
                  <a:txBody>
                    <a:bodyPr/>
                    <a:lstStyle/>
                    <a:p>
                      <a:r>
                        <a:rPr lang="fi-FI" sz="2000" dirty="0"/>
                        <a:t>Ennakkoon katsottava(t) video(t) Moniviestimessä</a:t>
                      </a:r>
                    </a:p>
                  </a:txBody>
                  <a:tcPr/>
                </a:tc>
                <a:extLst>
                  <a:ext uri="{0D108BD9-81ED-4DB2-BD59-A6C34878D82A}">
                    <a16:rowId xmlns:a16="http://schemas.microsoft.com/office/drawing/2014/main" val="307337450"/>
                  </a:ext>
                </a:extLst>
              </a:tr>
              <a:tr h="370840">
                <a:tc>
                  <a:txBody>
                    <a:bodyPr/>
                    <a:lstStyle/>
                    <a:p>
                      <a:r>
                        <a:rPr lang="fi-FI" sz="2000" dirty="0"/>
                        <a:t>Demo 1: Johdanto opintojaksoon, 27.10. (Kaili)</a:t>
                      </a:r>
                    </a:p>
                  </a:txBody>
                  <a:tcPr/>
                </a:tc>
                <a:tc>
                  <a:txBody>
                    <a:bodyPr/>
                    <a:lstStyle/>
                    <a:p>
                      <a:endParaRPr lang="fi-FI" sz="2000" dirty="0"/>
                    </a:p>
                  </a:txBody>
                  <a:tcPr/>
                </a:tc>
                <a:extLst>
                  <a:ext uri="{0D108BD9-81ED-4DB2-BD59-A6C34878D82A}">
                    <a16:rowId xmlns:a16="http://schemas.microsoft.com/office/drawing/2014/main" val="4022361466"/>
                  </a:ext>
                </a:extLst>
              </a:tr>
              <a:tr h="370840">
                <a:tc>
                  <a:txBody>
                    <a:bodyPr/>
                    <a:lstStyle/>
                    <a:p>
                      <a:r>
                        <a:rPr lang="fi-FI" sz="2000" dirty="0"/>
                        <a:t>Demo 2: Tiedon ja tietämisen sosiaalinen luonne, kasvatuksen ja koulutusinstituutioiden yhteiskunnallinen ymmärtäminen, 3.11. (Kaili)</a:t>
                      </a:r>
                    </a:p>
                  </a:txBody>
                  <a:tcPr/>
                </a:tc>
                <a:tc>
                  <a:txBody>
                    <a:bodyPr/>
                    <a:lstStyle/>
                    <a:p>
                      <a:r>
                        <a:rPr lang="fi-FI" sz="2000" dirty="0"/>
                        <a:t>Videot: Johdattelu ilmiökentälle, Lapsen oikeuksien sopimus ja Osaksi maailmaa kysellen ja ihmetellen</a:t>
                      </a:r>
                    </a:p>
                  </a:txBody>
                  <a:tcPr/>
                </a:tc>
                <a:extLst>
                  <a:ext uri="{0D108BD9-81ED-4DB2-BD59-A6C34878D82A}">
                    <a16:rowId xmlns:a16="http://schemas.microsoft.com/office/drawing/2014/main" val="3356071562"/>
                  </a:ext>
                </a:extLst>
              </a:tr>
              <a:tr h="370840">
                <a:tc>
                  <a:txBody>
                    <a:bodyPr/>
                    <a:lstStyle/>
                    <a:p>
                      <a:r>
                        <a:rPr lang="fi-FI" sz="2000" dirty="0"/>
                        <a:t>Demo 3: Käsitteistö 1/2 Sosiaaliset rakenteet, sosialisaatio ja normit, 10.11. (Kaili)</a:t>
                      </a:r>
                    </a:p>
                  </a:txBody>
                  <a:tcPr/>
                </a:tc>
                <a:tc>
                  <a:txBody>
                    <a:bodyPr/>
                    <a:lstStyle/>
                    <a:p>
                      <a:r>
                        <a:rPr lang="fi-FI" sz="2000" dirty="0"/>
                        <a:t>Video: Käsiteluento 1/2</a:t>
                      </a:r>
                    </a:p>
                  </a:txBody>
                  <a:tcPr/>
                </a:tc>
                <a:extLst>
                  <a:ext uri="{0D108BD9-81ED-4DB2-BD59-A6C34878D82A}">
                    <a16:rowId xmlns:a16="http://schemas.microsoft.com/office/drawing/2014/main" val="2519162156"/>
                  </a:ext>
                </a:extLst>
              </a:tr>
              <a:tr h="370840">
                <a:tc>
                  <a:txBody>
                    <a:bodyPr/>
                    <a:lstStyle/>
                    <a:p>
                      <a:r>
                        <a:rPr lang="fi-FI" sz="2000" dirty="0"/>
                        <a:t>Demo 4: Käsitteistö 2/2 Valtio, yhteiskunta ja politiikka. Valta ja luokka, 17.11. (Jenni)</a:t>
                      </a:r>
                    </a:p>
                  </a:txBody>
                  <a:tcPr/>
                </a:tc>
                <a:tc>
                  <a:txBody>
                    <a:bodyPr/>
                    <a:lstStyle/>
                    <a:p>
                      <a:r>
                        <a:rPr lang="fi-FI" sz="2000" dirty="0"/>
                        <a:t>Video: Käsiteluento 2/2</a:t>
                      </a:r>
                    </a:p>
                  </a:txBody>
                  <a:tcPr/>
                </a:tc>
                <a:extLst>
                  <a:ext uri="{0D108BD9-81ED-4DB2-BD59-A6C34878D82A}">
                    <a16:rowId xmlns:a16="http://schemas.microsoft.com/office/drawing/2014/main" val="2683365897"/>
                  </a:ext>
                </a:extLst>
              </a:tr>
              <a:tr h="370840">
                <a:tc>
                  <a:txBody>
                    <a:bodyPr/>
                    <a:lstStyle/>
                    <a:p>
                      <a:r>
                        <a:rPr lang="fi-FI" sz="2000" dirty="0"/>
                        <a:t>Demo 5: Yhteiskunnallinen kasvatus ja yhteiskuntaan kasvattaminen, 24.11. (Jenni)</a:t>
                      </a:r>
                    </a:p>
                  </a:txBody>
                  <a:tcPr/>
                </a:tc>
                <a:tc>
                  <a:txBody>
                    <a:bodyPr/>
                    <a:lstStyle/>
                    <a:p>
                      <a:r>
                        <a:rPr lang="fi-FI" sz="2000" dirty="0"/>
                        <a:t>Video: Demokratiakasvatus</a:t>
                      </a:r>
                    </a:p>
                  </a:txBody>
                  <a:tcPr/>
                </a:tc>
                <a:extLst>
                  <a:ext uri="{0D108BD9-81ED-4DB2-BD59-A6C34878D82A}">
                    <a16:rowId xmlns:a16="http://schemas.microsoft.com/office/drawing/2014/main" val="2720718622"/>
                  </a:ext>
                </a:extLst>
              </a:tr>
              <a:tr h="370840">
                <a:tc>
                  <a:txBody>
                    <a:bodyPr/>
                    <a:lstStyle/>
                    <a:p>
                      <a:r>
                        <a:rPr lang="fi-FI" sz="2000" dirty="0"/>
                        <a:t>Demo 6: Koulutuspolitiikka ja hallinnollinen ohjaus, 1.12. (Jenni)</a:t>
                      </a:r>
                    </a:p>
                  </a:txBody>
                  <a:tcPr/>
                </a:tc>
                <a:tc>
                  <a:txBody>
                    <a:bodyPr/>
                    <a:lstStyle/>
                    <a:p>
                      <a:r>
                        <a:rPr lang="fi-FI" sz="2000" dirty="0"/>
                        <a:t>Videot: Suomalainen peruskoulun hyvä kehä? ja Koulutuspolitiikan kivijalat</a:t>
                      </a:r>
                    </a:p>
                  </a:txBody>
                  <a:tcPr/>
                </a:tc>
                <a:extLst>
                  <a:ext uri="{0D108BD9-81ED-4DB2-BD59-A6C34878D82A}">
                    <a16:rowId xmlns:a16="http://schemas.microsoft.com/office/drawing/2014/main" val="3527561474"/>
                  </a:ext>
                </a:extLst>
              </a:tr>
            </a:tbl>
          </a:graphicData>
        </a:graphic>
      </p:graphicFrame>
    </p:spTree>
    <p:extLst>
      <p:ext uri="{BB962C8B-B14F-4D97-AF65-F5344CB8AC3E}">
        <p14:creationId xmlns:p14="http://schemas.microsoft.com/office/powerpoint/2010/main" val="38554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F774D9-6B15-0CC2-0AF8-2A3D843D3490}"/>
              </a:ext>
            </a:extLst>
          </p:cNvPr>
          <p:cNvSpPr>
            <a:spLocks noGrp="1"/>
          </p:cNvSpPr>
          <p:nvPr>
            <p:ph type="title"/>
          </p:nvPr>
        </p:nvSpPr>
        <p:spPr/>
        <p:txBody>
          <a:bodyPr/>
          <a:lstStyle/>
          <a:p>
            <a:r>
              <a:rPr lang="en-US" dirty="0" err="1"/>
              <a:t>Luennot</a:t>
            </a:r>
            <a:r>
              <a:rPr lang="en-US" dirty="0"/>
              <a:t> </a:t>
            </a:r>
            <a:r>
              <a:rPr lang="en-US" dirty="0" err="1"/>
              <a:t>Moodlessa</a:t>
            </a:r>
            <a:endParaRPr lang="en-US" dirty="0"/>
          </a:p>
        </p:txBody>
      </p:sp>
      <p:sp>
        <p:nvSpPr>
          <p:cNvPr id="4" name="Subtitle 3">
            <a:extLst>
              <a:ext uri="{FF2B5EF4-FFF2-40B4-BE49-F238E27FC236}">
                <a16:creationId xmlns:a16="http://schemas.microsoft.com/office/drawing/2014/main" id="{615B78DD-EB5F-6F8B-1F7D-05E1A906DFFF}"/>
              </a:ext>
            </a:extLst>
          </p:cNvPr>
          <p:cNvSpPr>
            <a:spLocks noGrp="1"/>
          </p:cNvSpPr>
          <p:nvPr>
            <p:ph idx="1"/>
          </p:nvPr>
        </p:nvSpPr>
        <p:spPr/>
        <p:txBody>
          <a:bodyPr/>
          <a:lstStyle/>
          <a:p>
            <a:r>
              <a:rPr lang="fi-FI" sz="2800" dirty="0"/>
              <a:t>Ei kontaktiluentoja! Lämmin suositus, että katsotte videoita yhdessä muiden kanssa.</a:t>
            </a:r>
          </a:p>
          <a:p>
            <a:pPr marL="0" indent="0">
              <a:buNone/>
            </a:pPr>
            <a:endParaRPr lang="fi-FI" sz="2800" dirty="0"/>
          </a:p>
          <a:p>
            <a:r>
              <a:rPr lang="fi-FI" sz="2800" dirty="0"/>
              <a:t>Luennot löytyvät KTKP020 lukuvuosi 2025-2026: </a:t>
            </a:r>
            <a:r>
              <a:rPr lang="fi-FI" sz="2800" u="sng" dirty="0">
                <a:hlinkClick r:id="rId2"/>
              </a:rPr>
              <a:t>KTKP020 Luennot 2025-2026 Moniviestin</a:t>
            </a:r>
            <a:endParaRPr lang="fi-FI" sz="2800" u="sng" dirty="0"/>
          </a:p>
          <a:p>
            <a:pPr marL="0" indent="0">
              <a:buNone/>
            </a:pPr>
            <a:endParaRPr lang="fi-FI" sz="2800" dirty="0"/>
          </a:p>
          <a:p>
            <a:r>
              <a:rPr lang="fi-FI" sz="2800" dirty="0"/>
              <a:t>Polkuavain: Kestävä </a:t>
            </a:r>
          </a:p>
          <a:p>
            <a:pPr marL="0" indent="0">
              <a:buNone/>
            </a:pPr>
            <a:endParaRPr lang="en-US" dirty="0"/>
          </a:p>
        </p:txBody>
      </p:sp>
    </p:spTree>
    <p:extLst>
      <p:ext uri="{BB962C8B-B14F-4D97-AF65-F5344CB8AC3E}">
        <p14:creationId xmlns:p14="http://schemas.microsoft.com/office/powerpoint/2010/main" val="494212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4949-6B02-AFD7-002A-7C8CE005A2F4}"/>
              </a:ext>
            </a:extLst>
          </p:cNvPr>
          <p:cNvSpPr>
            <a:spLocks noGrp="1"/>
          </p:cNvSpPr>
          <p:nvPr>
            <p:ph type="title"/>
          </p:nvPr>
        </p:nvSpPr>
        <p:spPr>
          <a:xfrm>
            <a:off x="623888" y="476250"/>
            <a:ext cx="10296648" cy="1080542"/>
          </a:xfrm>
        </p:spPr>
        <p:txBody>
          <a:bodyPr anchor="t">
            <a:normAutofit/>
          </a:bodyPr>
          <a:lstStyle/>
          <a:p>
            <a:r>
              <a:rPr lang="fi-FI" dirty="0"/>
              <a:t>Opintojakson tehtävät</a:t>
            </a:r>
          </a:p>
        </p:txBody>
      </p:sp>
      <p:graphicFrame>
        <p:nvGraphicFramePr>
          <p:cNvPr id="5" name="Content Placeholder 2">
            <a:extLst>
              <a:ext uri="{FF2B5EF4-FFF2-40B4-BE49-F238E27FC236}">
                <a16:creationId xmlns:a16="http://schemas.microsoft.com/office/drawing/2014/main" id="{AE731DE8-D99C-B1B1-B889-99CE5CFEDA86}"/>
              </a:ext>
            </a:extLst>
          </p:cNvPr>
          <p:cNvGraphicFramePr>
            <a:graphicFrameLocks noGrp="1"/>
          </p:cNvGraphicFramePr>
          <p:nvPr>
            <p:ph idx="1"/>
            <p:extLst>
              <p:ext uri="{D42A27DB-BD31-4B8C-83A1-F6EECF244321}">
                <p14:modId xmlns:p14="http://schemas.microsoft.com/office/powerpoint/2010/main" val="354302910"/>
              </p:ext>
            </p:extLst>
          </p:nvPr>
        </p:nvGraphicFramePr>
        <p:xfrm>
          <a:off x="623889" y="1714624"/>
          <a:ext cx="10940436" cy="439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707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5EE9-C3AC-92F5-60B2-E212C82CD228}"/>
              </a:ext>
            </a:extLst>
          </p:cNvPr>
          <p:cNvSpPr>
            <a:spLocks noGrp="1"/>
          </p:cNvSpPr>
          <p:nvPr>
            <p:ph type="title"/>
          </p:nvPr>
        </p:nvSpPr>
        <p:spPr/>
        <p:txBody>
          <a:bodyPr/>
          <a:lstStyle/>
          <a:p>
            <a:r>
              <a:rPr lang="fi-FI" dirty="0"/>
              <a:t>Norminrikkomistehtävä</a:t>
            </a:r>
          </a:p>
        </p:txBody>
      </p:sp>
      <p:sp>
        <p:nvSpPr>
          <p:cNvPr id="3" name="Content Placeholder 2">
            <a:extLst>
              <a:ext uri="{FF2B5EF4-FFF2-40B4-BE49-F238E27FC236}">
                <a16:creationId xmlns:a16="http://schemas.microsoft.com/office/drawing/2014/main" id="{FD958D46-B1EB-0A59-6482-A729A8C06A28}"/>
              </a:ext>
            </a:extLst>
          </p:cNvPr>
          <p:cNvSpPr>
            <a:spLocks noGrp="1"/>
          </p:cNvSpPr>
          <p:nvPr>
            <p:ph idx="1"/>
          </p:nvPr>
        </p:nvSpPr>
        <p:spPr/>
        <p:txBody>
          <a:bodyPr/>
          <a:lstStyle/>
          <a:p>
            <a:pPr lvl="1"/>
            <a:r>
              <a:rPr lang="fi-FI" dirty="0"/>
              <a:t>Menkää ja rikkokaa jotain sosiaalista normia (ilman että rikotte lakia).</a:t>
            </a:r>
          </a:p>
          <a:p>
            <a:pPr marL="541337" lvl="2" indent="0">
              <a:buNone/>
            </a:pPr>
            <a:r>
              <a:rPr lang="fi-FI" sz="1600" dirty="0"/>
              <a:t>Suunnitelkaa tehtävä  omassa pienryhmässä, mutta miettikää toteutus siten, että voitte toteuttaa sen yksilöinä.</a:t>
            </a:r>
          </a:p>
          <a:p>
            <a:pPr lvl="2"/>
            <a:r>
              <a:rPr lang="fi-FI" sz="1600" dirty="0"/>
              <a:t>Tehkää norminrikkomisestanne esitys, jossa kuvaatte:</a:t>
            </a:r>
          </a:p>
          <a:p>
            <a:pPr lvl="3"/>
            <a:r>
              <a:rPr lang="fi-FI" sz="1600" dirty="0"/>
              <a:t>Mitä teitte?</a:t>
            </a:r>
          </a:p>
          <a:p>
            <a:pPr lvl="3"/>
            <a:r>
              <a:rPr lang="fi-FI" sz="1600" dirty="0"/>
              <a:t>Miksi teitte?</a:t>
            </a:r>
          </a:p>
          <a:p>
            <a:pPr lvl="3"/>
            <a:r>
              <a:rPr lang="fi-FI" sz="1600" dirty="0"/>
              <a:t>Mitä tunsitte? </a:t>
            </a:r>
          </a:p>
          <a:p>
            <a:pPr lvl="3"/>
            <a:r>
              <a:rPr lang="fi-FI" sz="1600" dirty="0"/>
              <a:t>Millaisia ajatuksia heräsi? </a:t>
            </a:r>
          </a:p>
          <a:p>
            <a:pPr lvl="3"/>
            <a:r>
              <a:rPr lang="fi-FI" sz="1600" dirty="0"/>
              <a:t>Mitä opitte normeista ja itsestänne?</a:t>
            </a:r>
          </a:p>
          <a:p>
            <a:pPr lvl="1"/>
            <a:r>
              <a:rPr lang="fi-FI" dirty="0"/>
              <a:t>Valmistautukaa käsittelemään tehtävää kotiryhmätapaamisessa  10.11</a:t>
            </a:r>
          </a:p>
          <a:p>
            <a:r>
              <a:rPr lang="fi-FI" sz="1600" dirty="0"/>
              <a:t>Miettikää tulevan viikon aikana myös:</a:t>
            </a:r>
          </a:p>
          <a:p>
            <a:pPr lvl="1"/>
            <a:r>
              <a:rPr lang="fi-FI" dirty="0"/>
              <a:t>Mikä maailmassa on vikana?</a:t>
            </a:r>
          </a:p>
          <a:p>
            <a:pPr lvl="1"/>
            <a:r>
              <a:rPr lang="fi-FI" dirty="0"/>
              <a:t>Mitä asioita haluaisin muuttaa maailmassa?</a:t>
            </a:r>
          </a:p>
        </p:txBody>
      </p:sp>
    </p:spTree>
    <p:extLst>
      <p:ext uri="{BB962C8B-B14F-4D97-AF65-F5344CB8AC3E}">
        <p14:creationId xmlns:p14="http://schemas.microsoft.com/office/powerpoint/2010/main" val="2502904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 id="{BF31A651-CFDF-41BB-9607-5A997E139AC5}" vid="{7F323AE2-1285-4E12-AF93-27903CF8CE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56AD47CFBBF4814ABAE173EA63603FD9" ma:contentTypeVersion="5" ma:contentTypeDescription="Luo uusi asiakirja." ma:contentTypeScope="" ma:versionID="346471f5cdf02716bacef165cd1e88c1">
  <xsd:schema xmlns:xsd="http://www.w3.org/2001/XMLSchema" xmlns:xs="http://www.w3.org/2001/XMLSchema" xmlns:p="http://schemas.microsoft.com/office/2006/metadata/properties" xmlns:ns1="http://schemas.microsoft.com/sharepoint/v3" xmlns:ns2="fcc7c5c6-d95a-436c-a8ad-bfe4bef85e9e" targetNamespace="http://schemas.microsoft.com/office/2006/metadata/properties" ma:root="true" ma:fieldsID="af57af8fb822ca324feb9beda4d7ab9e" ns1:_="" ns2:_="">
    <xsd:import namespace="http://schemas.microsoft.com/sharepoint/v3"/>
    <xsd:import namespace="fcc7c5c6-d95a-436c-a8ad-bfe4bef85e9e"/>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c7c5c6-d95a-436c-a8ad-bfe4bef85e9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9920EA-522E-4297-AFDC-A7C8E164B491}">
  <ds:schemaRefs>
    <ds:schemaRef ds:uri="http://schemas.microsoft.com/sharepoint/v3/contenttype/forms"/>
  </ds:schemaRefs>
</ds:datastoreItem>
</file>

<file path=customXml/itemProps2.xml><?xml version="1.0" encoding="utf-8"?>
<ds:datastoreItem xmlns:ds="http://schemas.openxmlformats.org/officeDocument/2006/customXml" ds:itemID="{F5A65003-7F6E-42A8-880C-D809E32AF3CF}">
  <ds:schemaRef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schemas.microsoft.com/sharepoint/v3"/>
    <ds:schemaRef ds:uri="http://schemas.microsoft.com/office/infopath/2007/PartnerControls"/>
    <ds:schemaRef ds:uri="fcc7c5c6-d95a-436c-a8ad-bfe4bef85e9e"/>
    <ds:schemaRef ds:uri="http://purl.org/dc/terms/"/>
  </ds:schemaRefs>
</ds:datastoreItem>
</file>

<file path=customXml/itemProps3.xml><?xml version="1.0" encoding="utf-8"?>
<ds:datastoreItem xmlns:ds="http://schemas.openxmlformats.org/officeDocument/2006/customXml" ds:itemID="{0C2A1E5D-1EB3-4CD2-87EA-0BB2F9A1F91C}">
  <ds:schemaRefs>
    <ds:schemaRef ds:uri="fcc7c5c6-d95a-436c-a8ad-bfe4bef85e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c167213-36fa-43ce-a5b8-f5dde8fe5ad3}" enabled="1" method="Standard" siteId="{e9662d58-caa4-4bc1-b138-c8b1acab5a11}" removed="0"/>
</clbl:labelList>
</file>

<file path=docProps/app.xml><?xml version="1.0" encoding="utf-8"?>
<Properties xmlns="http://schemas.openxmlformats.org/officeDocument/2006/extended-properties" xmlns:vt="http://schemas.openxmlformats.org/officeDocument/2006/docPropsVTypes">
  <Template>2024 JYU Theme</Template>
  <TotalTime>1360</TotalTime>
  <Words>971</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Aleo</vt:lpstr>
      <vt:lpstr>Aptos</vt:lpstr>
      <vt:lpstr>Arial</vt:lpstr>
      <vt:lpstr>Calibri</vt:lpstr>
      <vt:lpstr>Lato</vt:lpstr>
      <vt:lpstr>Lato Black</vt:lpstr>
      <vt:lpstr>jyu</vt:lpstr>
      <vt:lpstr>Turpo</vt:lpstr>
      <vt:lpstr>Opintojen alun pohdinta (yksilötehtävä)</vt:lpstr>
      <vt:lpstr>Miksi koulu on olemassa?</vt:lpstr>
      <vt:lpstr>Kasvatuksen ja koulutuksen dilemma</vt:lpstr>
      <vt:lpstr>Opintojakson tavoitteet</vt:lpstr>
      <vt:lpstr>Demojen aikataulu ja teemat</vt:lpstr>
      <vt:lpstr>Luennot Moodlessa</vt:lpstr>
      <vt:lpstr>Opintojakson tehtävät</vt:lpstr>
      <vt:lpstr>Norminrikkomistehtävä</vt:lpstr>
      <vt:lpstr>Lupaus paremmasta-tehtävä</vt:lpstr>
      <vt:lpstr>Oppimispäiväkirjaan liittyvä lähdekirjallisuus</vt:lpstr>
      <vt:lpstr>Podcastin arviointikriteerit</vt:lpstr>
      <vt:lpstr>Luentoihin ja lähdekirjallisuuteen pohjautuvan oppimispäiväkirjan arviointikriteerit</vt:lpstr>
      <vt:lpstr>Seuraavaa kertaa varten katso Moniviestimestä kolme videota</vt:lpstr>
      <vt:lpstr>Aarrearkkutehtävä KTKP010-opintojaksoon liittyen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Kepler-Uotinen, Kaili</dc:creator>
  <cp:lastModifiedBy>Kepler-Uotinen, Kaili</cp:lastModifiedBy>
  <cp:revision>4</cp:revision>
  <dcterms:created xsi:type="dcterms:W3CDTF">2025-10-20T10:13:11Z</dcterms:created>
  <dcterms:modified xsi:type="dcterms:W3CDTF">2025-10-26T19:58:35Z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0x01010056AD47CFBBF4814ABAE173EA63603FD9</vt:lpwstr>
  </property>
</Properties>
</file>