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08" r:id="rId1"/>
  </p:sldMasterIdLst>
  <p:notesMasterIdLst>
    <p:notesMasterId r:id="rId13"/>
  </p:notesMasterIdLst>
  <p:sldIdLst>
    <p:sldId id="275" r:id="rId2"/>
    <p:sldId id="274" r:id="rId3"/>
    <p:sldId id="259" r:id="rId4"/>
    <p:sldId id="260" r:id="rId5"/>
    <p:sldId id="261" r:id="rId6"/>
    <p:sldId id="276" r:id="rId7"/>
    <p:sldId id="264" r:id="rId8"/>
    <p:sldId id="266" r:id="rId9"/>
    <p:sldId id="268" r:id="rId10"/>
    <p:sldId id="270" r:id="rId11"/>
    <p:sldId id="272" r:id="rId1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D7FF"/>
    <a:srgbClr val="FED8FB"/>
    <a:srgbClr val="ACE3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7" d="100"/>
          <a:sy n="87" d="100"/>
        </p:scale>
        <p:origin x="-1243" y="19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DA7A77-C72E-4876-B23C-FC3DE97B3CA6}"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i-FI"/>
        </a:p>
      </dgm:t>
    </dgm:pt>
    <dgm:pt modelId="{C5FA5D49-91B0-4DC7-B0B8-4FB083C16B41}">
      <dgm:prSet phldrT="[Teksti]">
        <dgm:style>
          <a:lnRef idx="1">
            <a:schemeClr val="accent6"/>
          </a:lnRef>
          <a:fillRef idx="2">
            <a:schemeClr val="accent6"/>
          </a:fillRef>
          <a:effectRef idx="1">
            <a:schemeClr val="accent6"/>
          </a:effectRef>
          <a:fontRef idx="minor">
            <a:schemeClr val="dk1"/>
          </a:fontRef>
        </dgm:style>
      </dgm:prSet>
      <dgm:spPr/>
      <dgm:t>
        <a:bodyPr/>
        <a:lstStyle/>
        <a:p>
          <a:r>
            <a:rPr lang="fi-FI" dirty="0" smtClean="0"/>
            <a:t>7 </a:t>
          </a:r>
          <a:r>
            <a:rPr lang="fi-FI" dirty="0" err="1" smtClean="0"/>
            <a:t>lk</a:t>
          </a:r>
          <a:endParaRPr lang="fi-FI" dirty="0"/>
        </a:p>
      </dgm:t>
    </dgm:pt>
    <dgm:pt modelId="{D835951E-5DE3-4CB0-91B8-7251C29C60C1}" type="parTrans" cxnId="{6E4E13C3-3A4A-4787-A1BF-98C35B6F3AEA}">
      <dgm:prSet/>
      <dgm:spPr/>
      <dgm:t>
        <a:bodyPr/>
        <a:lstStyle/>
        <a:p>
          <a:endParaRPr lang="fi-FI"/>
        </a:p>
      </dgm:t>
    </dgm:pt>
    <dgm:pt modelId="{50A04589-758B-49D8-9A27-499B48952552}" type="sibTrans" cxnId="{6E4E13C3-3A4A-4787-A1BF-98C35B6F3AEA}">
      <dgm:prSet/>
      <dgm:spPr/>
      <dgm:t>
        <a:bodyPr/>
        <a:lstStyle/>
        <a:p>
          <a:endParaRPr lang="fi-FI"/>
        </a:p>
      </dgm:t>
    </dgm:pt>
    <dgm:pt modelId="{0FBA688C-57CC-4864-AA7A-C08A9F3A3987}">
      <dgm:prSet phldrT="[Teksti]" custT="1"/>
      <dgm:spPr>
        <a:ln>
          <a:solidFill>
            <a:srgbClr val="FFC000"/>
          </a:solidFill>
        </a:ln>
      </dgm:spPr>
      <dgm:t>
        <a:bodyPr/>
        <a:lstStyle/>
        <a:p>
          <a:r>
            <a:rPr lang="fi-FI" sz="2700" b="1" dirty="0" smtClean="0">
              <a:solidFill>
                <a:schemeClr val="tx2">
                  <a:lumMod val="60000"/>
                  <a:lumOff val="40000"/>
                </a:schemeClr>
              </a:solidFill>
            </a:rPr>
            <a:t>Fysiikkaa</a:t>
          </a:r>
          <a:r>
            <a:rPr lang="fi-FI" sz="2700" dirty="0" smtClean="0"/>
            <a:t> </a:t>
          </a:r>
          <a:r>
            <a:rPr lang="fi-FI" sz="2700" b="1" dirty="0" smtClean="0">
              <a:solidFill>
                <a:srgbClr val="0070C0"/>
              </a:solidFill>
            </a:rPr>
            <a:t>1</a:t>
          </a:r>
          <a:r>
            <a:rPr lang="fi-FI" sz="2700" dirty="0" smtClean="0"/>
            <a:t> </a:t>
          </a:r>
          <a:r>
            <a:rPr lang="fi-FI" sz="2000" dirty="0" smtClean="0"/>
            <a:t>vuosiviikkotunti</a:t>
          </a:r>
          <a:endParaRPr lang="fi-FI" sz="2000" dirty="0"/>
        </a:p>
      </dgm:t>
    </dgm:pt>
    <dgm:pt modelId="{23C61B3C-863F-481A-A9BE-338CE7B774B2}" type="parTrans" cxnId="{9B13A5C0-72C1-4F16-B381-17C69861342F}">
      <dgm:prSet/>
      <dgm:spPr/>
      <dgm:t>
        <a:bodyPr/>
        <a:lstStyle/>
        <a:p>
          <a:endParaRPr lang="fi-FI"/>
        </a:p>
      </dgm:t>
    </dgm:pt>
    <dgm:pt modelId="{157A2BF0-3C2B-469A-9FA8-F8656AB00427}" type="sibTrans" cxnId="{9B13A5C0-72C1-4F16-B381-17C69861342F}">
      <dgm:prSet/>
      <dgm:spPr/>
      <dgm:t>
        <a:bodyPr/>
        <a:lstStyle/>
        <a:p>
          <a:endParaRPr lang="fi-FI"/>
        </a:p>
      </dgm:t>
    </dgm:pt>
    <dgm:pt modelId="{C98C361C-B0D7-4791-B5EB-B3DBDD0DDC02}">
      <dgm:prSet phldrT="[Teksti]" custT="1"/>
      <dgm:spPr>
        <a:ln>
          <a:solidFill>
            <a:srgbClr val="FFC000"/>
          </a:solidFill>
        </a:ln>
      </dgm:spPr>
      <dgm:t>
        <a:bodyPr/>
        <a:lstStyle/>
        <a:p>
          <a:r>
            <a:rPr lang="fi-FI" sz="2700" b="1" dirty="0" smtClean="0">
              <a:solidFill>
                <a:srgbClr val="00B050"/>
              </a:solidFill>
            </a:rPr>
            <a:t>Kemiaa</a:t>
          </a:r>
          <a:r>
            <a:rPr lang="fi-FI" sz="2700" dirty="0" smtClean="0">
              <a:solidFill>
                <a:srgbClr val="00B050"/>
              </a:solidFill>
            </a:rPr>
            <a:t> </a:t>
          </a:r>
          <a:r>
            <a:rPr lang="fi-FI" sz="2700" b="1" dirty="0" smtClean="0">
              <a:solidFill>
                <a:srgbClr val="00B050"/>
              </a:solidFill>
            </a:rPr>
            <a:t>1</a:t>
          </a:r>
          <a:r>
            <a:rPr lang="fi-FI" sz="2700" dirty="0" smtClean="0">
              <a:solidFill>
                <a:srgbClr val="00B050"/>
              </a:solidFill>
            </a:rPr>
            <a:t> </a:t>
          </a:r>
          <a:r>
            <a:rPr lang="fi-FI" sz="2000" dirty="0" smtClean="0"/>
            <a:t>vuosiviikkotunti</a:t>
          </a:r>
          <a:endParaRPr lang="fi-FI" sz="2000" dirty="0"/>
        </a:p>
      </dgm:t>
    </dgm:pt>
    <dgm:pt modelId="{647895B5-C7D6-48BA-AE2C-392D147BFCE0}" type="parTrans" cxnId="{79BF247D-512E-48EE-B8A5-25887A5590F5}">
      <dgm:prSet/>
      <dgm:spPr/>
      <dgm:t>
        <a:bodyPr/>
        <a:lstStyle/>
        <a:p>
          <a:endParaRPr lang="fi-FI"/>
        </a:p>
      </dgm:t>
    </dgm:pt>
    <dgm:pt modelId="{A22117F7-BDCF-4716-A93A-2321C3B28087}" type="sibTrans" cxnId="{79BF247D-512E-48EE-B8A5-25887A5590F5}">
      <dgm:prSet/>
      <dgm:spPr/>
      <dgm:t>
        <a:bodyPr/>
        <a:lstStyle/>
        <a:p>
          <a:endParaRPr lang="fi-FI"/>
        </a:p>
      </dgm:t>
    </dgm:pt>
    <dgm:pt modelId="{D5B9C6CA-079D-43C9-A314-B451DBEB5655}">
      <dgm:prSet phldrT="[Teksti]">
        <dgm:style>
          <a:lnRef idx="1">
            <a:schemeClr val="accent3"/>
          </a:lnRef>
          <a:fillRef idx="2">
            <a:schemeClr val="accent3"/>
          </a:fillRef>
          <a:effectRef idx="1">
            <a:schemeClr val="accent3"/>
          </a:effectRef>
          <a:fontRef idx="minor">
            <a:schemeClr val="dk1"/>
          </a:fontRef>
        </dgm:style>
      </dgm:prSet>
      <dgm:spPr/>
      <dgm:t>
        <a:bodyPr/>
        <a:lstStyle/>
        <a:p>
          <a:r>
            <a:rPr lang="fi-FI" dirty="0" smtClean="0"/>
            <a:t>8 </a:t>
          </a:r>
          <a:r>
            <a:rPr lang="fi-FI" dirty="0" err="1" smtClean="0"/>
            <a:t>lk</a:t>
          </a:r>
          <a:endParaRPr lang="fi-FI" dirty="0"/>
        </a:p>
      </dgm:t>
    </dgm:pt>
    <dgm:pt modelId="{3D968058-E659-48E7-A66D-4E2F25650A3D}" type="parTrans" cxnId="{E2EE67C0-44F8-46DA-95FC-5D56776AD1AE}">
      <dgm:prSet/>
      <dgm:spPr/>
      <dgm:t>
        <a:bodyPr/>
        <a:lstStyle/>
        <a:p>
          <a:endParaRPr lang="fi-FI"/>
        </a:p>
      </dgm:t>
    </dgm:pt>
    <dgm:pt modelId="{432BC635-C485-425C-9754-116FE2D79CA7}" type="sibTrans" cxnId="{E2EE67C0-44F8-46DA-95FC-5D56776AD1AE}">
      <dgm:prSet/>
      <dgm:spPr/>
      <dgm:t>
        <a:bodyPr/>
        <a:lstStyle/>
        <a:p>
          <a:endParaRPr lang="fi-FI"/>
        </a:p>
      </dgm:t>
    </dgm:pt>
    <dgm:pt modelId="{E45A418A-3BD7-42A8-8124-9E2317900DB0}">
      <dgm:prSet phldrT="[Teksti]" custT="1"/>
      <dgm:spPr>
        <a:ln>
          <a:solidFill>
            <a:srgbClr val="00B050"/>
          </a:solidFill>
        </a:ln>
      </dgm:spPr>
      <dgm:t>
        <a:bodyPr/>
        <a:lstStyle/>
        <a:p>
          <a:r>
            <a:rPr lang="fi-FI" sz="2700" b="1" dirty="0" smtClean="0">
              <a:solidFill>
                <a:srgbClr val="00B050"/>
              </a:solidFill>
            </a:rPr>
            <a:t>Kemiaa</a:t>
          </a:r>
          <a:r>
            <a:rPr lang="fi-FI" sz="2700" dirty="0" smtClean="0"/>
            <a:t> </a:t>
          </a:r>
          <a:r>
            <a:rPr lang="fi-FI" sz="2700" b="1" dirty="0" smtClean="0">
              <a:solidFill>
                <a:srgbClr val="00B050"/>
              </a:solidFill>
            </a:rPr>
            <a:t>2</a:t>
          </a:r>
          <a:r>
            <a:rPr lang="fi-FI" sz="2700" dirty="0" smtClean="0"/>
            <a:t> </a:t>
          </a:r>
          <a:r>
            <a:rPr lang="fi-FI" sz="2000" dirty="0" smtClean="0"/>
            <a:t>vuosiviikkotuntia</a:t>
          </a:r>
          <a:endParaRPr lang="fi-FI" sz="2000" dirty="0"/>
        </a:p>
      </dgm:t>
    </dgm:pt>
    <dgm:pt modelId="{41302879-88DD-41FD-ADB9-BFD49E122326}" type="parTrans" cxnId="{77B1231A-5D91-4F72-AD7B-B88512A24A72}">
      <dgm:prSet/>
      <dgm:spPr/>
      <dgm:t>
        <a:bodyPr/>
        <a:lstStyle/>
        <a:p>
          <a:endParaRPr lang="fi-FI"/>
        </a:p>
      </dgm:t>
    </dgm:pt>
    <dgm:pt modelId="{685223AD-C9A8-438A-A78C-D2B0C3AEF9CB}" type="sibTrans" cxnId="{77B1231A-5D91-4F72-AD7B-B88512A24A72}">
      <dgm:prSet/>
      <dgm:spPr/>
      <dgm:t>
        <a:bodyPr/>
        <a:lstStyle/>
        <a:p>
          <a:endParaRPr lang="fi-FI"/>
        </a:p>
      </dgm:t>
    </dgm:pt>
    <dgm:pt modelId="{86ED4A3B-C091-453E-8EBA-6DA102F61F6E}">
      <dgm:prSet phldrT="[Teksti]">
        <dgm:style>
          <a:lnRef idx="1">
            <a:schemeClr val="accent5"/>
          </a:lnRef>
          <a:fillRef idx="2">
            <a:schemeClr val="accent5"/>
          </a:fillRef>
          <a:effectRef idx="1">
            <a:schemeClr val="accent5"/>
          </a:effectRef>
          <a:fontRef idx="minor">
            <a:schemeClr val="dk1"/>
          </a:fontRef>
        </dgm:style>
      </dgm:prSet>
      <dgm:spPr/>
      <dgm:t>
        <a:bodyPr/>
        <a:lstStyle/>
        <a:p>
          <a:r>
            <a:rPr lang="fi-FI" dirty="0" smtClean="0"/>
            <a:t>9 </a:t>
          </a:r>
          <a:r>
            <a:rPr lang="fi-FI" dirty="0" err="1" smtClean="0"/>
            <a:t>lk</a:t>
          </a:r>
          <a:endParaRPr lang="fi-FI" dirty="0"/>
        </a:p>
      </dgm:t>
    </dgm:pt>
    <dgm:pt modelId="{739EC5B5-938A-4E15-BA75-96BAE6950F22}" type="parTrans" cxnId="{3DEC080C-4A17-4E31-978B-22A0372BF560}">
      <dgm:prSet/>
      <dgm:spPr/>
      <dgm:t>
        <a:bodyPr/>
        <a:lstStyle/>
        <a:p>
          <a:endParaRPr lang="fi-FI"/>
        </a:p>
      </dgm:t>
    </dgm:pt>
    <dgm:pt modelId="{94ACB416-F71C-4519-892D-0E63DA7F8D6D}" type="sibTrans" cxnId="{3DEC080C-4A17-4E31-978B-22A0372BF560}">
      <dgm:prSet/>
      <dgm:spPr/>
      <dgm:t>
        <a:bodyPr/>
        <a:lstStyle/>
        <a:p>
          <a:endParaRPr lang="fi-FI"/>
        </a:p>
      </dgm:t>
    </dgm:pt>
    <dgm:pt modelId="{EC4A1027-3839-4CBD-8EC4-9A920BD82426}">
      <dgm:prSet phldrT="[Teksti]" custT="1"/>
      <dgm:spPr>
        <a:ln>
          <a:solidFill>
            <a:srgbClr val="00B0F0"/>
          </a:solidFill>
        </a:ln>
      </dgm:spPr>
      <dgm:t>
        <a:bodyPr/>
        <a:lstStyle/>
        <a:p>
          <a:r>
            <a:rPr lang="fi-FI" sz="2700" b="1" dirty="0" smtClean="0">
              <a:solidFill>
                <a:schemeClr val="tx2">
                  <a:lumMod val="60000"/>
                  <a:lumOff val="40000"/>
                </a:schemeClr>
              </a:solidFill>
            </a:rPr>
            <a:t>Fysiikkaa</a:t>
          </a:r>
          <a:r>
            <a:rPr lang="fi-FI" sz="2700" dirty="0" smtClean="0"/>
            <a:t> </a:t>
          </a:r>
          <a:r>
            <a:rPr lang="fi-FI" sz="2700" b="1" dirty="0" smtClean="0">
              <a:solidFill>
                <a:srgbClr val="0070C0"/>
              </a:solidFill>
            </a:rPr>
            <a:t>3</a:t>
          </a:r>
          <a:r>
            <a:rPr lang="fi-FI" sz="2700" dirty="0" smtClean="0"/>
            <a:t> </a:t>
          </a:r>
          <a:r>
            <a:rPr lang="fi-FI" sz="2000" dirty="0" smtClean="0"/>
            <a:t>vuosiviikkotuntia</a:t>
          </a:r>
          <a:endParaRPr lang="fi-FI" sz="2000" dirty="0"/>
        </a:p>
      </dgm:t>
    </dgm:pt>
    <dgm:pt modelId="{8DF34EE2-B5E3-4C81-95AC-B84F299680A3}" type="parTrans" cxnId="{E9504B21-1C71-4F67-A4A9-8CAB51E20CA6}">
      <dgm:prSet/>
      <dgm:spPr/>
      <dgm:t>
        <a:bodyPr/>
        <a:lstStyle/>
        <a:p>
          <a:endParaRPr lang="fi-FI"/>
        </a:p>
      </dgm:t>
    </dgm:pt>
    <dgm:pt modelId="{85498C5A-6E85-42BC-928F-2AE5335BF6E3}" type="sibTrans" cxnId="{E9504B21-1C71-4F67-A4A9-8CAB51E20CA6}">
      <dgm:prSet/>
      <dgm:spPr/>
      <dgm:t>
        <a:bodyPr/>
        <a:lstStyle/>
        <a:p>
          <a:endParaRPr lang="fi-FI"/>
        </a:p>
      </dgm:t>
    </dgm:pt>
    <dgm:pt modelId="{CCF1A092-8462-4886-996E-9531638A44E9}" type="pres">
      <dgm:prSet presAssocID="{A7DA7A77-C72E-4876-B23C-FC3DE97B3CA6}" presName="linearFlow" presStyleCnt="0">
        <dgm:presLayoutVars>
          <dgm:dir/>
          <dgm:animLvl val="lvl"/>
          <dgm:resizeHandles val="exact"/>
        </dgm:presLayoutVars>
      </dgm:prSet>
      <dgm:spPr/>
      <dgm:t>
        <a:bodyPr/>
        <a:lstStyle/>
        <a:p>
          <a:endParaRPr lang="fi-FI"/>
        </a:p>
      </dgm:t>
    </dgm:pt>
    <dgm:pt modelId="{AE4EF90F-0785-4379-861A-205B8C4CE313}" type="pres">
      <dgm:prSet presAssocID="{C5FA5D49-91B0-4DC7-B0B8-4FB083C16B41}" presName="composite" presStyleCnt="0"/>
      <dgm:spPr/>
    </dgm:pt>
    <dgm:pt modelId="{8A592433-7D76-4020-A54C-EDF8A0A5F8BA}" type="pres">
      <dgm:prSet presAssocID="{C5FA5D49-91B0-4DC7-B0B8-4FB083C16B41}" presName="parentText" presStyleLbl="alignNode1" presStyleIdx="0" presStyleCnt="3">
        <dgm:presLayoutVars>
          <dgm:chMax val="1"/>
          <dgm:bulletEnabled val="1"/>
        </dgm:presLayoutVars>
      </dgm:prSet>
      <dgm:spPr/>
      <dgm:t>
        <a:bodyPr/>
        <a:lstStyle/>
        <a:p>
          <a:endParaRPr lang="fi-FI"/>
        </a:p>
      </dgm:t>
    </dgm:pt>
    <dgm:pt modelId="{CBFD8FF2-A7E2-44DB-BF67-1B4B78D9C711}" type="pres">
      <dgm:prSet presAssocID="{C5FA5D49-91B0-4DC7-B0B8-4FB083C16B41}" presName="descendantText" presStyleLbl="alignAcc1" presStyleIdx="0" presStyleCnt="3">
        <dgm:presLayoutVars>
          <dgm:bulletEnabled val="1"/>
        </dgm:presLayoutVars>
      </dgm:prSet>
      <dgm:spPr/>
      <dgm:t>
        <a:bodyPr/>
        <a:lstStyle/>
        <a:p>
          <a:endParaRPr lang="fi-FI"/>
        </a:p>
      </dgm:t>
    </dgm:pt>
    <dgm:pt modelId="{5FBDB448-06D3-4CB4-A55A-83E17247054E}" type="pres">
      <dgm:prSet presAssocID="{50A04589-758B-49D8-9A27-499B48952552}" presName="sp" presStyleCnt="0"/>
      <dgm:spPr/>
    </dgm:pt>
    <dgm:pt modelId="{5EFF8F13-FFB4-421B-954B-220947D453A4}" type="pres">
      <dgm:prSet presAssocID="{D5B9C6CA-079D-43C9-A314-B451DBEB5655}" presName="composite" presStyleCnt="0"/>
      <dgm:spPr/>
    </dgm:pt>
    <dgm:pt modelId="{AB6A9360-1286-483B-B255-994BD2A47AF5}" type="pres">
      <dgm:prSet presAssocID="{D5B9C6CA-079D-43C9-A314-B451DBEB5655}" presName="parentText" presStyleLbl="alignNode1" presStyleIdx="1" presStyleCnt="3">
        <dgm:presLayoutVars>
          <dgm:chMax val="1"/>
          <dgm:bulletEnabled val="1"/>
        </dgm:presLayoutVars>
      </dgm:prSet>
      <dgm:spPr/>
      <dgm:t>
        <a:bodyPr/>
        <a:lstStyle/>
        <a:p>
          <a:endParaRPr lang="fi-FI"/>
        </a:p>
      </dgm:t>
    </dgm:pt>
    <dgm:pt modelId="{C6CDDC3B-0FD6-4FAE-B18F-BE33BEAD29E3}" type="pres">
      <dgm:prSet presAssocID="{D5B9C6CA-079D-43C9-A314-B451DBEB5655}" presName="descendantText" presStyleLbl="alignAcc1" presStyleIdx="1" presStyleCnt="3">
        <dgm:presLayoutVars>
          <dgm:bulletEnabled val="1"/>
        </dgm:presLayoutVars>
      </dgm:prSet>
      <dgm:spPr/>
      <dgm:t>
        <a:bodyPr/>
        <a:lstStyle/>
        <a:p>
          <a:endParaRPr lang="fi-FI"/>
        </a:p>
      </dgm:t>
    </dgm:pt>
    <dgm:pt modelId="{D5FDEBA0-B3A5-47E9-90D7-34F36FCC6306}" type="pres">
      <dgm:prSet presAssocID="{432BC635-C485-425C-9754-116FE2D79CA7}" presName="sp" presStyleCnt="0"/>
      <dgm:spPr/>
    </dgm:pt>
    <dgm:pt modelId="{0BEB2ED8-7609-4EB8-A911-91E5F3AE4ED1}" type="pres">
      <dgm:prSet presAssocID="{86ED4A3B-C091-453E-8EBA-6DA102F61F6E}" presName="composite" presStyleCnt="0"/>
      <dgm:spPr/>
    </dgm:pt>
    <dgm:pt modelId="{340D9772-44AD-443C-8E07-AEC2F6569440}" type="pres">
      <dgm:prSet presAssocID="{86ED4A3B-C091-453E-8EBA-6DA102F61F6E}" presName="parentText" presStyleLbl="alignNode1" presStyleIdx="2" presStyleCnt="3">
        <dgm:presLayoutVars>
          <dgm:chMax val="1"/>
          <dgm:bulletEnabled val="1"/>
        </dgm:presLayoutVars>
      </dgm:prSet>
      <dgm:spPr/>
      <dgm:t>
        <a:bodyPr/>
        <a:lstStyle/>
        <a:p>
          <a:endParaRPr lang="fi-FI"/>
        </a:p>
      </dgm:t>
    </dgm:pt>
    <dgm:pt modelId="{C7E940EE-245F-4754-AFC8-3C244F05F497}" type="pres">
      <dgm:prSet presAssocID="{86ED4A3B-C091-453E-8EBA-6DA102F61F6E}" presName="descendantText" presStyleLbl="alignAcc1" presStyleIdx="2" presStyleCnt="3">
        <dgm:presLayoutVars>
          <dgm:bulletEnabled val="1"/>
        </dgm:presLayoutVars>
      </dgm:prSet>
      <dgm:spPr/>
      <dgm:t>
        <a:bodyPr/>
        <a:lstStyle/>
        <a:p>
          <a:endParaRPr lang="fi-FI"/>
        </a:p>
      </dgm:t>
    </dgm:pt>
  </dgm:ptLst>
  <dgm:cxnLst>
    <dgm:cxn modelId="{77B1231A-5D91-4F72-AD7B-B88512A24A72}" srcId="{D5B9C6CA-079D-43C9-A314-B451DBEB5655}" destId="{E45A418A-3BD7-42A8-8124-9E2317900DB0}" srcOrd="0" destOrd="0" parTransId="{41302879-88DD-41FD-ADB9-BFD49E122326}" sibTransId="{685223AD-C9A8-438A-A78C-D2B0C3AEF9CB}"/>
    <dgm:cxn modelId="{E9504B21-1C71-4F67-A4A9-8CAB51E20CA6}" srcId="{86ED4A3B-C091-453E-8EBA-6DA102F61F6E}" destId="{EC4A1027-3839-4CBD-8EC4-9A920BD82426}" srcOrd="0" destOrd="0" parTransId="{8DF34EE2-B5E3-4C81-95AC-B84F299680A3}" sibTransId="{85498C5A-6E85-42BC-928F-2AE5335BF6E3}"/>
    <dgm:cxn modelId="{E2EE67C0-44F8-46DA-95FC-5D56776AD1AE}" srcId="{A7DA7A77-C72E-4876-B23C-FC3DE97B3CA6}" destId="{D5B9C6CA-079D-43C9-A314-B451DBEB5655}" srcOrd="1" destOrd="0" parTransId="{3D968058-E659-48E7-A66D-4E2F25650A3D}" sibTransId="{432BC635-C485-425C-9754-116FE2D79CA7}"/>
    <dgm:cxn modelId="{F751B7DA-B748-415F-A172-68ECFF0E1A5A}" type="presOf" srcId="{EC4A1027-3839-4CBD-8EC4-9A920BD82426}" destId="{C7E940EE-245F-4754-AFC8-3C244F05F497}" srcOrd="0" destOrd="0" presId="urn:microsoft.com/office/officeart/2005/8/layout/chevron2"/>
    <dgm:cxn modelId="{3DEC080C-4A17-4E31-978B-22A0372BF560}" srcId="{A7DA7A77-C72E-4876-B23C-FC3DE97B3CA6}" destId="{86ED4A3B-C091-453E-8EBA-6DA102F61F6E}" srcOrd="2" destOrd="0" parTransId="{739EC5B5-938A-4E15-BA75-96BAE6950F22}" sibTransId="{94ACB416-F71C-4519-892D-0E63DA7F8D6D}"/>
    <dgm:cxn modelId="{265E2C06-03AC-4594-98D3-ADBACC48539A}" type="presOf" srcId="{C5FA5D49-91B0-4DC7-B0B8-4FB083C16B41}" destId="{8A592433-7D76-4020-A54C-EDF8A0A5F8BA}" srcOrd="0" destOrd="0" presId="urn:microsoft.com/office/officeart/2005/8/layout/chevron2"/>
    <dgm:cxn modelId="{6E4E13C3-3A4A-4787-A1BF-98C35B6F3AEA}" srcId="{A7DA7A77-C72E-4876-B23C-FC3DE97B3CA6}" destId="{C5FA5D49-91B0-4DC7-B0B8-4FB083C16B41}" srcOrd="0" destOrd="0" parTransId="{D835951E-5DE3-4CB0-91B8-7251C29C60C1}" sibTransId="{50A04589-758B-49D8-9A27-499B48952552}"/>
    <dgm:cxn modelId="{0D1F0B68-8869-4F4F-A6BC-6384E289F4A0}" type="presOf" srcId="{86ED4A3B-C091-453E-8EBA-6DA102F61F6E}" destId="{340D9772-44AD-443C-8E07-AEC2F6569440}" srcOrd="0" destOrd="0" presId="urn:microsoft.com/office/officeart/2005/8/layout/chevron2"/>
    <dgm:cxn modelId="{9B13A5C0-72C1-4F16-B381-17C69861342F}" srcId="{C5FA5D49-91B0-4DC7-B0B8-4FB083C16B41}" destId="{0FBA688C-57CC-4864-AA7A-C08A9F3A3987}" srcOrd="0" destOrd="0" parTransId="{23C61B3C-863F-481A-A9BE-338CE7B774B2}" sibTransId="{157A2BF0-3C2B-469A-9FA8-F8656AB00427}"/>
    <dgm:cxn modelId="{BA951817-ED7E-4017-914F-881B3A00E2E3}" type="presOf" srcId="{E45A418A-3BD7-42A8-8124-9E2317900DB0}" destId="{C6CDDC3B-0FD6-4FAE-B18F-BE33BEAD29E3}" srcOrd="0" destOrd="0" presId="urn:microsoft.com/office/officeart/2005/8/layout/chevron2"/>
    <dgm:cxn modelId="{4FCA2D43-FBDA-42FA-AA32-8CBDE99F82A2}" type="presOf" srcId="{A7DA7A77-C72E-4876-B23C-FC3DE97B3CA6}" destId="{CCF1A092-8462-4886-996E-9531638A44E9}" srcOrd="0" destOrd="0" presId="urn:microsoft.com/office/officeart/2005/8/layout/chevron2"/>
    <dgm:cxn modelId="{F9DAA3DD-AD27-4C8D-AC16-93970ED713DF}" type="presOf" srcId="{C98C361C-B0D7-4791-B5EB-B3DBDD0DDC02}" destId="{CBFD8FF2-A7E2-44DB-BF67-1B4B78D9C711}" srcOrd="0" destOrd="1" presId="urn:microsoft.com/office/officeart/2005/8/layout/chevron2"/>
    <dgm:cxn modelId="{3343F08B-EC86-4645-9A6F-DE4BA4D47F50}" type="presOf" srcId="{D5B9C6CA-079D-43C9-A314-B451DBEB5655}" destId="{AB6A9360-1286-483B-B255-994BD2A47AF5}" srcOrd="0" destOrd="0" presId="urn:microsoft.com/office/officeart/2005/8/layout/chevron2"/>
    <dgm:cxn modelId="{79BF247D-512E-48EE-B8A5-25887A5590F5}" srcId="{C5FA5D49-91B0-4DC7-B0B8-4FB083C16B41}" destId="{C98C361C-B0D7-4791-B5EB-B3DBDD0DDC02}" srcOrd="1" destOrd="0" parTransId="{647895B5-C7D6-48BA-AE2C-392D147BFCE0}" sibTransId="{A22117F7-BDCF-4716-A93A-2321C3B28087}"/>
    <dgm:cxn modelId="{40749965-E517-4EF2-AE30-F561D6E1C6AC}" type="presOf" srcId="{0FBA688C-57CC-4864-AA7A-C08A9F3A3987}" destId="{CBFD8FF2-A7E2-44DB-BF67-1B4B78D9C711}" srcOrd="0" destOrd="0" presId="urn:microsoft.com/office/officeart/2005/8/layout/chevron2"/>
    <dgm:cxn modelId="{FD50A871-715A-4A04-94E8-B008825B6953}" type="presParOf" srcId="{CCF1A092-8462-4886-996E-9531638A44E9}" destId="{AE4EF90F-0785-4379-861A-205B8C4CE313}" srcOrd="0" destOrd="0" presId="urn:microsoft.com/office/officeart/2005/8/layout/chevron2"/>
    <dgm:cxn modelId="{741A34A9-0AC2-48C9-B2CE-6828306685A6}" type="presParOf" srcId="{AE4EF90F-0785-4379-861A-205B8C4CE313}" destId="{8A592433-7D76-4020-A54C-EDF8A0A5F8BA}" srcOrd="0" destOrd="0" presId="urn:microsoft.com/office/officeart/2005/8/layout/chevron2"/>
    <dgm:cxn modelId="{4FB0829E-1182-4540-9575-0BE82B6318A0}" type="presParOf" srcId="{AE4EF90F-0785-4379-861A-205B8C4CE313}" destId="{CBFD8FF2-A7E2-44DB-BF67-1B4B78D9C711}" srcOrd="1" destOrd="0" presId="urn:microsoft.com/office/officeart/2005/8/layout/chevron2"/>
    <dgm:cxn modelId="{406F50CE-F250-47CD-BC7D-40604BB03F54}" type="presParOf" srcId="{CCF1A092-8462-4886-996E-9531638A44E9}" destId="{5FBDB448-06D3-4CB4-A55A-83E17247054E}" srcOrd="1" destOrd="0" presId="urn:microsoft.com/office/officeart/2005/8/layout/chevron2"/>
    <dgm:cxn modelId="{6A71BE5C-7E96-4E65-AB14-8A796528A06D}" type="presParOf" srcId="{CCF1A092-8462-4886-996E-9531638A44E9}" destId="{5EFF8F13-FFB4-421B-954B-220947D453A4}" srcOrd="2" destOrd="0" presId="urn:microsoft.com/office/officeart/2005/8/layout/chevron2"/>
    <dgm:cxn modelId="{630596F2-0C91-4070-BD83-784AE683A0A7}" type="presParOf" srcId="{5EFF8F13-FFB4-421B-954B-220947D453A4}" destId="{AB6A9360-1286-483B-B255-994BD2A47AF5}" srcOrd="0" destOrd="0" presId="urn:microsoft.com/office/officeart/2005/8/layout/chevron2"/>
    <dgm:cxn modelId="{BBDCE566-EEB1-4E99-8D23-5D33CE631A69}" type="presParOf" srcId="{5EFF8F13-FFB4-421B-954B-220947D453A4}" destId="{C6CDDC3B-0FD6-4FAE-B18F-BE33BEAD29E3}" srcOrd="1" destOrd="0" presId="urn:microsoft.com/office/officeart/2005/8/layout/chevron2"/>
    <dgm:cxn modelId="{A9976040-6E3D-479B-A2A0-A02DDE3B1498}" type="presParOf" srcId="{CCF1A092-8462-4886-996E-9531638A44E9}" destId="{D5FDEBA0-B3A5-47E9-90D7-34F36FCC6306}" srcOrd="3" destOrd="0" presId="urn:microsoft.com/office/officeart/2005/8/layout/chevron2"/>
    <dgm:cxn modelId="{2AF32DB7-47F4-419C-92B8-2A8052558AD2}" type="presParOf" srcId="{CCF1A092-8462-4886-996E-9531638A44E9}" destId="{0BEB2ED8-7609-4EB8-A911-91E5F3AE4ED1}" srcOrd="4" destOrd="0" presId="urn:microsoft.com/office/officeart/2005/8/layout/chevron2"/>
    <dgm:cxn modelId="{3572DCF5-6EAF-41F4-896B-DDA406419307}" type="presParOf" srcId="{0BEB2ED8-7609-4EB8-A911-91E5F3AE4ED1}" destId="{340D9772-44AD-443C-8E07-AEC2F6569440}" srcOrd="0" destOrd="0" presId="urn:microsoft.com/office/officeart/2005/8/layout/chevron2"/>
    <dgm:cxn modelId="{55C80C90-8862-424F-A55A-DC855CC97FD8}" type="presParOf" srcId="{0BEB2ED8-7609-4EB8-A911-91E5F3AE4ED1}" destId="{C7E940EE-245F-4754-AFC8-3C244F05F49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592433-7D76-4020-A54C-EDF8A0A5F8BA}">
      <dsp:nvSpPr>
        <dsp:cNvPr id="0" name=""/>
        <dsp:cNvSpPr/>
      </dsp:nvSpPr>
      <dsp:spPr>
        <a:xfrm rot="5400000">
          <a:off x="-222646" y="223826"/>
          <a:ext cx="1484312" cy="1039018"/>
        </a:xfrm>
        <a:prstGeom prst="chevron">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fi-FI" sz="2900" kern="1200" dirty="0" smtClean="0"/>
            <a:t>7 </a:t>
          </a:r>
          <a:r>
            <a:rPr lang="fi-FI" sz="2900" kern="1200" dirty="0" err="1" smtClean="0"/>
            <a:t>lk</a:t>
          </a:r>
          <a:endParaRPr lang="fi-FI" sz="2900" kern="1200" dirty="0"/>
        </a:p>
      </dsp:txBody>
      <dsp:txXfrm rot="-5400000">
        <a:off x="1" y="520688"/>
        <a:ext cx="1039018" cy="445294"/>
      </dsp:txXfrm>
    </dsp:sp>
    <dsp:sp modelId="{CBFD8FF2-A7E2-44DB-BF67-1B4B78D9C711}">
      <dsp:nvSpPr>
        <dsp:cNvPr id="0" name=""/>
        <dsp:cNvSpPr/>
      </dsp:nvSpPr>
      <dsp:spPr>
        <a:xfrm rot="5400000">
          <a:off x="3085107" y="-2044909"/>
          <a:ext cx="964803" cy="5056981"/>
        </a:xfrm>
        <a:prstGeom prst="round2SameRect">
          <a:avLst/>
        </a:prstGeom>
        <a:solidFill>
          <a:schemeClr val="lt1">
            <a:alpha val="90000"/>
            <a:hueOff val="0"/>
            <a:satOff val="0"/>
            <a:lumOff val="0"/>
            <a:alphaOff val="0"/>
          </a:schemeClr>
        </a:solidFill>
        <a:ln w="25400" cap="flat" cmpd="sng" algn="ctr">
          <a:solidFill>
            <a:srgbClr val="FFC000"/>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r>
            <a:rPr lang="fi-FI" sz="2700" b="1" kern="1200" dirty="0" smtClean="0">
              <a:solidFill>
                <a:schemeClr val="tx2">
                  <a:lumMod val="60000"/>
                  <a:lumOff val="40000"/>
                </a:schemeClr>
              </a:solidFill>
            </a:rPr>
            <a:t>Fysiikkaa</a:t>
          </a:r>
          <a:r>
            <a:rPr lang="fi-FI" sz="2700" kern="1200" dirty="0" smtClean="0"/>
            <a:t> </a:t>
          </a:r>
          <a:r>
            <a:rPr lang="fi-FI" sz="2700" b="1" kern="1200" dirty="0" smtClean="0">
              <a:solidFill>
                <a:srgbClr val="0070C0"/>
              </a:solidFill>
            </a:rPr>
            <a:t>1</a:t>
          </a:r>
          <a:r>
            <a:rPr lang="fi-FI" sz="2700" kern="1200" dirty="0" smtClean="0"/>
            <a:t> </a:t>
          </a:r>
          <a:r>
            <a:rPr lang="fi-FI" sz="2000" kern="1200" dirty="0" smtClean="0"/>
            <a:t>vuosiviikkotunti</a:t>
          </a:r>
          <a:endParaRPr lang="fi-FI" sz="2000" kern="1200" dirty="0"/>
        </a:p>
        <a:p>
          <a:pPr marL="228600" lvl="1" indent="-228600" algn="l" defTabSz="1200150">
            <a:lnSpc>
              <a:spcPct val="90000"/>
            </a:lnSpc>
            <a:spcBef>
              <a:spcPct val="0"/>
            </a:spcBef>
            <a:spcAft>
              <a:spcPct val="15000"/>
            </a:spcAft>
            <a:buChar char="••"/>
          </a:pPr>
          <a:r>
            <a:rPr lang="fi-FI" sz="2700" b="1" kern="1200" dirty="0" smtClean="0">
              <a:solidFill>
                <a:srgbClr val="00B050"/>
              </a:solidFill>
            </a:rPr>
            <a:t>Kemiaa</a:t>
          </a:r>
          <a:r>
            <a:rPr lang="fi-FI" sz="2700" kern="1200" dirty="0" smtClean="0">
              <a:solidFill>
                <a:srgbClr val="00B050"/>
              </a:solidFill>
            </a:rPr>
            <a:t> </a:t>
          </a:r>
          <a:r>
            <a:rPr lang="fi-FI" sz="2700" b="1" kern="1200" dirty="0" smtClean="0">
              <a:solidFill>
                <a:srgbClr val="00B050"/>
              </a:solidFill>
            </a:rPr>
            <a:t>1</a:t>
          </a:r>
          <a:r>
            <a:rPr lang="fi-FI" sz="2700" kern="1200" dirty="0" smtClean="0">
              <a:solidFill>
                <a:srgbClr val="00B050"/>
              </a:solidFill>
            </a:rPr>
            <a:t> </a:t>
          </a:r>
          <a:r>
            <a:rPr lang="fi-FI" sz="2000" kern="1200" dirty="0" smtClean="0"/>
            <a:t>vuosiviikkotunti</a:t>
          </a:r>
          <a:endParaRPr lang="fi-FI" sz="2000" kern="1200" dirty="0"/>
        </a:p>
      </dsp:txBody>
      <dsp:txXfrm rot="-5400000">
        <a:off x="1039018" y="48278"/>
        <a:ext cx="5009883" cy="870607"/>
      </dsp:txXfrm>
    </dsp:sp>
    <dsp:sp modelId="{AB6A9360-1286-483B-B255-994BD2A47AF5}">
      <dsp:nvSpPr>
        <dsp:cNvPr id="0" name=""/>
        <dsp:cNvSpPr/>
      </dsp:nvSpPr>
      <dsp:spPr>
        <a:xfrm rot="5400000">
          <a:off x="-222646" y="1512490"/>
          <a:ext cx="1484312" cy="1039018"/>
        </a:xfrm>
        <a:prstGeom prst="chevron">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fi-FI" sz="2900" kern="1200" dirty="0" smtClean="0"/>
            <a:t>8 </a:t>
          </a:r>
          <a:r>
            <a:rPr lang="fi-FI" sz="2900" kern="1200" dirty="0" err="1" smtClean="0"/>
            <a:t>lk</a:t>
          </a:r>
          <a:endParaRPr lang="fi-FI" sz="2900" kern="1200" dirty="0"/>
        </a:p>
      </dsp:txBody>
      <dsp:txXfrm rot="-5400000">
        <a:off x="1" y="1809352"/>
        <a:ext cx="1039018" cy="445294"/>
      </dsp:txXfrm>
    </dsp:sp>
    <dsp:sp modelId="{C6CDDC3B-0FD6-4FAE-B18F-BE33BEAD29E3}">
      <dsp:nvSpPr>
        <dsp:cNvPr id="0" name=""/>
        <dsp:cNvSpPr/>
      </dsp:nvSpPr>
      <dsp:spPr>
        <a:xfrm rot="5400000">
          <a:off x="3085107" y="-756245"/>
          <a:ext cx="964803" cy="5056981"/>
        </a:xfrm>
        <a:prstGeom prst="round2SameRect">
          <a:avLst/>
        </a:prstGeom>
        <a:solidFill>
          <a:schemeClr val="lt1">
            <a:alpha val="90000"/>
            <a:hueOff val="0"/>
            <a:satOff val="0"/>
            <a:lumOff val="0"/>
            <a:alphaOff val="0"/>
          </a:schemeClr>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r>
            <a:rPr lang="fi-FI" sz="2700" b="1" kern="1200" dirty="0" smtClean="0">
              <a:solidFill>
                <a:srgbClr val="00B050"/>
              </a:solidFill>
            </a:rPr>
            <a:t>Kemiaa</a:t>
          </a:r>
          <a:r>
            <a:rPr lang="fi-FI" sz="2700" kern="1200" dirty="0" smtClean="0"/>
            <a:t> </a:t>
          </a:r>
          <a:r>
            <a:rPr lang="fi-FI" sz="2700" b="1" kern="1200" dirty="0" smtClean="0">
              <a:solidFill>
                <a:srgbClr val="00B050"/>
              </a:solidFill>
            </a:rPr>
            <a:t>2</a:t>
          </a:r>
          <a:r>
            <a:rPr lang="fi-FI" sz="2700" kern="1200" dirty="0" smtClean="0"/>
            <a:t> </a:t>
          </a:r>
          <a:r>
            <a:rPr lang="fi-FI" sz="2000" kern="1200" dirty="0" smtClean="0"/>
            <a:t>vuosiviikkotuntia</a:t>
          </a:r>
          <a:endParaRPr lang="fi-FI" sz="2000" kern="1200" dirty="0"/>
        </a:p>
      </dsp:txBody>
      <dsp:txXfrm rot="-5400000">
        <a:off x="1039018" y="1336942"/>
        <a:ext cx="5009883" cy="870607"/>
      </dsp:txXfrm>
    </dsp:sp>
    <dsp:sp modelId="{340D9772-44AD-443C-8E07-AEC2F6569440}">
      <dsp:nvSpPr>
        <dsp:cNvPr id="0" name=""/>
        <dsp:cNvSpPr/>
      </dsp:nvSpPr>
      <dsp:spPr>
        <a:xfrm rot="5400000">
          <a:off x="-222646" y="2801154"/>
          <a:ext cx="1484312" cy="1039018"/>
        </a:xfrm>
        <a:prstGeom prst="chevron">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fi-FI" sz="2900" kern="1200" dirty="0" smtClean="0"/>
            <a:t>9 </a:t>
          </a:r>
          <a:r>
            <a:rPr lang="fi-FI" sz="2900" kern="1200" dirty="0" err="1" smtClean="0"/>
            <a:t>lk</a:t>
          </a:r>
          <a:endParaRPr lang="fi-FI" sz="2900" kern="1200" dirty="0"/>
        </a:p>
      </dsp:txBody>
      <dsp:txXfrm rot="-5400000">
        <a:off x="1" y="3098016"/>
        <a:ext cx="1039018" cy="445294"/>
      </dsp:txXfrm>
    </dsp:sp>
    <dsp:sp modelId="{C7E940EE-245F-4754-AFC8-3C244F05F497}">
      <dsp:nvSpPr>
        <dsp:cNvPr id="0" name=""/>
        <dsp:cNvSpPr/>
      </dsp:nvSpPr>
      <dsp:spPr>
        <a:xfrm rot="5400000">
          <a:off x="3085107" y="532418"/>
          <a:ext cx="964803" cy="5056981"/>
        </a:xfrm>
        <a:prstGeom prst="round2SameRect">
          <a:avLst/>
        </a:prstGeom>
        <a:solidFill>
          <a:schemeClr val="lt1">
            <a:alpha val="90000"/>
            <a:hueOff val="0"/>
            <a:satOff val="0"/>
            <a:lumOff val="0"/>
            <a:alphaOff val="0"/>
          </a:schemeClr>
        </a:solidFill>
        <a:ln w="25400" cap="flat" cmpd="sng" algn="ctr">
          <a:solidFill>
            <a:srgbClr val="00B0F0"/>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r>
            <a:rPr lang="fi-FI" sz="2700" b="1" kern="1200" dirty="0" smtClean="0">
              <a:solidFill>
                <a:schemeClr val="tx2">
                  <a:lumMod val="60000"/>
                  <a:lumOff val="40000"/>
                </a:schemeClr>
              </a:solidFill>
            </a:rPr>
            <a:t>Fysiikkaa</a:t>
          </a:r>
          <a:r>
            <a:rPr lang="fi-FI" sz="2700" kern="1200" dirty="0" smtClean="0"/>
            <a:t> </a:t>
          </a:r>
          <a:r>
            <a:rPr lang="fi-FI" sz="2700" b="1" kern="1200" dirty="0" smtClean="0">
              <a:solidFill>
                <a:srgbClr val="0070C0"/>
              </a:solidFill>
            </a:rPr>
            <a:t>3</a:t>
          </a:r>
          <a:r>
            <a:rPr lang="fi-FI" sz="2700" kern="1200" dirty="0" smtClean="0"/>
            <a:t> </a:t>
          </a:r>
          <a:r>
            <a:rPr lang="fi-FI" sz="2000" kern="1200" dirty="0" smtClean="0"/>
            <a:t>vuosiviikkotuntia</a:t>
          </a:r>
          <a:endParaRPr lang="fi-FI" sz="2000" kern="1200" dirty="0"/>
        </a:p>
      </dsp:txBody>
      <dsp:txXfrm rot="-5400000">
        <a:off x="1039018" y="2625605"/>
        <a:ext cx="5009883" cy="87060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39A1FC-D579-46DC-974F-8AC29E7A7BB1}" type="datetimeFigureOut">
              <a:rPr lang="fi-FI" smtClean="0"/>
              <a:t>11.4.2016</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72E377-AF96-4567-A51F-DA58DA762C14}" type="slidenum">
              <a:rPr lang="fi-FI" smtClean="0"/>
              <a:t>‹#›</a:t>
            </a:fld>
            <a:endParaRPr lang="fi-FI"/>
          </a:p>
        </p:txBody>
      </p:sp>
    </p:spTree>
    <p:extLst>
      <p:ext uri="{BB962C8B-B14F-4D97-AF65-F5344CB8AC3E}">
        <p14:creationId xmlns:p14="http://schemas.microsoft.com/office/powerpoint/2010/main" val="54947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AA779EF7-7680-4206-9D79-77DB1819FA79}" type="slidenum">
              <a:rPr lang="fi-FI" smtClean="0"/>
              <a:t>8</a:t>
            </a:fld>
            <a:endParaRPr lang="fi-FI"/>
          </a:p>
        </p:txBody>
      </p:sp>
    </p:spTree>
    <p:extLst>
      <p:ext uri="{BB962C8B-B14F-4D97-AF65-F5344CB8AC3E}">
        <p14:creationId xmlns:p14="http://schemas.microsoft.com/office/powerpoint/2010/main" val="1559402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8E322164-2906-49F3-B850-24686BF9F19C}" type="datetimeFigureOut">
              <a:rPr lang="fi-FI" smtClean="0"/>
              <a:t>11.4.2016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E0DC716-903C-4DA7-BED9-336B8E1F0FFB}" type="slidenum">
              <a:rPr lang="fi-FI" smtClean="0"/>
              <a:t>‹#›</a:t>
            </a:fld>
            <a:endParaRPr lang="fi-FI"/>
          </a:p>
        </p:txBody>
      </p:sp>
    </p:spTree>
    <p:extLst>
      <p:ext uri="{BB962C8B-B14F-4D97-AF65-F5344CB8AC3E}">
        <p14:creationId xmlns:p14="http://schemas.microsoft.com/office/powerpoint/2010/main" val="185484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E322164-2906-49F3-B850-24686BF9F19C}" type="datetimeFigureOut">
              <a:rPr lang="fi-FI" smtClean="0"/>
              <a:t>11.4.2016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E0DC716-903C-4DA7-BED9-336B8E1F0FFB}" type="slidenum">
              <a:rPr lang="fi-FI" smtClean="0"/>
              <a:t>‹#›</a:t>
            </a:fld>
            <a:endParaRPr lang="fi-FI"/>
          </a:p>
        </p:txBody>
      </p:sp>
    </p:spTree>
    <p:extLst>
      <p:ext uri="{BB962C8B-B14F-4D97-AF65-F5344CB8AC3E}">
        <p14:creationId xmlns:p14="http://schemas.microsoft.com/office/powerpoint/2010/main" val="675629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E322164-2906-49F3-B850-24686BF9F19C}" type="datetimeFigureOut">
              <a:rPr lang="fi-FI" smtClean="0"/>
              <a:t>11.4.2016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E0DC716-903C-4DA7-BED9-336B8E1F0FFB}" type="slidenum">
              <a:rPr lang="fi-FI" smtClean="0"/>
              <a:t>‹#›</a:t>
            </a:fld>
            <a:endParaRPr lang="fi-FI"/>
          </a:p>
        </p:txBody>
      </p:sp>
    </p:spTree>
    <p:extLst>
      <p:ext uri="{BB962C8B-B14F-4D97-AF65-F5344CB8AC3E}">
        <p14:creationId xmlns:p14="http://schemas.microsoft.com/office/powerpoint/2010/main" val="1462172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E322164-2906-49F3-B850-24686BF9F19C}" type="datetimeFigureOut">
              <a:rPr lang="fi-FI" smtClean="0"/>
              <a:t>11.4.2016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E0DC716-903C-4DA7-BED9-336B8E1F0FFB}" type="slidenum">
              <a:rPr lang="fi-FI" smtClean="0"/>
              <a:t>‹#›</a:t>
            </a:fld>
            <a:endParaRPr lang="fi-FI"/>
          </a:p>
        </p:txBody>
      </p:sp>
    </p:spTree>
    <p:extLst>
      <p:ext uri="{BB962C8B-B14F-4D97-AF65-F5344CB8AC3E}">
        <p14:creationId xmlns:p14="http://schemas.microsoft.com/office/powerpoint/2010/main" val="2656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8E322164-2906-49F3-B850-24686BF9F19C}" type="datetimeFigureOut">
              <a:rPr lang="fi-FI" smtClean="0"/>
              <a:t>11.4.2016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E0DC716-903C-4DA7-BED9-336B8E1F0FFB}" type="slidenum">
              <a:rPr lang="fi-FI" smtClean="0"/>
              <a:t>‹#›</a:t>
            </a:fld>
            <a:endParaRPr lang="fi-FI"/>
          </a:p>
        </p:txBody>
      </p:sp>
    </p:spTree>
    <p:extLst>
      <p:ext uri="{BB962C8B-B14F-4D97-AF65-F5344CB8AC3E}">
        <p14:creationId xmlns:p14="http://schemas.microsoft.com/office/powerpoint/2010/main" val="2310790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8E322164-2906-49F3-B850-24686BF9F19C}" type="datetimeFigureOut">
              <a:rPr lang="fi-FI" smtClean="0"/>
              <a:t>11.4.2016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E0DC716-903C-4DA7-BED9-336B8E1F0FFB}" type="slidenum">
              <a:rPr lang="fi-FI" smtClean="0"/>
              <a:t>‹#›</a:t>
            </a:fld>
            <a:endParaRPr lang="fi-FI"/>
          </a:p>
        </p:txBody>
      </p:sp>
    </p:spTree>
    <p:extLst>
      <p:ext uri="{BB962C8B-B14F-4D97-AF65-F5344CB8AC3E}">
        <p14:creationId xmlns:p14="http://schemas.microsoft.com/office/powerpoint/2010/main" val="2097267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8E322164-2906-49F3-B850-24686BF9F19C}" type="datetimeFigureOut">
              <a:rPr lang="fi-FI" smtClean="0"/>
              <a:t>11.4.2016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E0DC716-903C-4DA7-BED9-336B8E1F0FFB}" type="slidenum">
              <a:rPr lang="fi-FI" smtClean="0"/>
              <a:t>‹#›</a:t>
            </a:fld>
            <a:endParaRPr lang="fi-FI"/>
          </a:p>
        </p:txBody>
      </p:sp>
    </p:spTree>
    <p:extLst>
      <p:ext uri="{BB962C8B-B14F-4D97-AF65-F5344CB8AC3E}">
        <p14:creationId xmlns:p14="http://schemas.microsoft.com/office/powerpoint/2010/main" val="144705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8E322164-2906-49F3-B850-24686BF9F19C}" type="datetimeFigureOut">
              <a:rPr lang="fi-FI" smtClean="0"/>
              <a:t>11.4.2016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E0DC716-903C-4DA7-BED9-336B8E1F0FFB}" type="slidenum">
              <a:rPr lang="fi-FI" smtClean="0"/>
              <a:t>‹#›</a:t>
            </a:fld>
            <a:endParaRPr lang="fi-FI"/>
          </a:p>
        </p:txBody>
      </p:sp>
    </p:spTree>
    <p:extLst>
      <p:ext uri="{BB962C8B-B14F-4D97-AF65-F5344CB8AC3E}">
        <p14:creationId xmlns:p14="http://schemas.microsoft.com/office/powerpoint/2010/main" val="593149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E322164-2906-49F3-B850-24686BF9F19C}" type="datetimeFigureOut">
              <a:rPr lang="fi-FI" smtClean="0"/>
              <a:t>11.4.2016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E0DC716-903C-4DA7-BED9-336B8E1F0FFB}" type="slidenum">
              <a:rPr lang="fi-FI" smtClean="0"/>
              <a:t>‹#›</a:t>
            </a:fld>
            <a:endParaRPr lang="fi-FI"/>
          </a:p>
        </p:txBody>
      </p:sp>
    </p:spTree>
    <p:extLst>
      <p:ext uri="{BB962C8B-B14F-4D97-AF65-F5344CB8AC3E}">
        <p14:creationId xmlns:p14="http://schemas.microsoft.com/office/powerpoint/2010/main" val="4233443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8E322164-2906-49F3-B850-24686BF9F19C}" type="datetimeFigureOut">
              <a:rPr lang="fi-FI" smtClean="0"/>
              <a:t>11.4.2016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E0DC716-903C-4DA7-BED9-336B8E1F0FFB}" type="slidenum">
              <a:rPr lang="fi-FI" smtClean="0"/>
              <a:t>‹#›</a:t>
            </a:fld>
            <a:endParaRPr lang="fi-FI"/>
          </a:p>
        </p:txBody>
      </p:sp>
    </p:spTree>
    <p:extLst>
      <p:ext uri="{BB962C8B-B14F-4D97-AF65-F5344CB8AC3E}">
        <p14:creationId xmlns:p14="http://schemas.microsoft.com/office/powerpoint/2010/main" val="1854399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8E322164-2906-49F3-B850-24686BF9F19C}" type="datetimeFigureOut">
              <a:rPr lang="fi-FI" smtClean="0"/>
              <a:t>11.4.2016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E0DC716-903C-4DA7-BED9-336B8E1F0FFB}" type="slidenum">
              <a:rPr lang="fi-FI" smtClean="0"/>
              <a:t>‹#›</a:t>
            </a:fld>
            <a:endParaRPr lang="fi-FI"/>
          </a:p>
        </p:txBody>
      </p:sp>
    </p:spTree>
    <p:extLst>
      <p:ext uri="{BB962C8B-B14F-4D97-AF65-F5344CB8AC3E}">
        <p14:creationId xmlns:p14="http://schemas.microsoft.com/office/powerpoint/2010/main" val="747393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22164-2906-49F3-B850-24686BF9F19C}" type="datetimeFigureOut">
              <a:rPr lang="fi-FI" smtClean="0"/>
              <a:t>11.4.2016</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0DC716-903C-4DA7-BED9-336B8E1F0FFB}" type="slidenum">
              <a:rPr lang="fi-FI" smtClean="0"/>
              <a:t>‹#›</a:t>
            </a:fld>
            <a:endParaRPr lang="fi-FI"/>
          </a:p>
        </p:txBody>
      </p:sp>
    </p:spTree>
    <p:extLst>
      <p:ext uri="{BB962C8B-B14F-4D97-AF65-F5344CB8AC3E}">
        <p14:creationId xmlns:p14="http://schemas.microsoft.com/office/powerpoint/2010/main" val="2978042468"/>
      </p:ext>
    </p:extLst>
  </p:cSld>
  <p:clrMap bg1="lt1" tx1="dk1" bg2="lt2" tx2="dk2" accent1="accent1" accent2="accent2" accent3="accent3" accent4="accent4" accent5="accent5" accent6="accent6" hlink="hlink" folHlink="folHlink"/>
  <p:sldLayoutIdLst>
    <p:sldLayoutId id="2147484309" r:id="rId1"/>
    <p:sldLayoutId id="2147484310" r:id="rId2"/>
    <p:sldLayoutId id="2147484311" r:id="rId3"/>
    <p:sldLayoutId id="2147484312" r:id="rId4"/>
    <p:sldLayoutId id="2147484313" r:id="rId5"/>
    <p:sldLayoutId id="2147484314" r:id="rId6"/>
    <p:sldLayoutId id="2147484315" r:id="rId7"/>
    <p:sldLayoutId id="2147484316" r:id="rId8"/>
    <p:sldLayoutId id="2147484317" r:id="rId9"/>
    <p:sldLayoutId id="2147484318" r:id="rId10"/>
    <p:sldLayoutId id="21474843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683568" y="836712"/>
            <a:ext cx="3240360" cy="104644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fi-FI" sz="4400" dirty="0" smtClean="0">
                <a:solidFill>
                  <a:schemeClr val="tx1"/>
                </a:solidFill>
              </a:rPr>
              <a:t>FYSIIKKA</a:t>
            </a:r>
          </a:p>
          <a:p>
            <a:endParaRPr lang="fi-FI" dirty="0"/>
          </a:p>
        </p:txBody>
      </p:sp>
      <p:sp>
        <p:nvSpPr>
          <p:cNvPr id="3" name="Tekstiruutu 2"/>
          <p:cNvSpPr txBox="1"/>
          <p:nvPr/>
        </p:nvSpPr>
        <p:spPr>
          <a:xfrm rot="4182481">
            <a:off x="1786093" y="1912673"/>
            <a:ext cx="1138773" cy="2529836"/>
          </a:xfrm>
          <a:prstGeom prst="rect">
            <a:avLst/>
          </a:prstGeom>
          <a:effectLst>
            <a:outerShdw blurRad="76200" dir="13500000" sy="23000" kx="1200000" algn="br" rotWithShape="0">
              <a:prstClr val="black">
                <a:alpha val="20000"/>
              </a:prstClr>
            </a:outerShdw>
          </a:effectLst>
        </p:spPr>
        <p:style>
          <a:lnRef idx="1">
            <a:schemeClr val="accent3"/>
          </a:lnRef>
          <a:fillRef idx="2">
            <a:schemeClr val="accent3"/>
          </a:fillRef>
          <a:effectRef idx="1">
            <a:schemeClr val="accent3"/>
          </a:effectRef>
          <a:fontRef idx="minor">
            <a:schemeClr val="dk1"/>
          </a:fontRef>
        </p:style>
        <p:txBody>
          <a:bodyPr vert="vert270" wrap="square" rtlCol="0">
            <a:spAutoFit/>
          </a:bodyPr>
          <a:lstStyle/>
          <a:p>
            <a:pPr algn="ctr"/>
            <a:r>
              <a:rPr lang="fi-FI" sz="4400" dirty="0" smtClean="0"/>
              <a:t>OPS!</a:t>
            </a:r>
          </a:p>
          <a:p>
            <a:endParaRPr lang="fi-FI" dirty="0"/>
          </a:p>
        </p:txBody>
      </p:sp>
      <p:sp>
        <p:nvSpPr>
          <p:cNvPr id="4" name="Tekstiruutu 3"/>
          <p:cNvSpPr txBox="1"/>
          <p:nvPr/>
        </p:nvSpPr>
        <p:spPr>
          <a:xfrm>
            <a:off x="2516907" y="4941168"/>
            <a:ext cx="3240360" cy="1046440"/>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i-FI" sz="4400" dirty="0" smtClean="0">
                <a:solidFill>
                  <a:schemeClr val="tx1"/>
                </a:solidFill>
              </a:rPr>
              <a:t>    KEMIA</a:t>
            </a:r>
          </a:p>
          <a:p>
            <a:endParaRPr lang="fi-FI"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5936" y="1052736"/>
            <a:ext cx="4566848" cy="3528392"/>
          </a:xfrm>
          <a:prstGeom prst="rect">
            <a:avLst/>
          </a:prstGeom>
          <a:noFill/>
          <a:ln>
            <a:noFill/>
          </a:ln>
          <a:extLst/>
        </p:spPr>
      </p:pic>
    </p:spTree>
    <p:extLst>
      <p:ext uri="{BB962C8B-B14F-4D97-AF65-F5344CB8AC3E}">
        <p14:creationId xmlns:p14="http://schemas.microsoft.com/office/powerpoint/2010/main" val="6969915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orakulmio 2"/>
          <p:cNvSpPr/>
          <p:nvPr/>
        </p:nvSpPr>
        <p:spPr>
          <a:xfrm>
            <a:off x="992213" y="2092871"/>
            <a:ext cx="7056784" cy="4031873"/>
          </a:xfrm>
          <a:prstGeom prst="rect">
            <a:avLst/>
          </a:prstGeom>
          <a:solidFill>
            <a:schemeClr val="accent6">
              <a:lumMod val="20000"/>
              <a:lumOff val="80000"/>
            </a:schemeClr>
          </a:solidFill>
        </p:spPr>
        <p:style>
          <a:lnRef idx="1">
            <a:schemeClr val="accent6"/>
          </a:lnRef>
          <a:fillRef idx="2">
            <a:schemeClr val="accent6"/>
          </a:fillRef>
          <a:effectRef idx="1">
            <a:schemeClr val="accent6"/>
          </a:effectRef>
          <a:fontRef idx="minor">
            <a:schemeClr val="dk1"/>
          </a:fontRef>
        </p:style>
        <p:txBody>
          <a:bodyPr wrap="square">
            <a:spAutoFit/>
          </a:bodyPr>
          <a:lstStyle/>
          <a:p>
            <a:pPr>
              <a:tabLst>
                <a:tab pos="180975" algn="l"/>
              </a:tabLst>
            </a:pPr>
            <a:endParaRPr lang="fi-FI" dirty="0" smtClean="0">
              <a:solidFill>
                <a:srgbClr val="7030A0"/>
              </a:solidFill>
            </a:endParaRPr>
          </a:p>
          <a:p>
            <a:pPr>
              <a:tabLst>
                <a:tab pos="180975" algn="l"/>
              </a:tabLst>
            </a:pPr>
            <a:endParaRPr lang="fi-FI" dirty="0" smtClean="0">
              <a:solidFill>
                <a:srgbClr val="7030A0"/>
              </a:solidFill>
            </a:endParaRPr>
          </a:p>
          <a:p>
            <a:pPr>
              <a:tabLst>
                <a:tab pos="180975" algn="l"/>
              </a:tabLst>
            </a:pPr>
            <a:r>
              <a:rPr lang="fi-FI" sz="2400" dirty="0" smtClean="0">
                <a:solidFill>
                  <a:schemeClr val="tx1"/>
                </a:solidFill>
              </a:rPr>
              <a:t>Jokainen fysiikan ja kemian tavoite ja sisältö ovat etappeja matkalla kohti laaja-alaista osaamista.</a:t>
            </a:r>
          </a:p>
          <a:p>
            <a:pPr>
              <a:tabLst>
                <a:tab pos="180975" algn="l"/>
              </a:tabLst>
            </a:pPr>
            <a:endParaRPr lang="fi-FI" dirty="0" smtClean="0">
              <a:solidFill>
                <a:schemeClr val="tx1"/>
              </a:solidFill>
            </a:endParaRPr>
          </a:p>
          <a:p>
            <a:pPr>
              <a:tabLst>
                <a:tab pos="180975" algn="l"/>
              </a:tabLst>
            </a:pPr>
            <a:endParaRPr lang="fi-FI" dirty="0">
              <a:solidFill>
                <a:schemeClr val="tx1"/>
              </a:solidFill>
            </a:endParaRPr>
          </a:p>
          <a:p>
            <a:pPr>
              <a:tabLst>
                <a:tab pos="180975" algn="l"/>
              </a:tabLst>
            </a:pPr>
            <a:r>
              <a:rPr lang="fi-FI" dirty="0" smtClean="0">
                <a:solidFill>
                  <a:schemeClr val="tx1"/>
                </a:solidFill>
              </a:rPr>
              <a:t>Esim.</a:t>
            </a:r>
          </a:p>
          <a:p>
            <a:pPr>
              <a:tabLst>
                <a:tab pos="180975" algn="l"/>
              </a:tabLst>
            </a:pPr>
            <a:r>
              <a:rPr lang="fi-FI" sz="2000" dirty="0" smtClean="0">
                <a:solidFill>
                  <a:schemeClr val="tx1"/>
                </a:solidFill>
              </a:rPr>
              <a:t>L7: Fysiikkaan ja kemiaan kuuluvat  työtavat ,mittaaminen ja kokeiluilla saatujen havaintojen ja tietojen analysoiminen,  antavat valmiuksia kriittiseen ja objektiiviseen  yhteiskuntakeskusteluun esim. ympäristöä ja energiaa koskevissa kysymyksissä.</a:t>
            </a:r>
          </a:p>
          <a:p>
            <a:pPr>
              <a:tabLst>
                <a:tab pos="180975" algn="l"/>
              </a:tabLst>
            </a:pPr>
            <a:endParaRPr lang="fi-FI" sz="2000" dirty="0">
              <a:solidFill>
                <a:schemeClr val="tx1"/>
              </a:solidFill>
            </a:endParaRPr>
          </a:p>
          <a:p>
            <a:pPr>
              <a:tabLst>
                <a:tab pos="180975" algn="l"/>
              </a:tabLst>
            </a:pPr>
            <a:endParaRPr lang="fi-FI" dirty="0" smtClean="0">
              <a:solidFill>
                <a:schemeClr val="tx1"/>
              </a:solidFill>
            </a:endParaRPr>
          </a:p>
        </p:txBody>
      </p:sp>
      <p:sp>
        <p:nvSpPr>
          <p:cNvPr id="2" name="Tekstiruutu 1"/>
          <p:cNvSpPr txBox="1"/>
          <p:nvPr/>
        </p:nvSpPr>
        <p:spPr>
          <a:xfrm>
            <a:off x="0" y="980728"/>
            <a:ext cx="914400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fi-FI" sz="2400" dirty="0" smtClean="0"/>
              <a:t>                              </a:t>
            </a:r>
            <a:r>
              <a:rPr lang="fi-FI" sz="2400" b="1" dirty="0" smtClean="0"/>
              <a:t>L a </a:t>
            </a:r>
            <a:r>
              <a:rPr lang="fi-FI" sz="2400" b="1" dirty="0" err="1" smtClean="0"/>
              <a:t>a</a:t>
            </a:r>
            <a:r>
              <a:rPr lang="fi-FI" sz="2400" b="1" dirty="0" smtClean="0"/>
              <a:t> j </a:t>
            </a:r>
            <a:r>
              <a:rPr lang="fi-FI" sz="2400" b="1" dirty="0" err="1" smtClean="0"/>
              <a:t>a-a</a:t>
            </a:r>
            <a:r>
              <a:rPr lang="fi-FI" sz="2400" b="1" dirty="0" smtClean="0"/>
              <a:t> l a i n e n    o s a </a:t>
            </a:r>
            <a:r>
              <a:rPr lang="fi-FI" sz="2400" b="1" dirty="0" err="1" smtClean="0"/>
              <a:t>a</a:t>
            </a:r>
            <a:r>
              <a:rPr lang="fi-FI" sz="2400" b="1" dirty="0" smtClean="0"/>
              <a:t> m i n e n</a:t>
            </a:r>
            <a:endParaRPr lang="fi-FI" sz="2400" b="1" dirty="0"/>
          </a:p>
        </p:txBody>
      </p:sp>
    </p:spTree>
    <p:extLst>
      <p:ext uri="{BB962C8B-B14F-4D97-AF65-F5344CB8AC3E}">
        <p14:creationId xmlns:p14="http://schemas.microsoft.com/office/powerpoint/2010/main" val="2763557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683568" y="1700808"/>
            <a:ext cx="7704856" cy="4339650"/>
          </a:xfrm>
          <a:prstGeom prst="rect">
            <a:avLst/>
          </a:prstGeom>
          <a:solidFill>
            <a:schemeClr val="accent6">
              <a:lumMod val="20000"/>
              <a:lumOff val="80000"/>
            </a:schemeClr>
          </a:solidFill>
        </p:spPr>
        <p:txBody>
          <a:bodyPr wrap="square" rtlCol="0">
            <a:spAutoFit/>
          </a:bodyPr>
          <a:lstStyle/>
          <a:p>
            <a:endParaRPr lang="fi-FI" dirty="0" smtClean="0">
              <a:solidFill>
                <a:srgbClr val="7030A0"/>
              </a:solidFill>
            </a:endParaRPr>
          </a:p>
          <a:p>
            <a:r>
              <a:rPr lang="fi-FI" sz="2000" dirty="0" smtClean="0">
                <a:solidFill>
                  <a:srgbClr val="7030A0"/>
                </a:solidFill>
              </a:rPr>
              <a:t>Arviointi ei koske vain yksittäisiä sisältöjä, vaan arviointi toteutetaan </a:t>
            </a:r>
            <a:r>
              <a:rPr lang="fi-FI" sz="2000" b="1" dirty="0" smtClean="0">
                <a:solidFill>
                  <a:srgbClr val="002060"/>
                </a:solidFill>
              </a:rPr>
              <a:t>tavoitteiden</a:t>
            </a:r>
            <a:r>
              <a:rPr lang="fi-FI" sz="2000" dirty="0" smtClean="0">
                <a:solidFill>
                  <a:srgbClr val="7030A0"/>
                </a:solidFill>
              </a:rPr>
              <a:t> pohjalta. Jokaiseen tavoitteeseen on määritelty sitä koskeva kriteeri.</a:t>
            </a:r>
          </a:p>
          <a:p>
            <a:endParaRPr lang="fi-FI" dirty="0" smtClean="0">
              <a:solidFill>
                <a:srgbClr val="7030A0"/>
              </a:solidFill>
            </a:endParaRPr>
          </a:p>
          <a:p>
            <a:r>
              <a:rPr lang="fi-FI" sz="2000" dirty="0" err="1" smtClean="0">
                <a:solidFill>
                  <a:srgbClr val="7030A0"/>
                </a:solidFill>
              </a:rPr>
              <a:t>-Arviointi</a:t>
            </a:r>
            <a:r>
              <a:rPr lang="fi-FI" sz="2000" dirty="0" smtClean="0">
                <a:solidFill>
                  <a:srgbClr val="7030A0"/>
                </a:solidFill>
              </a:rPr>
              <a:t> perustuu </a:t>
            </a:r>
            <a:r>
              <a:rPr lang="fi-FI" sz="2000" b="1" dirty="0" smtClean="0">
                <a:solidFill>
                  <a:srgbClr val="002060"/>
                </a:solidFill>
              </a:rPr>
              <a:t>monimuotoisten</a:t>
            </a:r>
            <a:r>
              <a:rPr lang="fi-FI" sz="2000" dirty="0" smtClean="0">
                <a:solidFill>
                  <a:srgbClr val="7030A0"/>
                </a:solidFill>
              </a:rPr>
              <a:t> tuotosten lisäksi </a:t>
            </a:r>
            <a:r>
              <a:rPr lang="fi-FI" sz="2000" b="1" dirty="0" smtClean="0">
                <a:solidFill>
                  <a:srgbClr val="002060"/>
                </a:solidFill>
              </a:rPr>
              <a:t>opiskeluprosessin ja työn eri vaiheiden </a:t>
            </a:r>
            <a:r>
              <a:rPr lang="fi-FI" sz="2000" dirty="0" smtClean="0">
                <a:solidFill>
                  <a:srgbClr val="7030A0"/>
                </a:solidFill>
              </a:rPr>
              <a:t>havainnointiin ja arviointiin</a:t>
            </a:r>
            <a:r>
              <a:rPr lang="fi-FI" sz="2000" dirty="0">
                <a:solidFill>
                  <a:srgbClr val="7030A0"/>
                </a:solidFill>
              </a:rPr>
              <a:t> </a:t>
            </a:r>
            <a:r>
              <a:rPr lang="fi-FI" sz="2000" dirty="0" smtClean="0">
                <a:solidFill>
                  <a:srgbClr val="7030A0"/>
                </a:solidFill>
              </a:rPr>
              <a:t>.</a:t>
            </a:r>
          </a:p>
          <a:p>
            <a:r>
              <a:rPr lang="fi-FI" sz="1600" dirty="0"/>
              <a:t>Perusteiden mukaan pääosa opintojen aikaisesta arvioinnista on formatiivista eli oppilaiden tulisi saada työskentelytaitojen kehittämiseen tähtäävää palautetta.</a:t>
            </a:r>
            <a:endParaRPr lang="fi-FI" sz="1600" b="1" dirty="0">
              <a:solidFill>
                <a:srgbClr val="002060"/>
              </a:solidFill>
            </a:endParaRPr>
          </a:p>
          <a:p>
            <a:endParaRPr lang="fi-FI" dirty="0" smtClean="0">
              <a:solidFill>
                <a:srgbClr val="7030A0"/>
              </a:solidFill>
            </a:endParaRPr>
          </a:p>
          <a:p>
            <a:r>
              <a:rPr lang="fi-FI" dirty="0" err="1" smtClean="0">
                <a:solidFill>
                  <a:srgbClr val="7030A0"/>
                </a:solidFill>
              </a:rPr>
              <a:t>-Arviointi</a:t>
            </a:r>
            <a:r>
              <a:rPr lang="fi-FI" dirty="0" smtClean="0">
                <a:solidFill>
                  <a:srgbClr val="7030A0"/>
                </a:solidFill>
              </a:rPr>
              <a:t> nähdään vuorovaikutteisena rakentavana palautteen antamisena .</a:t>
            </a:r>
          </a:p>
          <a:p>
            <a:endParaRPr lang="fi-FI" dirty="0" smtClean="0">
              <a:solidFill>
                <a:srgbClr val="7030A0"/>
              </a:solidFill>
            </a:endParaRPr>
          </a:p>
          <a:p>
            <a:endParaRPr lang="fi-FI" dirty="0" smtClean="0">
              <a:solidFill>
                <a:srgbClr val="7030A0"/>
              </a:solidFill>
            </a:endParaRPr>
          </a:p>
          <a:p>
            <a:r>
              <a:rPr lang="fi-FI" dirty="0" err="1">
                <a:solidFill>
                  <a:srgbClr val="7030A0"/>
                </a:solidFill>
              </a:rPr>
              <a:t>-</a:t>
            </a:r>
            <a:r>
              <a:rPr lang="fi-FI" dirty="0" err="1" smtClean="0">
                <a:solidFill>
                  <a:srgbClr val="7030A0"/>
                </a:solidFill>
              </a:rPr>
              <a:t>Arvioinnissa</a:t>
            </a:r>
            <a:r>
              <a:rPr lang="fi-FI" dirty="0" smtClean="0">
                <a:solidFill>
                  <a:srgbClr val="7030A0"/>
                </a:solidFill>
              </a:rPr>
              <a:t> voidaan hyödyntää opettajan arvioinnin lisäksi itse- ja vertaisarviointia</a:t>
            </a:r>
            <a:r>
              <a:rPr lang="fi-FI" dirty="0" smtClean="0">
                <a:solidFill>
                  <a:srgbClr val="7030A0"/>
                </a:solidFill>
              </a:rPr>
              <a:t>.</a:t>
            </a:r>
            <a:endParaRPr lang="fi-FI" dirty="0">
              <a:solidFill>
                <a:srgbClr val="7030A0"/>
              </a:solidFill>
            </a:endParaRPr>
          </a:p>
        </p:txBody>
      </p:sp>
      <p:sp>
        <p:nvSpPr>
          <p:cNvPr id="3" name="Tekstiruutu 2"/>
          <p:cNvSpPr txBox="1"/>
          <p:nvPr/>
        </p:nvSpPr>
        <p:spPr>
          <a:xfrm>
            <a:off x="683568" y="836712"/>
            <a:ext cx="7704856"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fi-FI" sz="2400" dirty="0" smtClean="0"/>
              <a:t>                    </a:t>
            </a:r>
            <a:r>
              <a:rPr lang="fi-FI" sz="2400" b="1" dirty="0" smtClean="0"/>
              <a:t>Kerro, kerro kuvastin, ken…</a:t>
            </a:r>
            <a:endParaRPr lang="fi-FI" sz="2400" b="1" dirty="0"/>
          </a:p>
        </p:txBody>
      </p:sp>
    </p:spTree>
    <p:extLst>
      <p:ext uri="{BB962C8B-B14F-4D97-AF65-F5344CB8AC3E}">
        <p14:creationId xmlns:p14="http://schemas.microsoft.com/office/powerpoint/2010/main" val="3041951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251520" y="836712"/>
            <a:ext cx="8610922" cy="5632311"/>
          </a:xfrm>
          <a:prstGeom prst="rect">
            <a:avLst/>
          </a:prstGeom>
          <a:ln>
            <a:solidFill>
              <a:srgbClr val="92D050"/>
            </a:solidFill>
          </a:ln>
        </p:spPr>
        <p:style>
          <a:lnRef idx="2">
            <a:schemeClr val="accent5"/>
          </a:lnRef>
          <a:fillRef idx="1">
            <a:schemeClr val="lt1"/>
          </a:fillRef>
          <a:effectRef idx="0">
            <a:schemeClr val="accent5"/>
          </a:effectRef>
          <a:fontRef idx="minor">
            <a:schemeClr val="dk1"/>
          </a:fontRef>
        </p:style>
        <p:txBody>
          <a:bodyPr wrap="square">
            <a:spAutoFit/>
          </a:bodyPr>
          <a:lstStyle/>
          <a:p>
            <a:r>
              <a:rPr lang="fi-FI" b="1" dirty="0" smtClean="0"/>
              <a:t>Fysiikka vuosiluokat 7 ja 9 / Kemia vuosiluokat 7 ja 8</a:t>
            </a:r>
          </a:p>
          <a:p>
            <a:endParaRPr lang="fi-FI" b="1" dirty="0" smtClean="0"/>
          </a:p>
          <a:p>
            <a:r>
              <a:rPr lang="fi-FI" dirty="0" smtClean="0"/>
              <a:t>Oppiaineen tehtävä </a:t>
            </a:r>
          </a:p>
          <a:p>
            <a:endParaRPr lang="fi-FI" dirty="0" smtClean="0"/>
          </a:p>
          <a:p>
            <a:r>
              <a:rPr lang="fi-FI" dirty="0" smtClean="0"/>
              <a:t>Fysiikan / Kemian oppimisympäristöt ja työtavat </a:t>
            </a:r>
          </a:p>
          <a:p>
            <a:endParaRPr lang="fi-FI" dirty="0" smtClean="0"/>
          </a:p>
          <a:p>
            <a:r>
              <a:rPr lang="fi-FI" dirty="0" smtClean="0"/>
              <a:t>Ohjaus, eriyttäminen ja tuki  fysiikassa / kemiassa </a:t>
            </a:r>
          </a:p>
          <a:p>
            <a:endParaRPr lang="fi-FI" dirty="0" smtClean="0"/>
          </a:p>
          <a:p>
            <a:r>
              <a:rPr lang="fi-FI" dirty="0" smtClean="0"/>
              <a:t>Tuntimäärä </a:t>
            </a:r>
          </a:p>
          <a:p>
            <a:endParaRPr lang="fi-FI" dirty="0" smtClean="0"/>
          </a:p>
          <a:p>
            <a:r>
              <a:rPr lang="fi-FI" dirty="0" smtClean="0"/>
              <a:t>Laaja-alaiset opintokokonaisuudet  fysiikassa / kemiassa</a:t>
            </a:r>
          </a:p>
          <a:p>
            <a:endParaRPr lang="fi-FI" dirty="0" smtClean="0"/>
          </a:p>
          <a:p>
            <a:r>
              <a:rPr lang="fi-FI" dirty="0" smtClean="0"/>
              <a:t>Fysiikan /Kemian  opetuksen tavoitteet ja sisällöt vuosiluokalla 7</a:t>
            </a:r>
          </a:p>
          <a:p>
            <a:r>
              <a:rPr lang="fi-FI" dirty="0" smtClean="0"/>
              <a:t> </a:t>
            </a:r>
          </a:p>
          <a:p>
            <a:r>
              <a:rPr lang="fi-FI" dirty="0" smtClean="0"/>
              <a:t>Fysiikan / Kemian opetuksen tavoitteet ja sisällöt vuosiluokalla 9 / 8 </a:t>
            </a:r>
          </a:p>
          <a:p>
            <a:endParaRPr lang="fi-FI" dirty="0" smtClean="0"/>
          </a:p>
          <a:p>
            <a:r>
              <a:rPr lang="fi-FI" dirty="0" smtClean="0"/>
              <a:t>Oppilaan oppimisen arviointi  fysiikassa / kemiassa vuosiluokilla 7 ja 9 / 7 ja 8 </a:t>
            </a:r>
          </a:p>
          <a:p>
            <a:endParaRPr lang="fi-FI" dirty="0" smtClean="0"/>
          </a:p>
          <a:p>
            <a:r>
              <a:rPr lang="fi-FI" dirty="0" smtClean="0"/>
              <a:t>Fysiikan / Kemian  päättöarvioinnin kriteerit hyvälle osaamiselle (arvosanalle 8) oppimäärän päättyessä </a:t>
            </a:r>
          </a:p>
        </p:txBody>
      </p:sp>
      <p:sp>
        <p:nvSpPr>
          <p:cNvPr id="3" name="Tekstiruutu 2"/>
          <p:cNvSpPr txBox="1"/>
          <p:nvPr/>
        </p:nvSpPr>
        <p:spPr>
          <a:xfrm>
            <a:off x="251520" y="188640"/>
            <a:ext cx="8610922"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fi-FI" dirty="0" smtClean="0"/>
              <a:t>          FYSIIKAN / KEMIAN  OPS  SISÄLTÄÄ  SEURAAVAT OSIOT:           </a:t>
            </a:r>
            <a:endParaRPr lang="fi-FI" dirty="0"/>
          </a:p>
        </p:txBody>
      </p:sp>
    </p:spTree>
    <p:extLst>
      <p:ext uri="{BB962C8B-B14F-4D97-AF65-F5344CB8AC3E}">
        <p14:creationId xmlns:p14="http://schemas.microsoft.com/office/powerpoint/2010/main" val="25163452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orakulmio 2"/>
          <p:cNvSpPr/>
          <p:nvPr/>
        </p:nvSpPr>
        <p:spPr>
          <a:xfrm>
            <a:off x="323528" y="836712"/>
            <a:ext cx="8101408"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fi-FI" sz="900" b="1" dirty="0" smtClean="0"/>
              <a:t>S1 Luonnontieteellinen tutkimus: </a:t>
            </a:r>
            <a:r>
              <a:rPr lang="fi-FI" sz="900" dirty="0" smtClean="0"/>
              <a:t>Eri sisältöalueista ja oppilaiden mielenkiinnon kohteista valitaan sopivia sisältöjä tarkasti ohjeistettuihin ja avoimiin tutkimuksiin. Erilaisissa tutkimuksissa painotetaan tarkoituksenmukaisesti tutkimisprosessin vaiheita kuten ongelman tai ilmiön pohtimista, suunnittelua, koejärjestelyjen rakentamista, havainnointia ja mittaamista, tulosten koontia ja käsittelyä sekä tulosten arviointia ja esittämistä. Tutustutaan tieto- ja viestintäteknologian hyödyntämiseen tutkimusten eri vaiheissa. </a:t>
            </a:r>
          </a:p>
          <a:p>
            <a:r>
              <a:rPr lang="fi-FI" sz="900" b="1" dirty="0" smtClean="0"/>
              <a:t>S2 Fysiikka omassa elämässä ja elinympäristössä: </a:t>
            </a:r>
            <a:r>
              <a:rPr lang="fi-FI" sz="900" dirty="0" smtClean="0"/>
              <a:t>Sisältöjä valitaan siten, että oman elämän ja elinympäristön ilmiöitä pohditaan erityisesti terveyden ja turvallisuuden näkökulmista esimerkiksi aaltoliikkeen yhteydessä kuuleminen ja kuulonsuojelu sekä silmä ja näönsuojelu. Sisältöjen valinnassa otetaan huomioon paikallinen toimintaympäristö. Joihinkin lämpöilmiöihin syvennytään kvalitatiivisella tasolla. </a:t>
            </a:r>
          </a:p>
          <a:p>
            <a:r>
              <a:rPr lang="fi-FI" sz="900" b="1" dirty="0" smtClean="0"/>
              <a:t>S3 Fysiikka yhteiskunnassa: </a:t>
            </a:r>
            <a:r>
              <a:rPr lang="fi-FI" sz="900" dirty="0" smtClean="0"/>
              <a:t>Tutustutaan erilaisiin ammatteihin, joissa tarvitaan fysiikan osaamista. </a:t>
            </a:r>
          </a:p>
        </p:txBody>
      </p:sp>
      <p:sp>
        <p:nvSpPr>
          <p:cNvPr id="5" name="Tekstiruutu 4"/>
          <p:cNvSpPr txBox="1"/>
          <p:nvPr/>
        </p:nvSpPr>
        <p:spPr>
          <a:xfrm>
            <a:off x="827584" y="332656"/>
            <a:ext cx="6984776" cy="369332"/>
          </a:xfrm>
          <a:prstGeom prst="rect">
            <a:avLst/>
          </a:prstGeom>
          <a:noFill/>
        </p:spPr>
        <p:txBody>
          <a:bodyPr wrap="square" rtlCol="0">
            <a:spAutoFit/>
          </a:bodyPr>
          <a:lstStyle/>
          <a:p>
            <a:r>
              <a:rPr lang="fi-FI" b="1" dirty="0" smtClean="0"/>
              <a:t>Fysiikan opetuksen tavoitteet ja sisällöt vuosiluokalla 7 </a:t>
            </a:r>
          </a:p>
        </p:txBody>
      </p:sp>
      <p:sp>
        <p:nvSpPr>
          <p:cNvPr id="8" name="Tekstiruutu 7"/>
          <p:cNvSpPr txBox="1"/>
          <p:nvPr/>
        </p:nvSpPr>
        <p:spPr>
          <a:xfrm>
            <a:off x="808956" y="2936647"/>
            <a:ext cx="5760640" cy="369332"/>
          </a:xfrm>
          <a:prstGeom prst="rect">
            <a:avLst/>
          </a:prstGeom>
          <a:noFill/>
        </p:spPr>
        <p:txBody>
          <a:bodyPr wrap="square" rtlCol="0">
            <a:spAutoFit/>
          </a:bodyPr>
          <a:lstStyle/>
          <a:p>
            <a:endParaRPr lang="fi-FI" dirty="0"/>
          </a:p>
        </p:txBody>
      </p:sp>
      <p:graphicFrame>
        <p:nvGraphicFramePr>
          <p:cNvPr id="10" name="Taulukko 9"/>
          <p:cNvGraphicFramePr>
            <a:graphicFrameLocks noGrp="1"/>
          </p:cNvGraphicFramePr>
          <p:nvPr>
            <p:extLst>
              <p:ext uri="{D42A27DB-BD31-4B8C-83A1-F6EECF244321}">
                <p14:modId xmlns:p14="http://schemas.microsoft.com/office/powerpoint/2010/main" val="2960024023"/>
              </p:ext>
            </p:extLst>
          </p:nvPr>
        </p:nvGraphicFramePr>
        <p:xfrm>
          <a:off x="233771" y="2420888"/>
          <a:ext cx="8280921" cy="4206240"/>
        </p:xfrm>
        <a:graphic>
          <a:graphicData uri="http://schemas.openxmlformats.org/drawingml/2006/table">
            <a:tbl>
              <a:tblPr firstRow="1" firstCol="1" bandRow="1">
                <a:tableStyleId>{2D5ABB26-0587-4C30-8999-92F81FD0307C}</a:tableStyleId>
              </a:tblPr>
              <a:tblGrid>
                <a:gridCol w="5851670"/>
                <a:gridCol w="1279123"/>
                <a:gridCol w="1150128"/>
              </a:tblGrid>
              <a:tr h="826135">
                <a:tc>
                  <a:txBody>
                    <a:bodyPr/>
                    <a:lstStyle/>
                    <a:p>
                      <a:pPr>
                        <a:lnSpc>
                          <a:spcPct val="115000"/>
                        </a:lnSpc>
                        <a:spcAft>
                          <a:spcPts val="0"/>
                        </a:spcAft>
                      </a:pPr>
                      <a:r>
                        <a:rPr lang="fi-FI" sz="1600" dirty="0">
                          <a:effectLst/>
                        </a:rPr>
                        <a:t>Opetuksen tavoitteet</a:t>
                      </a:r>
                    </a:p>
                    <a:p>
                      <a:pPr>
                        <a:lnSpc>
                          <a:spcPct val="115000"/>
                        </a:lnSpc>
                        <a:spcAft>
                          <a:spcPts val="0"/>
                        </a:spcAft>
                      </a:pPr>
                      <a:r>
                        <a:rPr lang="fi-FI" sz="1600" dirty="0">
                          <a:effectLst/>
                        </a:rPr>
                        <a:t> </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Tavoitteisiin </a:t>
                      </a:r>
                    </a:p>
                    <a:p>
                      <a:pPr>
                        <a:lnSpc>
                          <a:spcPct val="115000"/>
                        </a:lnSpc>
                        <a:spcAft>
                          <a:spcPts val="0"/>
                        </a:spcAft>
                      </a:pPr>
                      <a:r>
                        <a:rPr lang="fi-FI" sz="1600" dirty="0">
                          <a:effectLst/>
                        </a:rPr>
                        <a:t>liittyvät</a:t>
                      </a:r>
                    </a:p>
                    <a:p>
                      <a:pPr>
                        <a:lnSpc>
                          <a:spcPct val="115000"/>
                        </a:lnSpc>
                        <a:spcAft>
                          <a:spcPts val="0"/>
                        </a:spcAft>
                      </a:pPr>
                      <a:r>
                        <a:rPr lang="fi-FI" sz="1600" dirty="0">
                          <a:effectLst/>
                        </a:rPr>
                        <a:t>sisältöalueet</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Laaja-alainen </a:t>
                      </a:r>
                    </a:p>
                    <a:p>
                      <a:pPr>
                        <a:lnSpc>
                          <a:spcPct val="115000"/>
                        </a:lnSpc>
                        <a:spcAft>
                          <a:spcPts val="0"/>
                        </a:spcAft>
                      </a:pPr>
                      <a:r>
                        <a:rPr lang="fi-FI" sz="1600" dirty="0">
                          <a:effectLst/>
                        </a:rPr>
                        <a:t>osaaminen</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402">
                <a:tc>
                  <a:txBody>
                    <a:bodyPr/>
                    <a:lstStyle/>
                    <a:p>
                      <a:pPr>
                        <a:lnSpc>
                          <a:spcPct val="115000"/>
                        </a:lnSpc>
                        <a:spcAft>
                          <a:spcPts val="0"/>
                        </a:spcAft>
                      </a:pPr>
                      <a:r>
                        <a:rPr lang="fi-FI" sz="1600" b="1" dirty="0">
                          <a:effectLst/>
                        </a:rPr>
                        <a:t>Merkitys, arvot ja asenteet</a:t>
                      </a:r>
                      <a:endParaRPr lang="fi-FI" sz="16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a:effectLst/>
                        </a:rPr>
                        <a:t> </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 </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402">
                <a:tc>
                  <a:txBody>
                    <a:bodyPr/>
                    <a:lstStyle/>
                    <a:p>
                      <a:pPr>
                        <a:lnSpc>
                          <a:spcPct val="115000"/>
                        </a:lnSpc>
                        <a:spcAft>
                          <a:spcPts val="0"/>
                        </a:spcAft>
                      </a:pPr>
                      <a:r>
                        <a:rPr lang="fi-FI" sz="1600" dirty="0">
                          <a:effectLst/>
                        </a:rPr>
                        <a:t>T1 kannustaa ja innostaa oppilasta fysiikan opiskeluun</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a:effectLst/>
                        </a:rPr>
                        <a:t>S1-S3</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L1</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0242">
                <a:tc>
                  <a:txBody>
                    <a:bodyPr/>
                    <a:lstStyle/>
                    <a:p>
                      <a:pPr>
                        <a:lnSpc>
                          <a:spcPct val="115000"/>
                        </a:lnSpc>
                        <a:spcAft>
                          <a:spcPts val="0"/>
                        </a:spcAft>
                      </a:pPr>
                      <a:r>
                        <a:rPr lang="fi-FI" sz="1600" dirty="0">
                          <a:effectLst/>
                        </a:rPr>
                        <a:t>T2 ohjata ja kannustaa oppilasta tunnistamaan omaa fysiikan </a:t>
                      </a:r>
                      <a:r>
                        <a:rPr lang="fi-FI" sz="1600" dirty="0" smtClean="0">
                          <a:effectLst/>
                        </a:rPr>
                        <a:t>osaamistaan, asettamaan </a:t>
                      </a:r>
                      <a:r>
                        <a:rPr lang="fi-FI" sz="1600" dirty="0">
                          <a:effectLst/>
                        </a:rPr>
                        <a:t>tavoitteita omalle työskentelylleen sekä työskentelemään </a:t>
                      </a:r>
                      <a:r>
                        <a:rPr lang="fi-FI" sz="1600" dirty="0" smtClean="0">
                          <a:effectLst/>
                        </a:rPr>
                        <a:t>pitkäjänteisesti</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a:effectLst/>
                        </a:rPr>
                        <a:t>S1, S2</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L1</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402">
                <a:tc>
                  <a:txBody>
                    <a:bodyPr/>
                    <a:lstStyle/>
                    <a:p>
                      <a:pPr>
                        <a:lnSpc>
                          <a:spcPct val="115000"/>
                        </a:lnSpc>
                        <a:spcAft>
                          <a:spcPts val="0"/>
                        </a:spcAft>
                      </a:pPr>
                      <a:r>
                        <a:rPr lang="fi-FI" sz="1600">
                          <a:effectLst/>
                        </a:rPr>
                        <a:t>T3-T4</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a:effectLst/>
                        </a:rPr>
                        <a:t> </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 </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402">
                <a:tc>
                  <a:txBody>
                    <a:bodyPr/>
                    <a:lstStyle/>
                    <a:p>
                      <a:pPr>
                        <a:lnSpc>
                          <a:spcPct val="115000"/>
                        </a:lnSpc>
                        <a:spcAft>
                          <a:spcPts val="0"/>
                        </a:spcAft>
                      </a:pPr>
                      <a:r>
                        <a:rPr lang="fi-FI" sz="1600" b="1" dirty="0">
                          <a:effectLst/>
                        </a:rPr>
                        <a:t>Tutkimisen taidot</a:t>
                      </a:r>
                      <a:endParaRPr lang="fi-FI" sz="16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a:effectLst/>
                        </a:rPr>
                        <a:t> </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 </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402">
                <a:tc>
                  <a:txBody>
                    <a:bodyPr/>
                    <a:lstStyle/>
                    <a:p>
                      <a:pPr>
                        <a:lnSpc>
                          <a:spcPct val="115000"/>
                        </a:lnSpc>
                        <a:spcAft>
                          <a:spcPts val="0"/>
                        </a:spcAft>
                      </a:pPr>
                      <a:r>
                        <a:rPr lang="fi-FI" sz="1600">
                          <a:effectLst/>
                        </a:rPr>
                        <a:t>T5 kannustaa…</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a:effectLst/>
                        </a:rPr>
                        <a:t> </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 </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402">
                <a:tc>
                  <a:txBody>
                    <a:bodyPr/>
                    <a:lstStyle/>
                    <a:p>
                      <a:pPr>
                        <a:lnSpc>
                          <a:spcPct val="115000"/>
                        </a:lnSpc>
                        <a:spcAft>
                          <a:spcPts val="0"/>
                        </a:spcAft>
                      </a:pPr>
                      <a:r>
                        <a:rPr lang="fi-FI" sz="1600">
                          <a:effectLst/>
                        </a:rPr>
                        <a:t>T6-T9</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a:effectLst/>
                        </a:rPr>
                        <a:t> </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 </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402">
                <a:tc>
                  <a:txBody>
                    <a:bodyPr/>
                    <a:lstStyle/>
                    <a:p>
                      <a:pPr>
                        <a:lnSpc>
                          <a:spcPct val="115000"/>
                        </a:lnSpc>
                        <a:spcAft>
                          <a:spcPts val="0"/>
                        </a:spcAft>
                      </a:pPr>
                      <a:r>
                        <a:rPr lang="fi-FI" sz="1600" b="1" dirty="0">
                          <a:effectLst/>
                        </a:rPr>
                        <a:t>Fysiikan tiedot ja niiden käyttäminen</a:t>
                      </a:r>
                      <a:endParaRPr lang="fi-FI" sz="16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a:effectLst/>
                        </a:rPr>
                        <a:t> </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 </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402">
                <a:tc>
                  <a:txBody>
                    <a:bodyPr/>
                    <a:lstStyle/>
                    <a:p>
                      <a:pPr>
                        <a:lnSpc>
                          <a:spcPct val="115000"/>
                        </a:lnSpc>
                        <a:spcAft>
                          <a:spcPts val="0"/>
                        </a:spcAft>
                      </a:pPr>
                      <a:r>
                        <a:rPr lang="fi-FI" sz="1600">
                          <a:effectLst/>
                        </a:rPr>
                        <a:t>T10 ohjata…</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a:effectLst/>
                        </a:rPr>
                        <a:t> </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 </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402">
                <a:tc>
                  <a:txBody>
                    <a:bodyPr/>
                    <a:lstStyle/>
                    <a:p>
                      <a:pPr>
                        <a:lnSpc>
                          <a:spcPct val="115000"/>
                        </a:lnSpc>
                        <a:spcAft>
                          <a:spcPts val="0"/>
                        </a:spcAft>
                      </a:pPr>
                      <a:r>
                        <a:rPr lang="fi-FI" sz="1600" dirty="0">
                          <a:effectLst/>
                        </a:rPr>
                        <a:t>T11-T13, T15</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a:effectLst/>
                        </a:rPr>
                        <a:t> </a:t>
                      </a:r>
                      <a:endParaRPr lang="fi-FI"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600" dirty="0">
                          <a:effectLst/>
                        </a:rPr>
                        <a:t> </a:t>
                      </a:r>
                      <a:endParaRPr lang="fi-FI"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36619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2"/>
          <p:cNvSpPr txBox="1">
            <a:spLocks noChangeArrowheads="1"/>
          </p:cNvSpPr>
          <p:nvPr/>
        </p:nvSpPr>
        <p:spPr bwMode="auto">
          <a:xfrm>
            <a:off x="827584" y="496417"/>
            <a:ext cx="6423660" cy="2284511"/>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rot="0" vert="horz" wrap="square" lIns="91440" tIns="45720" rIns="91440" bIns="45720" anchor="t" anchorCtr="0">
            <a:noAutofit/>
          </a:bodyPr>
          <a:lstStyle/>
          <a:p>
            <a:r>
              <a:rPr lang="fi-FI" sz="800" b="1" dirty="0">
                <a:effectLst/>
                <a:latin typeface="Times New Roman"/>
                <a:ea typeface="Times New Roman"/>
              </a:rPr>
              <a:t>S1 Luonnontieteellinen tutkimus:</a:t>
            </a:r>
            <a:r>
              <a:rPr lang="fi-FI" sz="800" dirty="0">
                <a:effectLst/>
                <a:latin typeface="Times New Roman"/>
                <a:ea typeface="Times New Roman"/>
              </a:rPr>
              <a:t> Eri sisältöalueista ja oppilaiden mielenkiinnon kohteista valitaan sopivia sisältöjä tarkasti ohjeistettuihin ja avoimiin tutkimuksiin. Erilaisissa tutkimuksissa painotetaan tarkoituksenmukaisesti tutkimisprosessin vaiheita kuten ongelman tai ilmiön pohtimista, suunnittelua, koejärjestelyjen rakentamista, havainnointia ja mittaamista, tulosten koontia ja käsittelyä sekä tulosten arviointia ja esittämistä. Tutustutaan tieto- ja viestintäteknologian hyödyntämiseen tutkimusten eri vaiheissa. </a:t>
            </a:r>
          </a:p>
          <a:p>
            <a:r>
              <a:rPr lang="fi-FI" sz="800" b="1" dirty="0">
                <a:effectLst/>
                <a:latin typeface="Times New Roman"/>
                <a:ea typeface="Times New Roman"/>
              </a:rPr>
              <a:t>S2 Fysiikka omassa elämässä ja elinympäristössä:</a:t>
            </a:r>
            <a:r>
              <a:rPr lang="fi-FI" sz="800" dirty="0">
                <a:effectLst/>
                <a:latin typeface="Times New Roman"/>
                <a:ea typeface="Times New Roman"/>
              </a:rPr>
              <a:t> Tutustutaan sähkömagneettisen ja hiukkassäteilyn lajeihin. </a:t>
            </a:r>
          </a:p>
          <a:p>
            <a:r>
              <a:rPr lang="fi-FI" sz="800" b="1" dirty="0">
                <a:effectLst/>
                <a:latin typeface="Times New Roman"/>
                <a:ea typeface="Times New Roman"/>
              </a:rPr>
              <a:t>S3 Fysiikka yhteiskunnassa:</a:t>
            </a:r>
            <a:r>
              <a:rPr lang="fi-FI" sz="800" dirty="0">
                <a:effectLst/>
                <a:latin typeface="Times New Roman"/>
                <a:ea typeface="Times New Roman"/>
              </a:rPr>
              <a:t> Fysiikan ilmiöihin ja teknologisiin sovelluksiin liittyviä sisältöjä valitaan erityisesti yhteiskunnan toiminnan ja kehittymisen näkökulmista. Pääpaino on energiantuotannossa ja kestävässä energiavarojen käytössä. Tutustutaan erilaisiin koulutuspolkuihin ja ammatteihin, joissa tarvitaan fysiikan osaamista. </a:t>
            </a:r>
          </a:p>
          <a:p>
            <a:r>
              <a:rPr lang="fi-FI" sz="800" b="1" dirty="0">
                <a:effectLst/>
                <a:latin typeface="Times New Roman"/>
                <a:ea typeface="Times New Roman"/>
              </a:rPr>
              <a:t>S4 Fysiikka maailmankuvan rakentajana:</a:t>
            </a:r>
            <a:r>
              <a:rPr lang="fi-FI" sz="800" dirty="0">
                <a:effectLst/>
                <a:latin typeface="Times New Roman"/>
                <a:ea typeface="Times New Roman"/>
              </a:rPr>
              <a:t> Sisältöjä valitaan siten, että niissä tulevat esiin fysiikan luonne tieteenä, energian säilymisen periaate sekä maailmankaikkeuden rakenteet ja mittasuhteet. Sisältöihin kuuluvat myös tutustuminen fysiikkaan liittyviin uutisiin, ajankohtaisiin ilmiöihin, sovelluksiin ja nykypäivän tutkimukseen. </a:t>
            </a:r>
          </a:p>
          <a:p>
            <a:r>
              <a:rPr lang="fi-FI" sz="800" b="1" dirty="0">
                <a:effectLst/>
                <a:latin typeface="Times New Roman"/>
                <a:ea typeface="Times New Roman"/>
              </a:rPr>
              <a:t>S5 Vuorovaikutus ja liike: </a:t>
            </a:r>
            <a:r>
              <a:rPr lang="fi-FI" sz="800" dirty="0">
                <a:effectLst/>
                <a:latin typeface="Times New Roman"/>
                <a:ea typeface="Times New Roman"/>
              </a:rPr>
              <a:t>Sisällöt liittyvät erilaisiin vuorovaikutuksiin ja kappaleiden liiketiloihin. Kahden kappaleen vuorovaikutustilanteista siirrytään yhteen kappaleeseen vaikuttaviin voimiin ja niiden vaikutukseen kappaleen liikkeeseen. Liiketilaa kuvataan tasaisen ja muuttuvan liikkeen malleilla myös kvantitatiivisesti. Mekaaninen työ ja teho kytketään kvalitatiivisesti energiaan. </a:t>
            </a:r>
          </a:p>
          <a:p>
            <a:r>
              <a:rPr lang="fi-FI" sz="800" b="1" dirty="0">
                <a:effectLst/>
                <a:latin typeface="Times New Roman"/>
                <a:ea typeface="Times New Roman"/>
              </a:rPr>
              <a:t>S6 Sähkö</a:t>
            </a:r>
            <a:r>
              <a:rPr lang="fi-FI" sz="800" dirty="0">
                <a:effectLst/>
                <a:latin typeface="Times New Roman"/>
                <a:ea typeface="Times New Roman"/>
              </a:rPr>
              <a:t>: Virtapiirin tarkastelussa käytetään lähtökohtana jännitteen ja sähkövirran välistä yhteyttä. Sitä tarkastellaan ensin kvalitatiivisesti ilmiöiden ja ominaisuuksien tasolla, sitten kvantitatiivisesti mittaamalla suureiden arvoja ja tutkimalla suureiden välisiä riippuvuuksia. Sisältöjä valitaan myös kodin sähköturvallisuuteen sekä sähkön käyttöön ja tuottamiseen liittyen. Sähköinen varautuminen ja magnetismi yhdistetään kvalitatiivisesti virtapiirien ilmiömaailmaan. </a:t>
            </a:r>
          </a:p>
        </p:txBody>
      </p:sp>
      <p:sp>
        <p:nvSpPr>
          <p:cNvPr id="4" name="Tekstiruutu 3"/>
          <p:cNvSpPr txBox="1"/>
          <p:nvPr/>
        </p:nvSpPr>
        <p:spPr>
          <a:xfrm>
            <a:off x="827584" y="188640"/>
            <a:ext cx="4310347" cy="307777"/>
          </a:xfrm>
          <a:prstGeom prst="rect">
            <a:avLst/>
          </a:prstGeom>
          <a:noFill/>
        </p:spPr>
        <p:txBody>
          <a:bodyPr wrap="none" rtlCol="0">
            <a:spAutoFit/>
          </a:bodyPr>
          <a:lstStyle/>
          <a:p>
            <a:r>
              <a:rPr lang="fi-FI" sz="1400" b="1" dirty="0" smtClean="0"/>
              <a:t>Fysiikan opetuksen tavoitteet ja sisällöt vuosiluokalla  9</a:t>
            </a:r>
          </a:p>
        </p:txBody>
      </p:sp>
      <p:graphicFrame>
        <p:nvGraphicFramePr>
          <p:cNvPr id="6" name="Taulukko 5"/>
          <p:cNvGraphicFramePr>
            <a:graphicFrameLocks noGrp="1"/>
          </p:cNvGraphicFramePr>
          <p:nvPr>
            <p:extLst>
              <p:ext uri="{D42A27DB-BD31-4B8C-83A1-F6EECF244321}">
                <p14:modId xmlns:p14="http://schemas.microsoft.com/office/powerpoint/2010/main" val="1989471875"/>
              </p:ext>
            </p:extLst>
          </p:nvPr>
        </p:nvGraphicFramePr>
        <p:xfrm>
          <a:off x="251520" y="2895985"/>
          <a:ext cx="8136904" cy="3918210"/>
        </p:xfrm>
        <a:graphic>
          <a:graphicData uri="http://schemas.openxmlformats.org/drawingml/2006/table">
            <a:tbl>
              <a:tblPr firstRow="1" firstCol="1" bandRow="1">
                <a:tableStyleId>{2D5ABB26-0587-4C30-8999-92F81FD0307C}</a:tableStyleId>
              </a:tblPr>
              <a:tblGrid>
                <a:gridCol w="5291945"/>
                <a:gridCol w="1548815"/>
                <a:gridCol w="1296144"/>
              </a:tblGrid>
              <a:tr h="783642">
                <a:tc>
                  <a:txBody>
                    <a:bodyPr/>
                    <a:lstStyle/>
                    <a:p>
                      <a:pPr>
                        <a:lnSpc>
                          <a:spcPct val="115000"/>
                        </a:lnSpc>
                        <a:spcAft>
                          <a:spcPts val="0"/>
                        </a:spcAft>
                      </a:pPr>
                      <a:r>
                        <a:rPr lang="fi-FI" sz="1200" dirty="0">
                          <a:effectLst/>
                        </a:rPr>
                        <a:t>Opetuksen tavoitteet</a:t>
                      </a:r>
                    </a:p>
                    <a:p>
                      <a:pPr>
                        <a:lnSpc>
                          <a:spcPct val="115000"/>
                        </a:lnSpc>
                        <a:spcAft>
                          <a:spcPts val="0"/>
                        </a:spcAft>
                      </a:pPr>
                      <a:r>
                        <a:rPr lang="fi-FI" sz="1200" dirty="0">
                          <a:effectLst/>
                        </a:rPr>
                        <a:t> </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a:effectLst/>
                        </a:rPr>
                        <a:t>Tavoitteisiin </a:t>
                      </a:r>
                    </a:p>
                    <a:p>
                      <a:pPr>
                        <a:lnSpc>
                          <a:spcPct val="115000"/>
                        </a:lnSpc>
                        <a:spcAft>
                          <a:spcPts val="0"/>
                        </a:spcAft>
                      </a:pPr>
                      <a:r>
                        <a:rPr lang="fi-FI" sz="1200" dirty="0">
                          <a:effectLst/>
                        </a:rPr>
                        <a:t>liittyvät</a:t>
                      </a:r>
                    </a:p>
                    <a:p>
                      <a:pPr>
                        <a:lnSpc>
                          <a:spcPct val="115000"/>
                        </a:lnSpc>
                        <a:spcAft>
                          <a:spcPts val="0"/>
                        </a:spcAft>
                      </a:pPr>
                      <a:r>
                        <a:rPr lang="fi-FI" sz="1200" dirty="0">
                          <a:effectLst/>
                        </a:rPr>
                        <a:t>sisältöalueet</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a:effectLst/>
                        </a:rPr>
                        <a:t>Laaja-alainen </a:t>
                      </a:r>
                    </a:p>
                    <a:p>
                      <a:pPr>
                        <a:lnSpc>
                          <a:spcPct val="115000"/>
                        </a:lnSpc>
                        <a:spcAft>
                          <a:spcPts val="0"/>
                        </a:spcAft>
                      </a:pPr>
                      <a:r>
                        <a:rPr lang="fi-FI" sz="1200" dirty="0">
                          <a:effectLst/>
                        </a:rPr>
                        <a:t>osaaminen</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214">
                <a:tc>
                  <a:txBody>
                    <a:bodyPr/>
                    <a:lstStyle/>
                    <a:p>
                      <a:pPr>
                        <a:lnSpc>
                          <a:spcPct val="115000"/>
                        </a:lnSpc>
                        <a:spcAft>
                          <a:spcPts val="0"/>
                        </a:spcAft>
                      </a:pPr>
                      <a:r>
                        <a:rPr lang="fi-FI" sz="1200" b="1" dirty="0">
                          <a:effectLst/>
                        </a:rPr>
                        <a:t>Merkitys, arvot ja asenteet</a:t>
                      </a:r>
                      <a:endParaRPr lang="fi-FI" sz="12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a:effectLst/>
                        </a:rPr>
                        <a:t> </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a:effectLst/>
                        </a:rPr>
                        <a:t> </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214">
                <a:tc>
                  <a:txBody>
                    <a:bodyPr/>
                    <a:lstStyle/>
                    <a:p>
                      <a:pPr>
                        <a:lnSpc>
                          <a:spcPct val="115000"/>
                        </a:lnSpc>
                        <a:spcAft>
                          <a:spcPts val="0"/>
                        </a:spcAft>
                      </a:pPr>
                      <a:r>
                        <a:rPr lang="fi-FI" sz="1200">
                          <a:effectLst/>
                        </a:rPr>
                        <a:t>T1 kannustaa ja innostaa oppilasta fysiikan opiskeluun</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smtClean="0">
                          <a:effectLst/>
                        </a:rPr>
                        <a:t>S1-S6</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a:effectLst/>
                        </a:rPr>
                        <a:t>L1</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83642">
                <a:tc>
                  <a:txBody>
                    <a:bodyPr/>
                    <a:lstStyle/>
                    <a:p>
                      <a:pPr>
                        <a:lnSpc>
                          <a:spcPct val="115000"/>
                        </a:lnSpc>
                        <a:spcAft>
                          <a:spcPts val="0"/>
                        </a:spcAft>
                      </a:pPr>
                      <a:r>
                        <a:rPr lang="fi-FI" sz="1200" dirty="0">
                          <a:effectLst/>
                        </a:rPr>
                        <a:t>T2 ohjata ja kannustaa oppilasta tunnistamaan omaa fysiikan </a:t>
                      </a:r>
                      <a:r>
                        <a:rPr lang="fi-FI" sz="1200" dirty="0" smtClean="0">
                          <a:effectLst/>
                        </a:rPr>
                        <a:t>osaamistaan, asettamaan </a:t>
                      </a:r>
                      <a:r>
                        <a:rPr lang="fi-FI" sz="1200" dirty="0">
                          <a:effectLst/>
                        </a:rPr>
                        <a:t>tavoitteita omalle työskentelylleen sekä työskentelemään </a:t>
                      </a:r>
                      <a:r>
                        <a:rPr lang="fi-FI" sz="1200" dirty="0" smtClean="0">
                          <a:effectLst/>
                        </a:rPr>
                        <a:t>pitkäjänteisesti</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smtClean="0">
                          <a:effectLst/>
                        </a:rPr>
                        <a:t>S1-S6</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smtClean="0">
                          <a:effectLst/>
                        </a:rPr>
                        <a:t>L1, L6</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214">
                <a:tc>
                  <a:txBody>
                    <a:bodyPr/>
                    <a:lstStyle/>
                    <a:p>
                      <a:pPr>
                        <a:lnSpc>
                          <a:spcPct val="115000"/>
                        </a:lnSpc>
                        <a:spcAft>
                          <a:spcPts val="0"/>
                        </a:spcAft>
                      </a:pPr>
                      <a:r>
                        <a:rPr lang="fi-FI" sz="1200">
                          <a:effectLst/>
                        </a:rPr>
                        <a:t>T3-T4</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a:effectLst/>
                        </a:rPr>
                        <a:t> </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a:effectLst/>
                        </a:rPr>
                        <a:t> </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214">
                <a:tc>
                  <a:txBody>
                    <a:bodyPr/>
                    <a:lstStyle/>
                    <a:p>
                      <a:pPr>
                        <a:lnSpc>
                          <a:spcPct val="115000"/>
                        </a:lnSpc>
                        <a:spcAft>
                          <a:spcPts val="0"/>
                        </a:spcAft>
                      </a:pPr>
                      <a:r>
                        <a:rPr lang="fi-FI" sz="1200" b="1" dirty="0">
                          <a:effectLst/>
                        </a:rPr>
                        <a:t>Tutkimisen taidot</a:t>
                      </a:r>
                      <a:endParaRPr lang="fi-FI" sz="12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a:effectLst/>
                        </a:rPr>
                        <a:t> </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a:effectLst/>
                        </a:rPr>
                        <a:t> </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214">
                <a:tc>
                  <a:txBody>
                    <a:bodyPr/>
                    <a:lstStyle/>
                    <a:p>
                      <a:pPr>
                        <a:lnSpc>
                          <a:spcPct val="115000"/>
                        </a:lnSpc>
                        <a:spcAft>
                          <a:spcPts val="0"/>
                        </a:spcAft>
                      </a:pPr>
                      <a:r>
                        <a:rPr lang="fi-FI" sz="1200">
                          <a:effectLst/>
                        </a:rPr>
                        <a:t>T5 kannustaa…</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a:effectLst/>
                        </a:rPr>
                        <a:t> </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a:effectLst/>
                        </a:rPr>
                        <a:t> </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214">
                <a:tc>
                  <a:txBody>
                    <a:bodyPr/>
                    <a:lstStyle/>
                    <a:p>
                      <a:pPr>
                        <a:lnSpc>
                          <a:spcPct val="115000"/>
                        </a:lnSpc>
                        <a:spcAft>
                          <a:spcPts val="0"/>
                        </a:spcAft>
                      </a:pPr>
                      <a:r>
                        <a:rPr lang="fi-FI" sz="1200">
                          <a:effectLst/>
                        </a:rPr>
                        <a:t>T6-T9</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a:effectLst/>
                        </a:rPr>
                        <a:t> </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a:effectLst/>
                        </a:rPr>
                        <a:t> </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214">
                <a:tc>
                  <a:txBody>
                    <a:bodyPr/>
                    <a:lstStyle/>
                    <a:p>
                      <a:pPr>
                        <a:lnSpc>
                          <a:spcPct val="115000"/>
                        </a:lnSpc>
                        <a:spcAft>
                          <a:spcPts val="0"/>
                        </a:spcAft>
                      </a:pPr>
                      <a:r>
                        <a:rPr lang="fi-FI" sz="1200" b="1" dirty="0">
                          <a:effectLst/>
                        </a:rPr>
                        <a:t>Fysiikan tiedot ja niiden käyttäminen</a:t>
                      </a:r>
                      <a:endParaRPr lang="fi-FI" sz="12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a:effectLst/>
                        </a:rPr>
                        <a:t> </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a:effectLst/>
                        </a:rPr>
                        <a:t> </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214">
                <a:tc>
                  <a:txBody>
                    <a:bodyPr/>
                    <a:lstStyle/>
                    <a:p>
                      <a:pPr>
                        <a:lnSpc>
                          <a:spcPct val="115000"/>
                        </a:lnSpc>
                        <a:spcAft>
                          <a:spcPts val="0"/>
                        </a:spcAft>
                      </a:pPr>
                      <a:r>
                        <a:rPr lang="fi-FI" sz="1200">
                          <a:effectLst/>
                        </a:rPr>
                        <a:t>T10 ohjata…</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a:effectLst/>
                        </a:rPr>
                        <a:t> </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a:effectLst/>
                        </a:rPr>
                        <a:t> </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214">
                <a:tc>
                  <a:txBody>
                    <a:bodyPr/>
                    <a:lstStyle/>
                    <a:p>
                      <a:pPr>
                        <a:lnSpc>
                          <a:spcPct val="115000"/>
                        </a:lnSpc>
                        <a:spcAft>
                          <a:spcPts val="0"/>
                        </a:spcAft>
                      </a:pPr>
                      <a:r>
                        <a:rPr lang="fi-FI" sz="1200" dirty="0" smtClean="0">
                          <a:effectLst/>
                        </a:rPr>
                        <a:t>T11-T15</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a:effectLst/>
                        </a:rPr>
                        <a:t> </a:t>
                      </a:r>
                      <a:endParaRPr lang="fi-FI" sz="12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200" dirty="0">
                          <a:effectLst/>
                        </a:rPr>
                        <a:t> </a:t>
                      </a:r>
                      <a:endParaRPr lang="fi-FI" sz="12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67288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p:cNvGraphicFramePr>
            <a:graphicFrameLocks noGrp="1"/>
          </p:cNvGraphicFramePr>
          <p:nvPr>
            <p:extLst>
              <p:ext uri="{D42A27DB-BD31-4B8C-83A1-F6EECF244321}">
                <p14:modId xmlns:p14="http://schemas.microsoft.com/office/powerpoint/2010/main" val="3782535511"/>
              </p:ext>
            </p:extLst>
          </p:nvPr>
        </p:nvGraphicFramePr>
        <p:xfrm>
          <a:off x="395536" y="486156"/>
          <a:ext cx="8496945" cy="5934265"/>
        </p:xfrm>
        <a:graphic>
          <a:graphicData uri="http://schemas.openxmlformats.org/drawingml/2006/table">
            <a:tbl>
              <a:tblPr firstRow="1" firstCol="1" bandRow="1">
                <a:tableStyleId>{2D5ABB26-0587-4C30-8999-92F81FD0307C}</a:tableStyleId>
              </a:tblPr>
              <a:tblGrid>
                <a:gridCol w="4908292"/>
                <a:gridCol w="2579147"/>
                <a:gridCol w="1009506"/>
              </a:tblGrid>
              <a:tr h="450671">
                <a:tc>
                  <a:txBody>
                    <a:bodyPr/>
                    <a:lstStyle/>
                    <a:p>
                      <a:pPr>
                        <a:lnSpc>
                          <a:spcPct val="115000"/>
                        </a:lnSpc>
                        <a:spcAft>
                          <a:spcPts val="0"/>
                        </a:spcAft>
                      </a:pPr>
                      <a:r>
                        <a:rPr lang="fi-FI" sz="1000" dirty="0">
                          <a:effectLst/>
                        </a:rPr>
                        <a:t>Opetuksen tavoitteet</a:t>
                      </a:r>
                    </a:p>
                    <a:p>
                      <a:pPr>
                        <a:lnSpc>
                          <a:spcPct val="115000"/>
                        </a:lnSpc>
                        <a:spcAft>
                          <a:spcPts val="0"/>
                        </a:spcAft>
                      </a:pPr>
                      <a:r>
                        <a:rPr lang="fi-FI" sz="1000" dirty="0">
                          <a:effectLst/>
                        </a:rPr>
                        <a:t> </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Tavoitteisiin </a:t>
                      </a:r>
                    </a:p>
                    <a:p>
                      <a:pPr>
                        <a:lnSpc>
                          <a:spcPct val="115000"/>
                        </a:lnSpc>
                        <a:spcAft>
                          <a:spcPts val="0"/>
                        </a:spcAft>
                      </a:pPr>
                      <a:r>
                        <a:rPr lang="fi-FI" sz="1000" dirty="0">
                          <a:effectLst/>
                        </a:rPr>
                        <a:t>liittyvät</a:t>
                      </a:r>
                    </a:p>
                    <a:p>
                      <a:pPr>
                        <a:lnSpc>
                          <a:spcPct val="115000"/>
                        </a:lnSpc>
                        <a:spcAft>
                          <a:spcPts val="0"/>
                        </a:spcAft>
                      </a:pPr>
                      <a:r>
                        <a:rPr lang="fi-FI" sz="1000" dirty="0">
                          <a:effectLst/>
                        </a:rPr>
                        <a:t>sisältöalueet</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Laaja-alainen </a:t>
                      </a:r>
                    </a:p>
                    <a:p>
                      <a:pPr>
                        <a:lnSpc>
                          <a:spcPct val="115000"/>
                        </a:lnSpc>
                        <a:spcAft>
                          <a:spcPts val="0"/>
                        </a:spcAft>
                      </a:pPr>
                      <a:r>
                        <a:rPr lang="fi-FI" sz="1000" dirty="0">
                          <a:effectLst/>
                        </a:rPr>
                        <a:t>osaaminen</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224">
                <a:tc>
                  <a:txBody>
                    <a:bodyPr/>
                    <a:lstStyle/>
                    <a:p>
                      <a:pPr>
                        <a:lnSpc>
                          <a:spcPct val="115000"/>
                        </a:lnSpc>
                        <a:spcAft>
                          <a:spcPts val="0"/>
                        </a:spcAft>
                      </a:pPr>
                      <a:r>
                        <a:rPr lang="fi-FI" sz="1000" b="1" dirty="0">
                          <a:effectLst/>
                        </a:rPr>
                        <a:t>Merkitys, arvot ja asenteet</a:t>
                      </a:r>
                      <a:endParaRPr lang="fi-FI" sz="1000" b="1"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 </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 </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224">
                <a:tc>
                  <a:txBody>
                    <a:bodyPr/>
                    <a:lstStyle/>
                    <a:p>
                      <a:pPr>
                        <a:lnSpc>
                          <a:spcPct val="115000"/>
                        </a:lnSpc>
                        <a:spcAft>
                          <a:spcPts val="0"/>
                        </a:spcAft>
                      </a:pPr>
                      <a:r>
                        <a:rPr lang="fi-FI" sz="1000" dirty="0">
                          <a:effectLst/>
                        </a:rPr>
                        <a:t>T1 kannustaa ja innostaa oppilasta fysiikan opiskeluun</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S1-S6</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L1</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6268">
                <a:tc>
                  <a:txBody>
                    <a:bodyPr/>
                    <a:lstStyle/>
                    <a:p>
                      <a:pPr>
                        <a:lnSpc>
                          <a:spcPct val="115000"/>
                        </a:lnSpc>
                        <a:spcAft>
                          <a:spcPts val="0"/>
                        </a:spcAft>
                      </a:pPr>
                      <a:r>
                        <a:rPr lang="fi-FI" sz="1000" dirty="0">
                          <a:effectLst/>
                        </a:rPr>
                        <a:t>T2 ohjata ja kannustaa oppilasta tunnistamaan omaa fysiikan osaamistaan,</a:t>
                      </a:r>
                    </a:p>
                    <a:p>
                      <a:pPr>
                        <a:lnSpc>
                          <a:spcPct val="115000"/>
                        </a:lnSpc>
                        <a:spcAft>
                          <a:spcPts val="0"/>
                        </a:spcAft>
                      </a:pPr>
                      <a:r>
                        <a:rPr lang="fi-FI" sz="1000" dirty="0">
                          <a:effectLst/>
                        </a:rPr>
                        <a:t>asettamaan tavoitteita omalle työskentelylleen sekä työskentelemään </a:t>
                      </a:r>
                    </a:p>
                    <a:p>
                      <a:pPr>
                        <a:lnSpc>
                          <a:spcPct val="115000"/>
                        </a:lnSpc>
                        <a:spcAft>
                          <a:spcPts val="0"/>
                        </a:spcAft>
                      </a:pPr>
                      <a:r>
                        <a:rPr lang="fi-FI" sz="1000" dirty="0">
                          <a:effectLst/>
                        </a:rPr>
                        <a:t>pitkäjänteisesti</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S1-S6</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L1, L6</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0671">
                <a:tc>
                  <a:txBody>
                    <a:bodyPr/>
                    <a:lstStyle/>
                    <a:p>
                      <a:pPr>
                        <a:lnSpc>
                          <a:spcPct val="115000"/>
                        </a:lnSpc>
                        <a:spcAft>
                          <a:spcPts val="0"/>
                        </a:spcAft>
                      </a:pPr>
                      <a:r>
                        <a:rPr lang="fi-FI" sz="1000" dirty="0">
                          <a:effectLst/>
                        </a:rPr>
                        <a:t>T3 ohjata oppilasta ymmärtämään fysiikan osaamisen</a:t>
                      </a:r>
                    </a:p>
                    <a:p>
                      <a:pPr>
                        <a:lnSpc>
                          <a:spcPct val="115000"/>
                        </a:lnSpc>
                        <a:spcAft>
                          <a:spcPts val="0"/>
                        </a:spcAft>
                      </a:pPr>
                      <a:r>
                        <a:rPr lang="fi-FI" sz="1000" dirty="0">
                          <a:effectLst/>
                        </a:rPr>
                        <a:t>merkitystä omassa elämässä, elinympäristössä ja</a:t>
                      </a:r>
                    </a:p>
                    <a:p>
                      <a:pPr>
                        <a:lnSpc>
                          <a:spcPct val="115000"/>
                        </a:lnSpc>
                        <a:spcAft>
                          <a:spcPts val="0"/>
                        </a:spcAft>
                      </a:pPr>
                      <a:r>
                        <a:rPr lang="fi-FI" sz="1000" dirty="0">
                          <a:effectLst/>
                        </a:rPr>
                        <a:t>yhteiskunnassa</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S1-S6</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L6, L7</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52012">
                <a:tc>
                  <a:txBody>
                    <a:bodyPr/>
                    <a:lstStyle/>
                    <a:p>
                      <a:pPr>
                        <a:lnSpc>
                          <a:spcPct val="115000"/>
                        </a:lnSpc>
                        <a:spcAft>
                          <a:spcPts val="0"/>
                        </a:spcAft>
                      </a:pPr>
                      <a:r>
                        <a:rPr lang="fi-FI" sz="1400" dirty="0">
                          <a:effectLst/>
                        </a:rPr>
                        <a:t>T4 ohjata oppilasta käyttämään fysiikan osaamistaan kestävän</a:t>
                      </a:r>
                    </a:p>
                    <a:p>
                      <a:pPr>
                        <a:lnSpc>
                          <a:spcPct val="115000"/>
                        </a:lnSpc>
                        <a:spcAft>
                          <a:spcPts val="0"/>
                        </a:spcAft>
                      </a:pPr>
                      <a:r>
                        <a:rPr lang="fi-FI" sz="1400" dirty="0">
                          <a:effectLst/>
                        </a:rPr>
                        <a:t>tulevaisuuden rakentamisessa sekä arvioimaan omia</a:t>
                      </a:r>
                    </a:p>
                    <a:p>
                      <a:pPr>
                        <a:lnSpc>
                          <a:spcPct val="115000"/>
                        </a:lnSpc>
                        <a:spcAft>
                          <a:spcPts val="0"/>
                        </a:spcAft>
                      </a:pPr>
                      <a:r>
                        <a:rPr lang="fi-FI" sz="1400" dirty="0">
                          <a:effectLst/>
                        </a:rPr>
                        <a:t>valintojaan energiavarojen kestävän käytön kannalta.</a:t>
                      </a:r>
                      <a:endParaRPr lang="fi-FI" sz="14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400" dirty="0">
                          <a:effectLst/>
                        </a:rPr>
                        <a:t>S1, S2, S3</a:t>
                      </a:r>
                    </a:p>
                    <a:p>
                      <a:pPr>
                        <a:lnSpc>
                          <a:spcPct val="115000"/>
                        </a:lnSpc>
                        <a:spcAft>
                          <a:spcPts val="0"/>
                        </a:spcAft>
                      </a:pPr>
                      <a:r>
                        <a:rPr lang="fi-FI" sz="1400" dirty="0">
                          <a:solidFill>
                            <a:schemeClr val="tx1"/>
                          </a:solidFill>
                          <a:effectLst/>
                        </a:rPr>
                        <a:t>S4</a:t>
                      </a:r>
                      <a:r>
                        <a:rPr lang="fi-FI" sz="1400" dirty="0">
                          <a:solidFill>
                            <a:srgbClr val="7030A0"/>
                          </a:solidFill>
                          <a:effectLst/>
                        </a:rPr>
                        <a:t> Sisältöjä valitaan siten, että</a:t>
                      </a:r>
                    </a:p>
                    <a:p>
                      <a:pPr>
                        <a:lnSpc>
                          <a:spcPct val="115000"/>
                        </a:lnSpc>
                        <a:spcAft>
                          <a:spcPts val="0"/>
                        </a:spcAft>
                      </a:pPr>
                      <a:r>
                        <a:rPr lang="fi-FI" sz="1400" dirty="0">
                          <a:solidFill>
                            <a:srgbClr val="7030A0"/>
                          </a:solidFill>
                          <a:effectLst/>
                        </a:rPr>
                        <a:t>niissä tulevat esiin fysiikan luonne tieteenä ja energian säilymisen periaate. Sisältöihin kuuluvat </a:t>
                      </a:r>
                    </a:p>
                    <a:p>
                      <a:pPr>
                        <a:lnSpc>
                          <a:spcPct val="115000"/>
                        </a:lnSpc>
                        <a:spcAft>
                          <a:spcPts val="0"/>
                        </a:spcAft>
                      </a:pPr>
                      <a:r>
                        <a:rPr lang="fi-FI" sz="1400" dirty="0">
                          <a:solidFill>
                            <a:srgbClr val="7030A0"/>
                          </a:solidFill>
                          <a:effectLst/>
                        </a:rPr>
                        <a:t>myös tutustuminen fysiikkaan liittyviin uutisiin, ajankohtaisiin</a:t>
                      </a:r>
                    </a:p>
                    <a:p>
                      <a:pPr>
                        <a:lnSpc>
                          <a:spcPct val="115000"/>
                        </a:lnSpc>
                        <a:spcAft>
                          <a:spcPts val="0"/>
                        </a:spcAft>
                      </a:pPr>
                      <a:r>
                        <a:rPr lang="fi-FI" sz="1400" dirty="0">
                          <a:solidFill>
                            <a:srgbClr val="7030A0"/>
                          </a:solidFill>
                          <a:effectLst/>
                        </a:rPr>
                        <a:t>ilmiöihin , sovelluksiin ja</a:t>
                      </a:r>
                    </a:p>
                    <a:p>
                      <a:pPr>
                        <a:lnSpc>
                          <a:spcPct val="115000"/>
                        </a:lnSpc>
                        <a:spcAft>
                          <a:spcPts val="0"/>
                        </a:spcAft>
                      </a:pPr>
                      <a:r>
                        <a:rPr lang="fi-FI" sz="1400" dirty="0">
                          <a:solidFill>
                            <a:srgbClr val="7030A0"/>
                          </a:solidFill>
                          <a:effectLst/>
                        </a:rPr>
                        <a:t>nykypäivän tutkimukseen.</a:t>
                      </a:r>
                      <a:endParaRPr lang="fi-FI" sz="1400" dirty="0">
                        <a:solidFill>
                          <a:srgbClr val="7030A0"/>
                        </a:solidFill>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400" dirty="0">
                          <a:effectLst/>
                        </a:rPr>
                        <a:t>L3, L7</a:t>
                      </a:r>
                      <a:endParaRPr lang="fi-FI" sz="14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224">
                <a:tc>
                  <a:txBody>
                    <a:bodyPr/>
                    <a:lstStyle/>
                    <a:p>
                      <a:pPr>
                        <a:lnSpc>
                          <a:spcPct val="115000"/>
                        </a:lnSpc>
                        <a:spcAft>
                          <a:spcPts val="0"/>
                        </a:spcAft>
                      </a:pPr>
                      <a:r>
                        <a:rPr lang="fi-FI" sz="1000" b="1" dirty="0">
                          <a:effectLst/>
                        </a:rPr>
                        <a:t>Tutkimisen taidot</a:t>
                      </a:r>
                      <a:endParaRPr lang="fi-FI" sz="1000" b="1"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a:effectLst/>
                        </a:rPr>
                        <a:t> </a:t>
                      </a:r>
                      <a:endParaRPr lang="fi-FI" sz="100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 </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01341">
                <a:tc>
                  <a:txBody>
                    <a:bodyPr/>
                    <a:lstStyle/>
                    <a:p>
                      <a:pPr>
                        <a:lnSpc>
                          <a:spcPct val="115000"/>
                        </a:lnSpc>
                        <a:spcAft>
                          <a:spcPts val="0"/>
                        </a:spcAft>
                      </a:pPr>
                      <a:r>
                        <a:rPr lang="fi-FI" sz="1000">
                          <a:effectLst/>
                        </a:rPr>
                        <a:t>T5 kannustaa oppilasta muodostamaan kysymyksiä</a:t>
                      </a:r>
                    </a:p>
                    <a:p>
                      <a:pPr>
                        <a:lnSpc>
                          <a:spcPct val="115000"/>
                        </a:lnSpc>
                        <a:spcAft>
                          <a:spcPts val="0"/>
                        </a:spcAft>
                      </a:pPr>
                      <a:r>
                        <a:rPr lang="fi-FI" sz="1000">
                          <a:effectLst/>
                        </a:rPr>
                        <a:t>tarkasteltavista ilmiöistä sekä kehittämään kysymyksiä</a:t>
                      </a:r>
                    </a:p>
                    <a:p>
                      <a:pPr>
                        <a:lnSpc>
                          <a:spcPct val="115000"/>
                        </a:lnSpc>
                        <a:spcAft>
                          <a:spcPts val="0"/>
                        </a:spcAft>
                      </a:pPr>
                      <a:r>
                        <a:rPr lang="fi-FI" sz="1000">
                          <a:effectLst/>
                        </a:rPr>
                        <a:t>edelleen tutkimusten ja muun toiminnan lähyökohdiksi.…</a:t>
                      </a:r>
                      <a:endParaRPr lang="fi-FI" sz="100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a:effectLst/>
                        </a:rPr>
                        <a:t>S1, S2, S3</a:t>
                      </a:r>
                    </a:p>
                    <a:p>
                      <a:pPr>
                        <a:lnSpc>
                          <a:spcPct val="115000"/>
                        </a:lnSpc>
                        <a:spcAft>
                          <a:spcPts val="0"/>
                        </a:spcAft>
                      </a:pPr>
                      <a:r>
                        <a:rPr lang="fi-FI" sz="1000">
                          <a:effectLst/>
                        </a:rPr>
                        <a:t>S5 Sisältöjä valitaan vuorovaikutuksesta, liikkeestä, mekaanisesta työstä ja tehosta.</a:t>
                      </a:r>
                    </a:p>
                    <a:p>
                      <a:pPr>
                        <a:lnSpc>
                          <a:spcPct val="115000"/>
                        </a:lnSpc>
                        <a:spcAft>
                          <a:spcPts val="0"/>
                        </a:spcAft>
                      </a:pPr>
                      <a:r>
                        <a:rPr lang="fi-FI" sz="1000">
                          <a:effectLst/>
                        </a:rPr>
                        <a:t>S6 Tutkitaan sähköön liittyvien</a:t>
                      </a:r>
                    </a:p>
                    <a:p>
                      <a:pPr>
                        <a:lnSpc>
                          <a:spcPct val="115000"/>
                        </a:lnSpc>
                        <a:spcAft>
                          <a:spcPts val="0"/>
                        </a:spcAft>
                      </a:pPr>
                      <a:r>
                        <a:rPr lang="fi-FI" sz="1000">
                          <a:effectLst/>
                        </a:rPr>
                        <a:t>suureiden välisiä riippuvuuksia.</a:t>
                      </a:r>
                      <a:endParaRPr lang="fi-FI" sz="100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L1, L7</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224">
                <a:tc>
                  <a:txBody>
                    <a:bodyPr/>
                    <a:lstStyle/>
                    <a:p>
                      <a:pPr>
                        <a:lnSpc>
                          <a:spcPct val="115000"/>
                        </a:lnSpc>
                        <a:spcAft>
                          <a:spcPts val="0"/>
                        </a:spcAft>
                      </a:pPr>
                      <a:r>
                        <a:rPr lang="fi-FI" sz="1000">
                          <a:effectLst/>
                        </a:rPr>
                        <a:t>T6-T9</a:t>
                      </a:r>
                      <a:endParaRPr lang="fi-FI" sz="100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a:effectLst/>
                        </a:rPr>
                        <a:t> </a:t>
                      </a:r>
                      <a:endParaRPr lang="fi-FI" sz="100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 </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224">
                <a:tc>
                  <a:txBody>
                    <a:bodyPr/>
                    <a:lstStyle/>
                    <a:p>
                      <a:pPr>
                        <a:lnSpc>
                          <a:spcPct val="115000"/>
                        </a:lnSpc>
                        <a:spcAft>
                          <a:spcPts val="0"/>
                        </a:spcAft>
                      </a:pPr>
                      <a:r>
                        <a:rPr lang="fi-FI" sz="1000" b="1" dirty="0">
                          <a:effectLst/>
                        </a:rPr>
                        <a:t>Fysiikan tiedot ja niiden käyttäminen</a:t>
                      </a:r>
                      <a:endParaRPr lang="fi-FI" sz="1000" b="1"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a:effectLst/>
                        </a:rPr>
                        <a:t> </a:t>
                      </a:r>
                      <a:endParaRPr lang="fi-FI" sz="100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 </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224">
                <a:tc>
                  <a:txBody>
                    <a:bodyPr/>
                    <a:lstStyle/>
                    <a:p>
                      <a:pPr>
                        <a:lnSpc>
                          <a:spcPct val="115000"/>
                        </a:lnSpc>
                        <a:spcAft>
                          <a:spcPts val="0"/>
                        </a:spcAft>
                      </a:pPr>
                      <a:r>
                        <a:rPr lang="fi-FI" sz="1000">
                          <a:effectLst/>
                        </a:rPr>
                        <a:t>T10 ohjata…</a:t>
                      </a:r>
                      <a:endParaRPr lang="fi-FI" sz="100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a:effectLst/>
                        </a:rPr>
                        <a:t> </a:t>
                      </a:r>
                      <a:endParaRPr lang="fi-FI" sz="100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 </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224">
                <a:tc>
                  <a:txBody>
                    <a:bodyPr/>
                    <a:lstStyle/>
                    <a:p>
                      <a:pPr>
                        <a:lnSpc>
                          <a:spcPct val="115000"/>
                        </a:lnSpc>
                        <a:spcAft>
                          <a:spcPts val="0"/>
                        </a:spcAft>
                      </a:pPr>
                      <a:r>
                        <a:rPr lang="fi-FI" sz="1000" dirty="0">
                          <a:effectLst/>
                        </a:rPr>
                        <a:t>T11-T15</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a:effectLst/>
                        </a:rPr>
                        <a:t> </a:t>
                      </a:r>
                      <a:endParaRPr lang="fi-FI" sz="100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fi-FI" sz="1000" dirty="0">
                          <a:effectLst/>
                        </a:rPr>
                        <a:t> </a:t>
                      </a:r>
                      <a:endParaRPr lang="fi-FI" sz="1000" dirty="0">
                        <a:effectLst/>
                        <a:latin typeface="Calibri"/>
                        <a:ea typeface="Calibri"/>
                        <a:cs typeface="Times New Roman"/>
                      </a:endParaRPr>
                    </a:p>
                  </a:txBody>
                  <a:tcPr marL="50892" marR="508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58819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Kaaviokuva 3"/>
          <p:cNvGraphicFramePr/>
          <p:nvPr>
            <p:extLst>
              <p:ext uri="{D42A27DB-BD31-4B8C-83A1-F6EECF244321}">
                <p14:modId xmlns:p14="http://schemas.microsoft.com/office/powerpoint/2010/main" val="3158327678"/>
              </p:ext>
            </p:extLst>
          </p:nvPr>
        </p:nvGraphicFramePr>
        <p:xfrm>
          <a:off x="1547664" y="170080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kstiruutu 4"/>
          <p:cNvSpPr txBox="1"/>
          <p:nvPr/>
        </p:nvSpPr>
        <p:spPr>
          <a:xfrm>
            <a:off x="1547664" y="548680"/>
            <a:ext cx="6696744" cy="584775"/>
          </a:xfrm>
          <a:prstGeom prst="rect">
            <a:avLst/>
          </a:prstGeom>
          <a:noFill/>
        </p:spPr>
        <p:txBody>
          <a:bodyPr wrap="square" rtlCol="0">
            <a:spAutoFit/>
          </a:bodyPr>
          <a:lstStyle/>
          <a:p>
            <a:r>
              <a:rPr lang="fi-FI" sz="3200" dirty="0" smtClean="0"/>
              <a:t>TUNTIMÄÄRÄT </a:t>
            </a:r>
            <a:endParaRPr lang="fi-FI" sz="3200" dirty="0"/>
          </a:p>
        </p:txBody>
      </p:sp>
    </p:spTree>
    <p:extLst>
      <p:ext uri="{BB962C8B-B14F-4D97-AF65-F5344CB8AC3E}">
        <p14:creationId xmlns:p14="http://schemas.microsoft.com/office/powerpoint/2010/main" val="85729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Kuvaselitepilvi 7"/>
          <p:cNvSpPr/>
          <p:nvPr/>
        </p:nvSpPr>
        <p:spPr>
          <a:xfrm>
            <a:off x="107504" y="2300044"/>
            <a:ext cx="1980220" cy="1757686"/>
          </a:xfrm>
          <a:prstGeom prst="cloud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i-FI" sz="3600" dirty="0" smtClean="0">
                <a:solidFill>
                  <a:srgbClr val="7030A0"/>
                </a:solidFill>
              </a:rPr>
              <a:t>Ilmiö</a:t>
            </a:r>
            <a:endParaRPr lang="fi-FI" sz="3600" dirty="0">
              <a:solidFill>
                <a:srgbClr val="7030A0"/>
              </a:solidFill>
            </a:endParaRPr>
          </a:p>
        </p:txBody>
      </p:sp>
      <p:sp>
        <p:nvSpPr>
          <p:cNvPr id="9" name="Pilvi 8"/>
          <p:cNvSpPr/>
          <p:nvPr/>
        </p:nvSpPr>
        <p:spPr>
          <a:xfrm>
            <a:off x="6182047" y="3337650"/>
            <a:ext cx="2555776" cy="1440160"/>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i-FI" sz="2800" b="1" dirty="0" smtClean="0">
                <a:solidFill>
                  <a:srgbClr val="7030A0"/>
                </a:solidFill>
              </a:rPr>
              <a:t>Tavoitteet</a:t>
            </a:r>
            <a:endParaRPr lang="fi-FI" sz="2800" b="1" dirty="0">
              <a:solidFill>
                <a:srgbClr val="7030A0"/>
              </a:solidFill>
            </a:endParaRPr>
          </a:p>
        </p:txBody>
      </p:sp>
      <p:sp>
        <p:nvSpPr>
          <p:cNvPr id="10" name="Tekstiruutu 9"/>
          <p:cNvSpPr txBox="1"/>
          <p:nvPr/>
        </p:nvSpPr>
        <p:spPr>
          <a:xfrm>
            <a:off x="2339752" y="2300044"/>
            <a:ext cx="4464496"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tabLst>
                <a:tab pos="180975" algn="l"/>
              </a:tabLst>
            </a:pPr>
            <a:r>
              <a:rPr lang="fi-FI" sz="2800" dirty="0" smtClean="0">
                <a:solidFill>
                  <a:srgbClr val="7030A0"/>
                </a:solidFill>
              </a:rPr>
              <a:t>    Laaja-alainen   	 osaaminen</a:t>
            </a:r>
            <a:endParaRPr lang="fi-FI" sz="2800" dirty="0">
              <a:solidFill>
                <a:srgbClr val="7030A0"/>
              </a:solidFill>
            </a:endParaRPr>
          </a:p>
        </p:txBody>
      </p:sp>
      <p:sp>
        <p:nvSpPr>
          <p:cNvPr id="11" name="Vaakasuora käärö 10"/>
          <p:cNvSpPr/>
          <p:nvPr/>
        </p:nvSpPr>
        <p:spPr>
          <a:xfrm>
            <a:off x="437555" y="4941168"/>
            <a:ext cx="2304256" cy="1584176"/>
          </a:xfrm>
          <a:prstGeom prst="horizontalScroll">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i-FI" sz="4400" dirty="0" err="1" smtClean="0">
                <a:solidFill>
                  <a:srgbClr val="7030A0"/>
                </a:solidFill>
              </a:rPr>
              <a:t>Digi/tvt</a:t>
            </a:r>
            <a:endParaRPr lang="fi-FI" sz="4400" dirty="0">
              <a:solidFill>
                <a:srgbClr val="7030A0"/>
              </a:solidFill>
            </a:endParaRPr>
          </a:p>
        </p:txBody>
      </p:sp>
      <p:sp>
        <p:nvSpPr>
          <p:cNvPr id="12" name="Suorakulmio 11"/>
          <p:cNvSpPr/>
          <p:nvPr/>
        </p:nvSpPr>
        <p:spPr>
          <a:xfrm>
            <a:off x="6012160" y="5096965"/>
            <a:ext cx="2895550" cy="114945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i-FI" sz="3200" dirty="0" smtClean="0">
                <a:solidFill>
                  <a:srgbClr val="7030A0"/>
                </a:solidFill>
              </a:rPr>
              <a:t>Kestävä kehitys</a:t>
            </a:r>
            <a:endParaRPr lang="fi-FI" sz="3200" dirty="0">
              <a:solidFill>
                <a:srgbClr val="7030A0"/>
              </a:solidFill>
            </a:endParaRPr>
          </a:p>
        </p:txBody>
      </p:sp>
      <p:sp>
        <p:nvSpPr>
          <p:cNvPr id="13" name="Kuusikulmio 12"/>
          <p:cNvSpPr/>
          <p:nvPr/>
        </p:nvSpPr>
        <p:spPr>
          <a:xfrm>
            <a:off x="3167844" y="3707929"/>
            <a:ext cx="2376264" cy="2025327"/>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i-FI" sz="2400" dirty="0" smtClean="0">
                <a:solidFill>
                  <a:srgbClr val="7030A0"/>
                </a:solidFill>
              </a:rPr>
              <a:t>Monialaiset oppimis-</a:t>
            </a:r>
          </a:p>
          <a:p>
            <a:pPr algn="ctr"/>
            <a:r>
              <a:rPr lang="fi-FI" sz="2400" dirty="0" err="1">
                <a:solidFill>
                  <a:srgbClr val="7030A0"/>
                </a:solidFill>
              </a:rPr>
              <a:t>k</a:t>
            </a:r>
            <a:r>
              <a:rPr lang="fi-FI" sz="2400" dirty="0" err="1" smtClean="0">
                <a:solidFill>
                  <a:srgbClr val="7030A0"/>
                </a:solidFill>
              </a:rPr>
              <a:t>okonai-suudet</a:t>
            </a:r>
            <a:endParaRPr lang="fi-FI" sz="2400" dirty="0">
              <a:solidFill>
                <a:srgbClr val="7030A0"/>
              </a:solidFill>
            </a:endParaRPr>
          </a:p>
        </p:txBody>
      </p:sp>
      <p:sp>
        <p:nvSpPr>
          <p:cNvPr id="16" name="Tekstiruutu 15"/>
          <p:cNvSpPr txBox="1"/>
          <p:nvPr/>
        </p:nvSpPr>
        <p:spPr>
          <a:xfrm>
            <a:off x="1722541" y="116632"/>
            <a:ext cx="5410886" cy="646331"/>
          </a:xfrm>
          <a:prstGeom prst="rect">
            <a:avLst/>
          </a:prstGeom>
          <a:noFill/>
          <a:ln>
            <a:noFill/>
          </a:ln>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fi-FI" sz="3600" dirty="0" smtClean="0"/>
              <a:t>         </a:t>
            </a:r>
            <a:r>
              <a:rPr lang="fi-FI" sz="2800" dirty="0" smtClean="0">
                <a:solidFill>
                  <a:srgbClr val="7030A0"/>
                </a:solidFill>
              </a:rPr>
              <a:t>OPPIMINEN  UUSIKSI</a:t>
            </a:r>
            <a:endParaRPr lang="fi-FI" sz="2800" dirty="0">
              <a:solidFill>
                <a:srgbClr val="7030A0"/>
              </a:solidFill>
            </a:endParaRPr>
          </a:p>
        </p:txBody>
      </p:sp>
      <p:sp>
        <p:nvSpPr>
          <p:cNvPr id="17" name="Nuoli vasemmalle 16"/>
          <p:cNvSpPr/>
          <p:nvPr/>
        </p:nvSpPr>
        <p:spPr>
          <a:xfrm>
            <a:off x="1409663" y="849397"/>
            <a:ext cx="2664296" cy="894134"/>
          </a:xfrm>
          <a:prstGeom prst="lef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i-FI" sz="3200" dirty="0" smtClean="0"/>
              <a:t>MITÄ</a:t>
            </a:r>
            <a:r>
              <a:rPr lang="fi-FI" dirty="0" smtClean="0"/>
              <a:t> </a:t>
            </a:r>
            <a:endParaRPr lang="fi-FI" dirty="0"/>
          </a:p>
        </p:txBody>
      </p:sp>
      <p:sp>
        <p:nvSpPr>
          <p:cNvPr id="18" name="Nuoli oikealle 17"/>
          <p:cNvSpPr/>
          <p:nvPr/>
        </p:nvSpPr>
        <p:spPr>
          <a:xfrm>
            <a:off x="4261244" y="504376"/>
            <a:ext cx="3841605" cy="1584176"/>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i-FI" sz="4400" dirty="0" smtClean="0"/>
              <a:t>MITEN</a:t>
            </a:r>
            <a:endParaRPr lang="fi-FI" sz="4400" dirty="0"/>
          </a:p>
        </p:txBody>
      </p:sp>
    </p:spTree>
    <p:extLst>
      <p:ext uri="{BB962C8B-B14F-4D97-AF65-F5344CB8AC3E}">
        <p14:creationId xmlns:p14="http://schemas.microsoft.com/office/powerpoint/2010/main" val="4104195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436873" y="1124744"/>
            <a:ext cx="8064896" cy="5478423"/>
          </a:xfrm>
          <a:prstGeom prst="rect">
            <a:avLst/>
          </a:prstGeom>
          <a:solidFill>
            <a:schemeClr val="accent6">
              <a:lumMod val="20000"/>
              <a:lumOff val="80000"/>
            </a:schemeClr>
          </a:solidFill>
        </p:spPr>
        <p:txBody>
          <a:bodyPr wrap="square" rtlCol="0">
            <a:spAutoFit/>
          </a:bodyPr>
          <a:lstStyle/>
          <a:p>
            <a:r>
              <a:rPr lang="fi-FI" dirty="0" err="1" smtClean="0"/>
              <a:t>-Ennen</a:t>
            </a:r>
            <a:r>
              <a:rPr lang="fi-FI" dirty="0" smtClean="0"/>
              <a:t>  korostettiin  sitä, että fysiikan / kemian peruskäsitteet rakennetaan oppilaan </a:t>
            </a:r>
            <a:r>
              <a:rPr lang="fi-FI" dirty="0" err="1" smtClean="0"/>
              <a:t>aiemmpien</a:t>
            </a:r>
            <a:r>
              <a:rPr lang="fi-FI" dirty="0" smtClean="0"/>
              <a:t> tietojen ja havaintojen pohjalta. </a:t>
            </a:r>
          </a:p>
          <a:p>
            <a:r>
              <a:rPr lang="fi-FI" dirty="0" err="1" smtClean="0"/>
              <a:t>-Tavoitteena</a:t>
            </a:r>
            <a:r>
              <a:rPr lang="fi-FI" dirty="0" smtClean="0"/>
              <a:t> oli vahva fysiikan/kemian peruskäsitteiden hallitseminen .</a:t>
            </a:r>
          </a:p>
          <a:p>
            <a:endParaRPr lang="fi-FI" dirty="0"/>
          </a:p>
          <a:p>
            <a:r>
              <a:rPr lang="fi-FI" sz="2000" dirty="0" err="1" smtClean="0"/>
              <a:t>-Uudessa</a:t>
            </a:r>
            <a:r>
              <a:rPr lang="fi-FI" sz="2000" dirty="0" smtClean="0"/>
              <a:t> </a:t>
            </a:r>
            <a:r>
              <a:rPr lang="fi-FI" sz="2000" dirty="0" err="1" smtClean="0"/>
              <a:t>ops:ssa</a:t>
            </a:r>
            <a:r>
              <a:rPr lang="fi-FI" sz="2000" dirty="0" smtClean="0"/>
              <a:t> löytyvät samat perustekijät kuin edellisessä, mutta nyt </a:t>
            </a:r>
            <a:r>
              <a:rPr lang="fi-FI" sz="2000" b="1" dirty="0" smtClean="0">
                <a:solidFill>
                  <a:srgbClr val="7030A0"/>
                </a:solidFill>
              </a:rPr>
              <a:t>lähestymistavat</a:t>
            </a:r>
            <a:r>
              <a:rPr lang="fi-FI" sz="2000" dirty="0" smtClean="0"/>
              <a:t> ja </a:t>
            </a:r>
            <a:r>
              <a:rPr lang="fi-FI" sz="2000" b="1" dirty="0" smtClean="0">
                <a:solidFill>
                  <a:srgbClr val="7030A0"/>
                </a:solidFill>
              </a:rPr>
              <a:t>painotukset</a:t>
            </a:r>
            <a:r>
              <a:rPr lang="fi-FI" sz="2000" dirty="0" smtClean="0"/>
              <a:t> ovat erilaiset. </a:t>
            </a:r>
          </a:p>
          <a:p>
            <a:endParaRPr lang="fi-FI" sz="2000" dirty="0" smtClean="0"/>
          </a:p>
          <a:p>
            <a:r>
              <a:rPr lang="fi-FI" sz="2000" dirty="0" smtClean="0"/>
              <a:t>Pääpaino on opetuksen </a:t>
            </a:r>
            <a:r>
              <a:rPr lang="fi-FI" sz="2000" b="1" dirty="0" smtClean="0">
                <a:solidFill>
                  <a:srgbClr val="7030A0"/>
                </a:solidFill>
              </a:rPr>
              <a:t>tavoitteissa</a:t>
            </a:r>
            <a:r>
              <a:rPr lang="fi-FI" sz="2000" dirty="0" smtClean="0"/>
              <a:t> ja sisällöistä on määritelty vain keskeiset kohdat.</a:t>
            </a:r>
          </a:p>
          <a:p>
            <a:r>
              <a:rPr lang="fi-FI" dirty="0" err="1" smtClean="0"/>
              <a:t>-Uudessa</a:t>
            </a:r>
            <a:r>
              <a:rPr lang="fi-FI" dirty="0" smtClean="0"/>
              <a:t> </a:t>
            </a:r>
            <a:r>
              <a:rPr lang="fi-FI" dirty="0" err="1" smtClean="0"/>
              <a:t>ops:ssa</a:t>
            </a:r>
            <a:r>
              <a:rPr lang="fi-FI" dirty="0" smtClean="0"/>
              <a:t> painopiste on ns. ”in the big </a:t>
            </a:r>
            <a:r>
              <a:rPr lang="fi-FI" dirty="0" err="1" smtClean="0"/>
              <a:t>picture</a:t>
            </a:r>
            <a:r>
              <a:rPr lang="fi-FI" dirty="0" smtClean="0"/>
              <a:t>”  </a:t>
            </a:r>
            <a:r>
              <a:rPr lang="fi-FI" sz="1400" dirty="0" smtClean="0"/>
              <a:t>(fysiikan opetuksen resurssikeskus </a:t>
            </a:r>
            <a:r>
              <a:rPr lang="fi-FI" dirty="0" smtClean="0"/>
              <a:t>F2k:n koordinaattori Miikka de </a:t>
            </a:r>
            <a:r>
              <a:rPr lang="fi-FI" dirty="0" err="1" smtClean="0"/>
              <a:t>Vocht</a:t>
            </a:r>
            <a:r>
              <a:rPr lang="fi-FI" dirty="0" smtClean="0"/>
              <a:t>,  </a:t>
            </a:r>
            <a:r>
              <a:rPr lang="fi-FI" dirty="0" err="1" smtClean="0"/>
              <a:t>Luma.fi</a:t>
            </a:r>
            <a:r>
              <a:rPr lang="fi-FI" dirty="0" smtClean="0"/>
              <a:t> 11.11.2014)</a:t>
            </a:r>
          </a:p>
          <a:p>
            <a:r>
              <a:rPr lang="fi-FI" sz="1600" dirty="0" err="1" smtClean="0"/>
              <a:t>-Oppilaan</a:t>
            </a:r>
            <a:r>
              <a:rPr lang="fi-FI" sz="1600" dirty="0" smtClean="0"/>
              <a:t> tulee oppia luonnontieteiden roolista yhteiskunnassa ja siitä, miten tehdään vastuullisia ja perusteltuja päätöksiä.  Oppitunneilla pitäisi käsitellä  esim. energiatuotantoon  tai teknologiateollisuuteen liittyviä kysymyksiä.</a:t>
            </a:r>
          </a:p>
          <a:p>
            <a:endParaRPr lang="fi-FI" sz="1400" dirty="0" smtClean="0"/>
          </a:p>
          <a:p>
            <a:r>
              <a:rPr lang="fi-FI" sz="2000" dirty="0" smtClean="0"/>
              <a:t>Painotukset ovat siirtyneet</a:t>
            </a:r>
          </a:p>
          <a:p>
            <a:pPr marL="285750" indent="-285750">
              <a:buFont typeface="Arial" panose="020B0604020202020204" pitchFamily="34" charset="0"/>
              <a:buChar char="•"/>
            </a:pPr>
            <a:r>
              <a:rPr lang="fi-FI" sz="2000" dirty="0" smtClean="0"/>
              <a:t>tiedon omaksumisesta </a:t>
            </a:r>
            <a:r>
              <a:rPr lang="fi-FI" sz="2000" b="1" dirty="0" smtClean="0">
                <a:solidFill>
                  <a:srgbClr val="7030A0"/>
                </a:solidFill>
              </a:rPr>
              <a:t>tiedon arvioimiseen</a:t>
            </a:r>
          </a:p>
          <a:p>
            <a:pPr marL="285750" indent="-285750">
              <a:buFont typeface="Arial" panose="020B0604020202020204" pitchFamily="34" charset="0"/>
              <a:buChar char="•"/>
            </a:pPr>
            <a:r>
              <a:rPr lang="fi-FI" sz="2000" dirty="0" smtClean="0"/>
              <a:t>fysiikan matemaattisista malleista </a:t>
            </a:r>
            <a:r>
              <a:rPr lang="fi-FI" sz="2000" b="1" dirty="0" smtClean="0">
                <a:solidFill>
                  <a:srgbClr val="7030A0"/>
                </a:solidFill>
              </a:rPr>
              <a:t>ilmiöiden ja kokeellisuuden ymmärtämiseen</a:t>
            </a:r>
            <a:r>
              <a:rPr lang="fi-FI" sz="2000" b="1" dirty="0" smtClean="0">
                <a:solidFill>
                  <a:srgbClr val="7030A0"/>
                </a:solidFill>
              </a:rPr>
              <a:t>.</a:t>
            </a:r>
            <a:endParaRPr lang="fi-FI" sz="2000" b="1" dirty="0" smtClean="0">
              <a:solidFill>
                <a:srgbClr val="7030A0"/>
              </a:solidFill>
            </a:endParaRPr>
          </a:p>
        </p:txBody>
      </p:sp>
      <p:sp>
        <p:nvSpPr>
          <p:cNvPr id="4" name="Tekstiruutu 3"/>
          <p:cNvSpPr txBox="1"/>
          <p:nvPr/>
        </p:nvSpPr>
        <p:spPr>
          <a:xfrm>
            <a:off x="2324390" y="405889"/>
            <a:ext cx="3561004"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fi-FI" sz="2400" dirty="0" smtClean="0">
                <a:solidFill>
                  <a:srgbClr val="7030A0"/>
                </a:solidFill>
              </a:rPr>
              <a:t>Korkealentoiset tavoitteet</a:t>
            </a:r>
          </a:p>
        </p:txBody>
      </p:sp>
    </p:spTree>
    <p:extLst>
      <p:ext uri="{BB962C8B-B14F-4D97-AF65-F5344CB8AC3E}">
        <p14:creationId xmlns:p14="http://schemas.microsoft.com/office/powerpoint/2010/main" val="20630555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395536" y="1268760"/>
            <a:ext cx="8138442" cy="4862870"/>
          </a:xfrm>
          <a:prstGeom prst="rect">
            <a:avLst/>
          </a:prstGeom>
          <a:solidFill>
            <a:schemeClr val="accent6">
              <a:lumMod val="20000"/>
              <a:lumOff val="80000"/>
            </a:schemeClr>
          </a:solidFill>
        </p:spPr>
        <p:txBody>
          <a:bodyPr wrap="square" rtlCol="0">
            <a:spAutoFit/>
          </a:bodyPr>
          <a:lstStyle/>
          <a:p>
            <a:r>
              <a:rPr lang="fi-FI" dirty="0" err="1" smtClean="0"/>
              <a:t>-</a:t>
            </a:r>
            <a:r>
              <a:rPr lang="fi-FI" dirty="0" err="1" smtClean="0"/>
              <a:t>Esim</a:t>
            </a:r>
            <a:r>
              <a:rPr lang="fi-FI" dirty="0" smtClean="0"/>
              <a:t>. </a:t>
            </a:r>
          </a:p>
          <a:p>
            <a:r>
              <a:rPr lang="fi-FI" sz="2000" dirty="0" smtClean="0"/>
              <a:t>-</a:t>
            </a:r>
            <a:r>
              <a:rPr lang="fi-FI" sz="2000" dirty="0" err="1" smtClean="0"/>
              <a:t>Ops:n</a:t>
            </a:r>
            <a:r>
              <a:rPr lang="fi-FI" sz="2000" dirty="0" smtClean="0"/>
              <a:t> perusteissa ei ole mainittu esim. sanoja värähdys- ja aaltoliike tai sähkökemialliset ilmiöt </a:t>
            </a:r>
            <a:r>
              <a:rPr lang="fi-FI" sz="2000" dirty="0" smtClean="0">
                <a:sym typeface="Wingdings" panose="05000000000000000000" pitchFamily="2" charset="2"/>
              </a:rPr>
              <a:t> vastaavat lisätty esimerkkeinä sisältöihin.</a:t>
            </a:r>
          </a:p>
          <a:p>
            <a:endParaRPr lang="fi-FI" sz="2000" dirty="0" smtClean="0"/>
          </a:p>
          <a:p>
            <a:r>
              <a:rPr lang="fi-FI" sz="2000" dirty="0" smtClean="0"/>
              <a:t>-Kemian S5: Tutustutaan hiileen, sen yhdisteisiin ja ravintoaineisiin. </a:t>
            </a:r>
            <a:r>
              <a:rPr lang="fi-FI" sz="2000" dirty="0"/>
              <a:t>P</a:t>
            </a:r>
            <a:r>
              <a:rPr lang="fi-FI" sz="2000" dirty="0" smtClean="0"/>
              <a:t>erehdytään </a:t>
            </a:r>
            <a:r>
              <a:rPr lang="fi-FI" sz="2000" dirty="0" smtClean="0">
                <a:solidFill>
                  <a:srgbClr val="7030A0"/>
                </a:solidFill>
              </a:rPr>
              <a:t>johonkin orgaaniseen yhdisteryhmään </a:t>
            </a:r>
            <a:r>
              <a:rPr lang="fi-FI" sz="2000" dirty="0" smtClean="0"/>
              <a:t>tarkemmin. </a:t>
            </a:r>
          </a:p>
          <a:p>
            <a:r>
              <a:rPr lang="fi-FI" sz="2000" dirty="0" smtClean="0"/>
              <a:t>-opettaja voi valita aiheen ja sen laajuuden.</a:t>
            </a:r>
          </a:p>
          <a:p>
            <a:r>
              <a:rPr lang="fi-FI" sz="2000" dirty="0" smtClean="0"/>
              <a:t> Uusi </a:t>
            </a:r>
            <a:r>
              <a:rPr lang="fi-FI" sz="2000" dirty="0" err="1" smtClean="0"/>
              <a:t>ops</a:t>
            </a:r>
            <a:r>
              <a:rPr lang="fi-FI" sz="2000" dirty="0" smtClean="0"/>
              <a:t> antaa enemmän aikaa tutustua yhteen yhdisteryhmään ja tehdä tutkimuksellisia ja </a:t>
            </a:r>
            <a:r>
              <a:rPr lang="fi-FI" sz="2000" dirty="0" smtClean="0"/>
              <a:t>projektitöitä.</a:t>
            </a:r>
            <a:endParaRPr lang="fi-FI" sz="2000" dirty="0" smtClean="0"/>
          </a:p>
          <a:p>
            <a:endParaRPr lang="fi-FI" dirty="0" smtClean="0"/>
          </a:p>
          <a:p>
            <a:endParaRPr lang="fi-FI" dirty="0"/>
          </a:p>
          <a:p>
            <a:r>
              <a:rPr lang="fi-FI" dirty="0" smtClean="0"/>
              <a:t>Muita havaintoja sisällöistä:</a:t>
            </a:r>
          </a:p>
          <a:p>
            <a:endParaRPr lang="fi-FI" dirty="0"/>
          </a:p>
          <a:p>
            <a:r>
              <a:rPr lang="fi-FI" sz="2000" dirty="0" err="1" smtClean="0"/>
              <a:t>-Opiskelussa</a:t>
            </a:r>
            <a:r>
              <a:rPr lang="fi-FI" sz="2000" dirty="0" smtClean="0"/>
              <a:t> on hyödynnettävä tieto- ja viestintäteknologiaa.</a:t>
            </a:r>
          </a:p>
          <a:p>
            <a:r>
              <a:rPr lang="fi-FI" sz="2000" dirty="0" err="1" smtClean="0"/>
              <a:t>-Tietokonepohjaiset</a:t>
            </a:r>
            <a:r>
              <a:rPr lang="fi-FI" sz="2000" dirty="0" smtClean="0"/>
              <a:t> simulaatiot (f ja k : T9 ja k: S4)</a:t>
            </a:r>
          </a:p>
          <a:p>
            <a:endParaRPr lang="fi-FI" sz="2000" dirty="0" smtClean="0"/>
          </a:p>
        </p:txBody>
      </p:sp>
      <p:sp>
        <p:nvSpPr>
          <p:cNvPr id="4" name="Tekstiruutu 3"/>
          <p:cNvSpPr txBox="1"/>
          <p:nvPr/>
        </p:nvSpPr>
        <p:spPr>
          <a:xfrm>
            <a:off x="1403648" y="568107"/>
            <a:ext cx="4824536" cy="52322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fi-FI" sz="2000" dirty="0" smtClean="0"/>
              <a:t>            </a:t>
            </a:r>
            <a:r>
              <a:rPr lang="fi-FI" sz="2800" dirty="0" smtClean="0"/>
              <a:t>Vapautta sisältöihin</a:t>
            </a:r>
          </a:p>
        </p:txBody>
      </p:sp>
    </p:spTree>
    <p:extLst>
      <p:ext uri="{BB962C8B-B14F-4D97-AF65-F5344CB8AC3E}">
        <p14:creationId xmlns:p14="http://schemas.microsoft.com/office/powerpoint/2010/main" val="92811391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176</TotalTime>
  <Words>1176</Words>
  <Application>Microsoft Office PowerPoint</Application>
  <PresentationFormat>Näytössä katseltava diaesitys (4:3)</PresentationFormat>
  <Paragraphs>228</Paragraphs>
  <Slides>11</Slides>
  <Notes>1</Notes>
  <HiddenSlides>0</HiddenSlides>
  <MMClips>0</MMClips>
  <ScaleCrop>false</ScaleCrop>
  <HeadingPairs>
    <vt:vector size="4" baseType="variant">
      <vt:variant>
        <vt:lpstr>Teema</vt:lpstr>
      </vt:variant>
      <vt:variant>
        <vt:i4>1</vt:i4>
      </vt:variant>
      <vt:variant>
        <vt:lpstr>Dian otsikot</vt:lpstr>
      </vt:variant>
      <vt:variant>
        <vt:i4>11</vt:i4>
      </vt:variant>
    </vt:vector>
  </HeadingPairs>
  <TitlesOfParts>
    <vt:vector size="12" baseType="lpstr">
      <vt:lpstr>Office-teema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Tulo</dc:creator>
  <cp:lastModifiedBy>Tulo</cp:lastModifiedBy>
  <cp:revision>16</cp:revision>
  <dcterms:created xsi:type="dcterms:W3CDTF">2016-04-09T14:04:33Z</dcterms:created>
  <dcterms:modified xsi:type="dcterms:W3CDTF">2016-04-11T14:53:31Z</dcterms:modified>
</cp:coreProperties>
</file>