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39" name="Google Shape;13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45" name="Google Shape;145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1" name="Google Shape;15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7" name="Google Shape;15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3" name="Google Shape;163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9" name="Google Shape;169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75" name="Google Shape;17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1" name="Google Shape;181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7" name="Google Shape;187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93" name="Google Shape;193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99" name="Google Shape;199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05" name="Google Shape;205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10" name="Google Shape;21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15" name="Google Shape;215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21" name="Google Shape;121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27" name="Google Shape;12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33" name="Google Shape;13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yhjä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sikko ja pystysuora teksti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ystysuora otsikko ja teksti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sigths_kielioppidia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b="1" i="0" sz="4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1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sikkodia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7" name="Google Shape;27;p4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san ylätunniste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Kaksi sisältökohdetta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ailu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ain otsikk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sikollinen sisältö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sikollinen kuv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>
            <p:ph type="title"/>
          </p:nvPr>
        </p:nvSpPr>
        <p:spPr>
          <a:xfrm>
            <a:off x="467543" y="525604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lang="fi-FI" sz="4000"/>
              <a:t>B</a:t>
            </a:r>
            <a:r>
              <a:rPr b="1" i="0" lang="fi-FI" sz="4000" u="none" cap="none" strike="noStrike"/>
              <a:t>e going to + pääverbin perusmuoto</a:t>
            </a:r>
            <a:br>
              <a:rPr b="1" i="0" lang="fi-FI" sz="4000" u="none" cap="none" strike="noStrike"/>
            </a:br>
            <a:r>
              <a:rPr b="0" lang="fi-FI" sz="4000"/>
              <a:t>Muodostus</a:t>
            </a:r>
            <a:endParaRPr b="0" i="0" sz="4000" u="none" cap="none" strike="noStrike"/>
          </a:p>
        </p:txBody>
      </p:sp>
      <p:sp>
        <p:nvSpPr>
          <p:cNvPr id="142" name="Google Shape;142;p22"/>
          <p:cNvSpPr txBox="1"/>
          <p:nvPr>
            <p:ph idx="1" type="body"/>
          </p:nvPr>
        </p:nvSpPr>
        <p:spPr>
          <a:xfrm>
            <a:off x="358486" y="1493859"/>
            <a:ext cx="8911349" cy="5001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(</a:t>
            </a:r>
            <a:r>
              <a:rPr b="1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+ </a:t>
            </a:r>
            <a:r>
              <a:rPr b="1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going to </a:t>
            </a:r>
            <a:r>
              <a:rPr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b="1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pääverbin perusmuoto</a:t>
            </a:r>
            <a:endParaRPr/>
          </a:p>
          <a:p>
            <a:pPr indent="0" lvl="1" marL="457200" marR="0" rtl="0" algn="l">
              <a:lnSpc>
                <a:spcPct val="11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 going to	am not going to  </a:t>
            </a:r>
            <a:endParaRPr/>
          </a:p>
          <a:p>
            <a:pPr indent="0" lvl="1" marL="457200" marR="0" rtl="0" algn="l">
              <a:lnSpc>
                <a:spcPct val="11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going to	aren’t going to	+ verbin perusmuoto</a:t>
            </a:r>
            <a:endParaRPr/>
          </a:p>
          <a:p>
            <a:pPr indent="0" lvl="1" marL="457200" marR="0" rtl="0" algn="l">
              <a:lnSpc>
                <a:spcPct val="11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going to	isn’t going to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222"/>
              </a:spcBef>
              <a:spcAft>
                <a:spcPts val="0"/>
              </a:spcAft>
              <a:buClr>
                <a:schemeClr val="accent1"/>
              </a:buClr>
              <a:buSzPts val="278"/>
              <a:buFont typeface="Arial"/>
              <a:buNone/>
            </a:pPr>
            <a:r>
              <a:t/>
            </a:r>
            <a:endParaRPr b="1" i="0" sz="111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>
                <a:solidFill>
                  <a:srgbClr val="2DA2BF"/>
                </a:solidFill>
              </a:rPr>
              <a:t>Käännä.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1. Mitä aiotte tehdä kesälomallanne?</a:t>
            </a:r>
            <a:endParaRPr/>
          </a:p>
          <a:p>
            <a:pPr indent="0" lvl="1" marL="571500" marR="0" rtl="0" algn="l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lang="fi-FI" u="none" cap="none" strike="noStrike">
                <a:solidFill>
                  <a:srgbClr val="000000"/>
                </a:solidFill>
              </a:rPr>
              <a:t>	What </a:t>
            </a:r>
            <a:r>
              <a:rPr b="1" lang="fi-FI" u="none" cap="none" strike="noStrike">
                <a:solidFill>
                  <a:srgbClr val="000000"/>
                </a:solidFill>
              </a:rPr>
              <a:t>are</a:t>
            </a:r>
            <a:r>
              <a:rPr b="0" lang="fi-FI" u="none" cap="none" strike="noStrike">
                <a:solidFill>
                  <a:srgbClr val="000000"/>
                </a:solidFill>
              </a:rPr>
              <a:t> you </a:t>
            </a:r>
            <a:r>
              <a:rPr b="1" lang="fi-FI" u="none" cap="none" strike="noStrike">
                <a:solidFill>
                  <a:srgbClr val="000000"/>
                </a:solidFill>
              </a:rPr>
              <a:t>going to do </a:t>
            </a:r>
            <a:r>
              <a:rPr b="0" lang="fi-FI" u="none" cap="none" strike="noStrike">
                <a:solidFill>
                  <a:srgbClr val="000000"/>
                </a:solidFill>
              </a:rPr>
              <a:t>on your summer holiday?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2. Luulen, että läpäisen ajokokeeni tällä kertaa.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I think </a:t>
            </a:r>
            <a:r>
              <a:rPr lang="fi-FI" sz="2800">
                <a:solidFill>
                  <a:srgbClr val="000000"/>
                </a:solidFill>
              </a:rPr>
              <a:t>I</a:t>
            </a:r>
            <a:r>
              <a:rPr b="1" lang="fi-FI" sz="2800">
                <a:solidFill>
                  <a:srgbClr val="000000"/>
                </a:solidFill>
              </a:rPr>
              <a:t>’m</a:t>
            </a:r>
            <a:r>
              <a:rPr b="1" lang="fi-FI" sz="2800" u="none" cap="none" strike="noStrike">
                <a:solidFill>
                  <a:srgbClr val="000000"/>
                </a:solidFill>
              </a:rPr>
              <a:t> going to pass 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his driving test this time.</a:t>
            </a:r>
            <a:endParaRPr/>
          </a:p>
          <a:p>
            <a:pPr indent="-514350" lvl="1" marL="1085850" marR="0" rtl="0" algn="l">
              <a:lnSpc>
                <a:spcPct val="11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2071"/>
              <a:buFont typeface="Arial"/>
              <a:buNone/>
            </a:pPr>
            <a:r>
              <a:t/>
            </a:r>
            <a:endParaRPr b="0" i="1" sz="203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10000"/>
              </a:lnSpc>
              <a:spcBef>
                <a:spcPts val="518"/>
              </a:spcBef>
              <a:spcAft>
                <a:spcPts val="0"/>
              </a:spcAft>
              <a:buClr>
                <a:schemeClr val="accent1"/>
              </a:buClr>
              <a:buSzPts val="2580"/>
              <a:buFont typeface="Arial"/>
              <a:buNone/>
            </a:pPr>
            <a:r>
              <a:t/>
            </a:r>
            <a:endParaRPr b="0" i="0" sz="259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/>
          <p:nvPr>
            <p:ph type="title"/>
          </p:nvPr>
        </p:nvSpPr>
        <p:spPr>
          <a:xfrm>
            <a:off x="467542" y="575936"/>
            <a:ext cx="8424787" cy="9179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lang="fi-FI" sz="4000"/>
              <a:t>K</a:t>
            </a:r>
            <a:r>
              <a:rPr b="1" i="0" lang="fi-FI" sz="4000" u="none" cap="none" strike="noStrike"/>
              <a:t>estopreesens tulevan ajan ilmaisussa</a:t>
            </a:r>
            <a:br>
              <a:rPr lang="fi-FI" sz="4000"/>
            </a:br>
            <a:r>
              <a:rPr b="0" lang="fi-FI" sz="4000"/>
              <a:t>Käyttö</a:t>
            </a:r>
            <a:endParaRPr b="0" i="0" sz="4000" u="none" cap="none" strike="noStrike"/>
          </a:p>
        </p:txBody>
      </p:sp>
      <p:sp>
        <p:nvSpPr>
          <p:cNvPr id="148" name="Google Shape;148;p23"/>
          <p:cNvSpPr txBox="1"/>
          <p:nvPr>
            <p:ph idx="1" type="body"/>
          </p:nvPr>
        </p:nvSpPr>
        <p:spPr>
          <a:xfrm>
            <a:off x="156112" y="1705732"/>
            <a:ext cx="8842923" cy="5001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fi-FI" sz="2800">
                <a:solidFill>
                  <a:schemeClr val="dk1"/>
                </a:solidFill>
              </a:rPr>
              <a:t>B</a:t>
            </a:r>
            <a:r>
              <a:rPr b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+ (not ) + -ing-muoto </a:t>
            </a: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ilmaisee ennalta sovittuja järjestelyitä (lähi)tulevaisuudessa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Are 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 meeting 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him tomorrow?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I have my flight ticket. I’</a:t>
            </a: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m leaving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 tomorrow.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The exchange students </a:t>
            </a: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aren't leaving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 until the end 	term.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 are staying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 with relatives when we get to 	New York.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/>
          <p:nvPr>
            <p:ph type="title"/>
          </p:nvPr>
        </p:nvSpPr>
        <p:spPr>
          <a:xfrm>
            <a:off x="467543" y="624472"/>
            <a:ext cx="8568952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lang="fi-FI" sz="4000"/>
              <a:t>K</a:t>
            </a:r>
            <a:r>
              <a:rPr b="1" i="0" lang="fi-FI" sz="4000" u="none" cap="none" strike="noStrike"/>
              <a:t>estopreesens tulevan ajan ilmaisussa</a:t>
            </a:r>
            <a:br>
              <a:rPr b="1" i="0" lang="fi-FI" sz="4000" u="none" cap="none" strike="noStrike"/>
            </a:br>
            <a:r>
              <a:rPr b="0" lang="fi-FI" sz="4000"/>
              <a:t>Muodostus</a:t>
            </a:r>
            <a:endParaRPr b="0" i="0" sz="4000" u="none" cap="none" strike="noStrike"/>
          </a:p>
        </p:txBody>
      </p:sp>
      <p:sp>
        <p:nvSpPr>
          <p:cNvPr id="154" name="Google Shape;154;p24"/>
          <p:cNvSpPr txBox="1"/>
          <p:nvPr>
            <p:ph idx="1" type="body"/>
          </p:nvPr>
        </p:nvSpPr>
        <p:spPr>
          <a:xfrm>
            <a:off x="564705" y="1856582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fi-FI" sz="2800">
                <a:solidFill>
                  <a:schemeClr val="dk1"/>
                </a:solidFill>
              </a:rPr>
              <a:t>am</a:t>
            </a:r>
            <a:r>
              <a:rPr lang="fi-FI" sz="2800">
                <a:solidFill>
                  <a:schemeClr val="dk1"/>
                </a:solidFill>
              </a:rPr>
              <a:t> / </a:t>
            </a:r>
            <a:r>
              <a:rPr b="1" lang="fi-FI" sz="2800">
                <a:solidFill>
                  <a:schemeClr val="dk1"/>
                </a:solidFill>
              </a:rPr>
              <a:t>are</a:t>
            </a:r>
            <a:r>
              <a:rPr lang="fi-FI" sz="2800">
                <a:solidFill>
                  <a:schemeClr val="dk1"/>
                </a:solidFill>
              </a:rPr>
              <a:t> / </a:t>
            </a:r>
            <a:r>
              <a:rPr b="1" lang="fi-FI" sz="2800">
                <a:solidFill>
                  <a:schemeClr val="dk1"/>
                </a:solidFill>
              </a:rPr>
              <a:t>is</a:t>
            </a:r>
            <a:r>
              <a:rPr lang="fi-FI" sz="2800">
                <a:solidFill>
                  <a:schemeClr val="dk1"/>
                </a:solidFill>
              </a:rPr>
              <a:t> ( +</a:t>
            </a:r>
            <a:r>
              <a:rPr b="1" lang="fi-FI" sz="2800">
                <a:solidFill>
                  <a:schemeClr val="dk1"/>
                </a:solidFill>
              </a:rPr>
              <a:t> not</a:t>
            </a:r>
            <a:r>
              <a:rPr lang="fi-FI" sz="2800">
                <a:solidFill>
                  <a:schemeClr val="dk1"/>
                </a:solidFill>
              </a:rPr>
              <a:t>) + </a:t>
            </a:r>
            <a:r>
              <a:rPr b="1" lang="fi-FI" sz="2800">
                <a:solidFill>
                  <a:schemeClr val="dk1"/>
                </a:solidFill>
              </a:rPr>
              <a:t>pääverbin -ing-muoto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t/>
            </a:r>
            <a:endParaRPr b="0" sz="28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Käännä.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1. Menen Henryä vastaan lentokentälle.</a:t>
            </a:r>
            <a:endParaRPr/>
          </a:p>
          <a:p>
            <a:pPr indent="0" lvl="1" marL="57150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b="1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am</a:t>
            </a:r>
            <a:r>
              <a:rPr b="0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meeting</a:t>
            </a:r>
            <a:r>
              <a:rPr b="0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Henry at the airport.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Onko meillä kokous maanantaina?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we </a:t>
            </a:r>
            <a:r>
              <a:rPr b="1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meeting on Monday?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Etkö tule kanssamme juhliin illalla?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Aren’t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you </a:t>
            </a:r>
            <a:r>
              <a:rPr b="1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coming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with us to the party in the 	evening?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t/>
            </a:r>
            <a:endParaRPr b="0" i="1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1" marL="1085850" marR="0" rtl="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1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>
            <p:ph type="title"/>
          </p:nvPr>
        </p:nvSpPr>
        <p:spPr>
          <a:xfrm>
            <a:off x="457200" y="435292"/>
            <a:ext cx="8229600" cy="1150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lang="fi-FI" sz="4000"/>
              <a:t>Y</a:t>
            </a:r>
            <a:r>
              <a:rPr b="1" i="0" lang="fi-FI" sz="4000" u="none" cap="none" strike="noStrike"/>
              <a:t>leispreesens tulevan ajan ilmaisussa</a:t>
            </a:r>
            <a:br>
              <a:rPr b="1" i="0" lang="fi-FI" sz="4000" u="none" cap="none" strike="noStrike"/>
            </a:br>
            <a:r>
              <a:rPr b="0" lang="fi-FI" sz="4000"/>
              <a:t>Käyttö</a:t>
            </a:r>
            <a:endParaRPr b="0" i="0" sz="4000" u="none" cap="none" strike="noStrike"/>
          </a:p>
        </p:txBody>
      </p:sp>
      <p:sp>
        <p:nvSpPr>
          <p:cNvPr id="160" name="Google Shape;160;p25"/>
          <p:cNvSpPr txBox="1"/>
          <p:nvPr>
            <p:ph idx="1" type="body"/>
          </p:nvPr>
        </p:nvSpPr>
        <p:spPr>
          <a:xfrm>
            <a:off x="121855" y="1494263"/>
            <a:ext cx="8754516" cy="58772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35"/>
              <a:buFont typeface="Arial"/>
              <a:buChar char="•"/>
            </a:pPr>
            <a:r>
              <a:rPr b="0" lang="fi-FI" sz="2600" u="none" cap="none" strike="noStrike">
                <a:solidFill>
                  <a:schemeClr val="dk1"/>
                </a:solidFill>
              </a:rPr>
              <a:t>Ylespreesens ilmaisee aikataulun tai kalenterin mukaisia tapahtumia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650"/>
              <a:buNone/>
            </a:pPr>
            <a:r>
              <a:rPr b="1" lang="fi-FI" sz="2600">
                <a:solidFill>
                  <a:schemeClr val="dk1"/>
                </a:solidFill>
              </a:rPr>
              <a:t>	</a:t>
            </a:r>
            <a:r>
              <a:rPr b="0" lang="fi-FI" sz="2600" u="none" cap="none" strike="noStrike"/>
              <a:t>The restaurant </a:t>
            </a:r>
            <a:r>
              <a:rPr b="1" lang="fi-FI" sz="2600" u="none" cap="none" strike="noStrike"/>
              <a:t>opens</a:t>
            </a:r>
            <a:r>
              <a:rPr b="0" lang="fi-FI" sz="2600" u="none" cap="none" strike="noStrike"/>
              <a:t> at 6 pm.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>
                <a:schemeClr val="accent1"/>
              </a:buClr>
              <a:buSzPts val="650"/>
              <a:buNone/>
            </a:pPr>
            <a:r>
              <a:rPr lang="fi-FI" sz="2600"/>
              <a:t>	</a:t>
            </a:r>
            <a:r>
              <a:rPr b="0" lang="fi-FI" sz="2600" u="none" cap="none" strike="noStrike"/>
              <a:t>Next Thursday there </a:t>
            </a:r>
            <a:r>
              <a:rPr b="1" lang="fi-FI" sz="2600" u="none" cap="none" strike="noStrike"/>
              <a:t>is</a:t>
            </a:r>
            <a:r>
              <a:rPr b="0" lang="fi-FI" sz="2600" u="none" cap="none" strike="noStrike"/>
              <a:t> a quiz on prepositions.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>
                <a:schemeClr val="accent1"/>
              </a:buClr>
              <a:buSzPts val="650"/>
              <a:buNone/>
            </a:pPr>
            <a:r>
              <a:rPr lang="fi-FI" sz="2600"/>
              <a:t>	</a:t>
            </a:r>
            <a:r>
              <a:rPr b="0" lang="fi-FI" sz="2600" u="none" cap="none" strike="noStrike"/>
              <a:t>Which platform </a:t>
            </a:r>
            <a:r>
              <a:rPr b="1" lang="fi-FI" sz="2600" u="none" cap="none" strike="noStrike"/>
              <a:t>does </a:t>
            </a:r>
            <a:r>
              <a:rPr b="0" lang="fi-FI" sz="2600" u="none" cap="none" strike="noStrike"/>
              <a:t>the 7 o’clock train </a:t>
            </a:r>
            <a:r>
              <a:rPr b="1" lang="fi-FI" sz="2600" u="none" cap="none" strike="noStrike"/>
              <a:t>leave </a:t>
            </a:r>
            <a:r>
              <a:rPr b="0" lang="fi-FI" sz="2600" u="none" cap="none" strike="noStrike"/>
              <a:t>from?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7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>
                <a:solidFill>
                  <a:srgbClr val="2DA2BF"/>
                </a:solidFill>
              </a:rPr>
              <a:t>Käännä.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7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1. Joannalla on pilates-tunti aikaisin huomenaamulla.</a:t>
            </a:r>
            <a:endParaRPr/>
          </a:p>
          <a:p>
            <a:pPr indent="0" lvl="1" marL="571500" marR="0" rtl="0" algn="l">
              <a:lnSpc>
                <a:spcPct val="70000"/>
              </a:lnSpc>
              <a:spcBef>
                <a:spcPts val="527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lang="fi-FI" u="none" cap="none" strike="noStrike">
                <a:solidFill>
                  <a:srgbClr val="000000"/>
                </a:solidFill>
              </a:rPr>
              <a:t>	Joanna </a:t>
            </a:r>
            <a:r>
              <a:rPr b="1" lang="fi-FI" u="none" cap="none" strike="noStrike">
                <a:solidFill>
                  <a:srgbClr val="000000"/>
                </a:solidFill>
              </a:rPr>
              <a:t>has</a:t>
            </a:r>
            <a:r>
              <a:rPr b="0" lang="fi-FI" u="none" cap="none" strike="noStrike">
                <a:solidFill>
                  <a:srgbClr val="000000"/>
                </a:solidFill>
              </a:rPr>
              <a:t> a pilates class early tomorrow morning.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527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2. Linja-auto lähtee vartin kuluttua.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527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The bus </a:t>
            </a:r>
            <a:r>
              <a:rPr b="1" lang="fi-FI" sz="2800" u="none" cap="none" strike="noStrike">
                <a:solidFill>
                  <a:srgbClr val="000000"/>
                </a:solidFill>
              </a:rPr>
              <a:t>leaves 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in a quarter of an hour.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527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3. Perjantaina on henkilökunnan kokous.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527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On Friday there </a:t>
            </a:r>
            <a:r>
              <a:rPr b="1" lang="fi-FI" sz="2800" u="none" cap="none" strike="noStrike">
                <a:solidFill>
                  <a:srgbClr val="000000"/>
                </a:solidFill>
              </a:rPr>
              <a:t>is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 a staff meeting.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>
            <p:ph type="title"/>
          </p:nvPr>
        </p:nvSpPr>
        <p:spPr>
          <a:xfrm>
            <a:off x="457200" y="643524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lang="fi-FI" sz="4000"/>
              <a:t>W</a:t>
            </a:r>
            <a:r>
              <a:rPr b="1" i="0" lang="fi-FI" sz="4000" u="none" cap="none" strike="noStrike"/>
              <a:t>ill + have + pääverbin 3. muoto</a:t>
            </a:r>
            <a:br>
              <a:rPr b="1" i="0" lang="fi-FI" sz="4000" u="none" cap="none" strike="noStrike"/>
            </a:br>
            <a:r>
              <a:rPr b="0" lang="fi-FI" sz="4000"/>
              <a:t>Käyttö</a:t>
            </a:r>
            <a:endParaRPr b="0" i="0" sz="4000" u="none" cap="none" strike="noStrike"/>
          </a:p>
        </p:txBody>
      </p:sp>
      <p:sp>
        <p:nvSpPr>
          <p:cNvPr id="166" name="Google Shape;166;p26"/>
          <p:cNvSpPr txBox="1"/>
          <p:nvPr>
            <p:ph idx="1" type="body"/>
          </p:nvPr>
        </p:nvSpPr>
        <p:spPr>
          <a:xfrm>
            <a:off x="564705" y="2106052"/>
            <a:ext cx="8579295" cy="5256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b="1" i="0" lang="fi-FI" sz="2800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+ (not) + have + pääverbin 3. muoto </a:t>
            </a:r>
            <a:r>
              <a:rPr b="0" i="0" lang="fi-FI" sz="2800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ilmaisee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fi-FI" sz="2800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jotakin olevan tapahtunut tulevan ajan ajankohtaan mennessä.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i="0" lang="fi-FI" sz="2800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suomessa on tällöin perfekti</a:t>
            </a:r>
            <a:r>
              <a:rPr b="1" lang="fi-FI" sz="2800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t/>
            </a:r>
            <a:endParaRPr b="1" sz="2800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1" lang="fi-FI" sz="2800">
                <a:solidFill>
                  <a:schemeClr val="dk1"/>
                </a:solidFill>
              </a:rPr>
              <a:t>	</a:t>
            </a:r>
            <a:r>
              <a:rPr b="0" lang="fi-FI" sz="2800" cap="none" strike="noStrike">
                <a:latin typeface="Calibri"/>
                <a:ea typeface="Calibri"/>
                <a:cs typeface="Calibri"/>
                <a:sym typeface="Calibri"/>
              </a:rPr>
              <a:t>By this time next year we </a:t>
            </a:r>
            <a:r>
              <a:rPr b="1" lang="fi-FI" sz="2800" cap="none" strike="noStrike">
                <a:latin typeface="Calibri"/>
                <a:ea typeface="Calibri"/>
                <a:cs typeface="Calibri"/>
                <a:sym typeface="Calibri"/>
              </a:rPr>
              <a:t>will have learned </a:t>
            </a:r>
            <a:r>
              <a:rPr b="0" lang="fi-FI" sz="2800" cap="none" strike="noStrike">
                <a:latin typeface="Calibri"/>
                <a:ea typeface="Calibri"/>
                <a:cs typeface="Calibri"/>
                <a:sym typeface="Calibri"/>
              </a:rPr>
              <a:t>a lot.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lang="fi-FI" sz="2800" cap="none" strike="noStrike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cap="none" strike="noStrike">
                <a:latin typeface="Calibri"/>
                <a:ea typeface="Calibri"/>
                <a:cs typeface="Calibri"/>
                <a:sym typeface="Calibri"/>
              </a:rPr>
              <a:t>Next Christmas, my parents </a:t>
            </a:r>
            <a:r>
              <a:rPr b="1" lang="fi-FI" sz="2800" cap="none" strike="noStrike">
                <a:latin typeface="Calibri"/>
                <a:ea typeface="Calibri"/>
                <a:cs typeface="Calibri"/>
                <a:sym typeface="Calibri"/>
              </a:rPr>
              <a:t>will have been </a:t>
            </a:r>
            <a:r>
              <a:rPr b="0" lang="fi-FI" sz="2800" cap="none" strike="noStrike">
                <a:latin typeface="Calibri"/>
                <a:ea typeface="Calibri"/>
                <a:cs typeface="Calibri"/>
                <a:sym typeface="Calibri"/>
              </a:rPr>
              <a:t>married 	for twenty years.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t/>
            </a:r>
            <a:endParaRPr b="0" sz="28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t/>
            </a:r>
            <a:endParaRPr b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7"/>
          <p:cNvSpPr txBox="1"/>
          <p:nvPr>
            <p:ph type="title"/>
          </p:nvPr>
        </p:nvSpPr>
        <p:spPr>
          <a:xfrm>
            <a:off x="422939" y="678343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lang="fi-FI" sz="4000"/>
              <a:t>W</a:t>
            </a:r>
            <a:r>
              <a:rPr b="1" i="0" lang="fi-FI" sz="4000" u="none" cap="none" strike="noStrike"/>
              <a:t>ill + have + pääverbin 3. muoto</a:t>
            </a:r>
            <a:br>
              <a:rPr b="1" i="0" lang="fi-FI" sz="4000" u="none" cap="none" strike="noStrike"/>
            </a:br>
            <a:r>
              <a:rPr b="0" lang="fi-FI" sz="4000"/>
              <a:t>Käyttö</a:t>
            </a:r>
            <a:endParaRPr b="0" i="0" sz="4000" u="none" cap="none" strike="noStrike"/>
          </a:p>
        </p:txBody>
      </p:sp>
      <p:sp>
        <p:nvSpPr>
          <p:cNvPr id="172" name="Google Shape;172;p27"/>
          <p:cNvSpPr txBox="1"/>
          <p:nvPr>
            <p:ph idx="1" type="body"/>
          </p:nvPr>
        </p:nvSpPr>
        <p:spPr>
          <a:xfrm>
            <a:off x="564705" y="1704608"/>
            <a:ext cx="8579295" cy="5256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Käännä.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t/>
            </a:r>
            <a:endParaRPr b="0" sz="2800" u="none" cap="none" strike="noStrike">
              <a:solidFill>
                <a:srgbClr val="2DA2BF"/>
              </a:solidFill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1. Ensi viikkoon mennessä et ole lukenut tätä kirjaa loppuun.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By next week, you </a:t>
            </a:r>
            <a:r>
              <a:rPr b="1" lang="fi-FI" sz="2800" u="none" cap="none" strike="noStrike">
                <a:solidFill>
                  <a:srgbClr val="000000"/>
                </a:solidFill>
              </a:rPr>
              <a:t>will not have finished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 	reading this book.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2. Milloin olet lukenut tämän kirjan loppuun?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59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When </a:t>
            </a:r>
            <a:r>
              <a:rPr b="1" lang="fi-FI" sz="2800" u="none" cap="none" strike="noStrike">
                <a:solidFill>
                  <a:srgbClr val="000000"/>
                </a:solidFill>
              </a:rPr>
              <a:t>will 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you</a:t>
            </a:r>
            <a:r>
              <a:rPr b="1" lang="fi-FI" sz="2800" u="none" cap="none" strike="noStrike">
                <a:solidFill>
                  <a:srgbClr val="000000"/>
                </a:solidFill>
              </a:rPr>
              <a:t> have finished 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reading this book?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 txBox="1"/>
          <p:nvPr>
            <p:ph type="title"/>
          </p:nvPr>
        </p:nvSpPr>
        <p:spPr>
          <a:xfrm>
            <a:off x="467543" y="600512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lang="fi-FI" sz="4000"/>
              <a:t>T</a:t>
            </a:r>
            <a:r>
              <a:rPr b="1" i="0" lang="fi-FI" sz="4000" u="none" cap="none" strike="noStrike"/>
              <a:t>uleva aika ehtoa ilmaisevissa sivulauseissa</a:t>
            </a:r>
            <a:endParaRPr/>
          </a:p>
        </p:txBody>
      </p:sp>
      <p:sp>
        <p:nvSpPr>
          <p:cNvPr id="178" name="Google Shape;178;p28"/>
          <p:cNvSpPr txBox="1"/>
          <p:nvPr>
            <p:ph idx="1" type="body"/>
          </p:nvPr>
        </p:nvSpPr>
        <p:spPr>
          <a:xfrm>
            <a:off x="467543" y="1533698"/>
            <a:ext cx="8832574" cy="5001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Tutustu seuraaviin lauseisiin ja katso, mitä aikamuotoja niissä on käytetty: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00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00"/>
              <a:buNone/>
            </a:pPr>
            <a:r>
              <a:rPr lang="fi-FI" sz="2800">
                <a:solidFill>
                  <a:schemeClr val="dk1"/>
                </a:solidFill>
              </a:rPr>
              <a:t>If it </a:t>
            </a:r>
            <a:r>
              <a:rPr b="1" lang="fi-FI" sz="2800">
                <a:solidFill>
                  <a:schemeClr val="dk1"/>
                </a:solidFill>
              </a:rPr>
              <a:t>rains</a:t>
            </a:r>
            <a:r>
              <a:rPr lang="fi-FI" sz="2800">
                <a:solidFill>
                  <a:schemeClr val="dk1"/>
                </a:solidFill>
              </a:rPr>
              <a:t>, we we </a:t>
            </a:r>
            <a:r>
              <a:rPr b="1" lang="fi-FI" sz="2800">
                <a:solidFill>
                  <a:schemeClr val="dk1"/>
                </a:solidFill>
              </a:rPr>
              <a:t>will get </a:t>
            </a:r>
            <a:r>
              <a:rPr lang="fi-FI" sz="2800">
                <a:solidFill>
                  <a:schemeClr val="dk1"/>
                </a:solidFill>
              </a:rPr>
              <a:t>wet.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>
                <a:solidFill>
                  <a:srgbClr val="2DA2BF"/>
                </a:solidFill>
              </a:rPr>
              <a:t>preesens, futuuri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DA1F28"/>
              </a:buClr>
              <a:buSzPts val="700"/>
              <a:buNone/>
            </a:pPr>
            <a:r>
              <a:rPr lang="fi-FI" sz="2800">
                <a:solidFill>
                  <a:schemeClr val="dk1"/>
                </a:solidFill>
              </a:rPr>
              <a:t>If the bus </a:t>
            </a:r>
            <a:r>
              <a:rPr b="1" lang="fi-FI" sz="2800">
                <a:solidFill>
                  <a:schemeClr val="dk1"/>
                </a:solidFill>
              </a:rPr>
              <a:t>is</a:t>
            </a:r>
            <a:r>
              <a:rPr lang="fi-FI" sz="2800">
                <a:solidFill>
                  <a:schemeClr val="dk1"/>
                </a:solidFill>
              </a:rPr>
              <a:t> late, we </a:t>
            </a:r>
            <a:r>
              <a:rPr b="1" lang="fi-FI" sz="2800">
                <a:solidFill>
                  <a:schemeClr val="dk1"/>
                </a:solidFill>
              </a:rPr>
              <a:t>will have to </a:t>
            </a:r>
            <a:r>
              <a:rPr lang="fi-FI" sz="2800">
                <a:solidFill>
                  <a:schemeClr val="dk1"/>
                </a:solidFill>
              </a:rPr>
              <a:t>get a taxi.	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>
                <a:solidFill>
                  <a:srgbClr val="2DA2BF"/>
                </a:solidFill>
              </a:rPr>
              <a:t>preesens, futuuri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>
                <a:solidFill>
                  <a:schemeClr val="dk1"/>
                </a:solidFill>
              </a:rPr>
              <a:t>I </a:t>
            </a:r>
            <a:r>
              <a:rPr b="1" lang="fi-FI" sz="2800">
                <a:solidFill>
                  <a:schemeClr val="dk1"/>
                </a:solidFill>
              </a:rPr>
              <a:t>won’t be </a:t>
            </a:r>
            <a:r>
              <a:rPr lang="fi-FI" sz="2800">
                <a:solidFill>
                  <a:schemeClr val="dk1"/>
                </a:solidFill>
              </a:rPr>
              <a:t>as fit as my sister unless I</a:t>
            </a:r>
            <a:r>
              <a:rPr b="1" lang="fi-FI" sz="2800">
                <a:solidFill>
                  <a:schemeClr val="dk1"/>
                </a:solidFill>
              </a:rPr>
              <a:t> work</a:t>
            </a:r>
            <a:r>
              <a:rPr lang="fi-FI" sz="2800">
                <a:solidFill>
                  <a:schemeClr val="dk1"/>
                </a:solidFill>
              </a:rPr>
              <a:t> hard.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>
                <a:solidFill>
                  <a:srgbClr val="2DA2BF"/>
                </a:solidFill>
              </a:rPr>
              <a:t>futuuri, preesens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>
                <a:solidFill>
                  <a:schemeClr val="dk1"/>
                </a:solidFill>
              </a:rPr>
              <a:t>We </a:t>
            </a:r>
            <a:r>
              <a:rPr b="1" lang="fi-FI" sz="2800">
                <a:solidFill>
                  <a:schemeClr val="dk1"/>
                </a:solidFill>
              </a:rPr>
              <a:t>will have </a:t>
            </a:r>
            <a:r>
              <a:rPr lang="fi-FI" sz="2800">
                <a:solidFill>
                  <a:schemeClr val="dk1"/>
                </a:solidFill>
              </a:rPr>
              <a:t>more time for shopping if we </a:t>
            </a:r>
            <a:r>
              <a:rPr b="1" lang="fi-FI" sz="2800">
                <a:solidFill>
                  <a:schemeClr val="dk1"/>
                </a:solidFill>
              </a:rPr>
              <a:t>leave</a:t>
            </a:r>
            <a:r>
              <a:rPr lang="fi-FI" sz="2800">
                <a:solidFill>
                  <a:schemeClr val="dk1"/>
                </a:solidFill>
              </a:rPr>
              <a:t> now.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>
                <a:solidFill>
                  <a:srgbClr val="2DA2BF"/>
                </a:solidFill>
              </a:rPr>
              <a:t>futuuri, preesens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1" marL="1085850" marR="0" rtl="0" algn="l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1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 txBox="1"/>
          <p:nvPr>
            <p:ph type="title"/>
          </p:nvPr>
        </p:nvSpPr>
        <p:spPr>
          <a:xfrm>
            <a:off x="467543" y="633739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</a:pPr>
            <a:r>
              <a:rPr lang="fi-FI" sz="4000">
                <a:solidFill>
                  <a:srgbClr val="2DA2BF"/>
                </a:solidFill>
              </a:rPr>
              <a:t>Tuleva aika ehtoa ilmaisevissa sivulauseissa</a:t>
            </a:r>
            <a:endParaRPr b="1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9"/>
          <p:cNvSpPr txBox="1"/>
          <p:nvPr>
            <p:ph idx="1" type="body"/>
          </p:nvPr>
        </p:nvSpPr>
        <p:spPr>
          <a:xfrm>
            <a:off x="564705" y="1895708"/>
            <a:ext cx="8579295" cy="4609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A1F28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case we </a:t>
            </a:r>
            <a:r>
              <a:rPr b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 see </a:t>
            </a: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other tomorrow, we </a:t>
            </a:r>
            <a:r>
              <a:rPr b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meet </a:t>
            </a: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Tuesday.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DA1F28"/>
              </a:buClr>
              <a:buSzPts val="700"/>
              <a:buFont typeface="Arial"/>
              <a:buNone/>
            </a:pPr>
            <a:r>
              <a:rPr lang="fi-FI" sz="2800">
                <a:solidFill>
                  <a:srgbClr val="2DA2BF"/>
                </a:solidFill>
              </a:rPr>
              <a:t>p</a:t>
            </a: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reesens, futuuri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DA1F28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Unless the weather </a:t>
            </a:r>
            <a:r>
              <a:rPr b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improves</a:t>
            </a: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we </a:t>
            </a:r>
            <a:r>
              <a:rPr b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won’t go </a:t>
            </a: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a picnic.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>
                <a:solidFill>
                  <a:srgbClr val="2DA2BF"/>
                </a:solidFill>
              </a:rPr>
              <a:t>p</a:t>
            </a: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reesens, futuuri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</a:t>
            </a:r>
            <a:r>
              <a:rPr b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ll come </a:t>
            </a: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the party with you provided that I </a:t>
            </a:r>
            <a:r>
              <a:rPr b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 invited</a:t>
            </a: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>
                <a:solidFill>
                  <a:srgbClr val="2DA2BF"/>
                </a:solidFill>
              </a:rPr>
              <a:t>f</a:t>
            </a: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utuuri, preesens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555"/>
              <a:buFont typeface="Arial"/>
              <a:buNone/>
            </a:pPr>
            <a:r>
              <a:t/>
            </a:r>
            <a:endParaRPr b="0" i="1" sz="22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07"/>
              </a:spcBef>
              <a:spcAft>
                <a:spcPts val="0"/>
              </a:spcAft>
              <a:buClr>
                <a:schemeClr val="accent1"/>
              </a:buClr>
              <a:buSzPts val="509"/>
              <a:buFont typeface="Arial"/>
              <a:buNone/>
            </a:pPr>
            <a:r>
              <a:t/>
            </a:r>
            <a:endParaRPr b="0" i="0" sz="2035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07"/>
              </a:spcBef>
              <a:spcAft>
                <a:spcPts val="0"/>
              </a:spcAft>
              <a:buClr>
                <a:schemeClr val="accent1"/>
              </a:buClr>
              <a:buSzPts val="509"/>
              <a:buFont typeface="Arial"/>
              <a:buNone/>
            </a:pPr>
            <a:r>
              <a:t/>
            </a:r>
            <a:endParaRPr b="0" i="0" sz="2035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1" marL="1085850" marR="0" rtl="0" algn="l">
              <a:lnSpc>
                <a:spcPct val="11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2071"/>
              <a:buFont typeface="Arial"/>
              <a:buNone/>
            </a:pPr>
            <a:r>
              <a:t/>
            </a:r>
            <a:endParaRPr b="0" i="1" sz="203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10000"/>
              </a:lnSpc>
              <a:spcBef>
                <a:spcPts val="518"/>
              </a:spcBef>
              <a:spcAft>
                <a:spcPts val="0"/>
              </a:spcAft>
              <a:buClr>
                <a:schemeClr val="accent1"/>
              </a:buClr>
              <a:buSzPts val="2580"/>
              <a:buFont typeface="Arial"/>
              <a:buNone/>
            </a:pPr>
            <a:r>
              <a:t/>
            </a:r>
            <a:endParaRPr b="0" i="0" sz="259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/>
          <p:nvPr>
            <p:ph type="title"/>
          </p:nvPr>
        </p:nvSpPr>
        <p:spPr>
          <a:xfrm>
            <a:off x="476251" y="60803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</a:pPr>
            <a:r>
              <a:rPr lang="fi-FI" sz="4000"/>
              <a:t>Tuleva aika ehtoa ilmaisevissa sivulauseissa</a:t>
            </a:r>
            <a:endParaRPr b="1" i="0" sz="4000" u="none" cap="none" strike="noStrike">
              <a:solidFill>
                <a:srgbClr val="000000"/>
              </a:solidFill>
            </a:endParaRPr>
          </a:p>
        </p:txBody>
      </p:sp>
      <p:sp>
        <p:nvSpPr>
          <p:cNvPr id="190" name="Google Shape;190;p30"/>
          <p:cNvSpPr txBox="1"/>
          <p:nvPr>
            <p:ph idx="1" type="body"/>
          </p:nvPr>
        </p:nvSpPr>
        <p:spPr>
          <a:xfrm>
            <a:off x="564705" y="1577631"/>
            <a:ext cx="8579295" cy="5184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2800"/>
              <a:buFont typeface="Arial"/>
              <a:buChar char="•"/>
            </a:pPr>
            <a:r>
              <a:rPr b="0" i="0" lang="fi-FI" sz="2800" u="none" cap="none" strike="noStrike">
                <a:solidFill>
                  <a:schemeClr val="dk1"/>
                </a:solidFill>
              </a:rPr>
              <a:t>Ehtoa ilmaisevissa </a:t>
            </a:r>
            <a:r>
              <a:rPr b="1" i="0" lang="fi-FI" sz="2800" u="none" cap="none" strike="noStrike">
                <a:solidFill>
                  <a:schemeClr val="dk1"/>
                </a:solidFill>
              </a:rPr>
              <a:t>sivulauseissa</a:t>
            </a:r>
            <a:r>
              <a:rPr b="0" i="0" lang="fi-FI" sz="2800" u="none" cap="none" strike="noStrike">
                <a:solidFill>
                  <a:schemeClr val="dk1"/>
                </a:solidFill>
              </a:rPr>
              <a:t>, jotka alkavat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00"/>
              <a:buNone/>
            </a:pPr>
            <a:r>
              <a:rPr i="1" lang="fi-FI" sz="2800">
                <a:solidFill>
                  <a:schemeClr val="dk1"/>
                </a:solidFill>
              </a:rPr>
              <a:t>	</a:t>
            </a:r>
            <a:r>
              <a:rPr lang="fi-FI" sz="2800"/>
              <a:t>if	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00"/>
              <a:buNone/>
            </a:pPr>
            <a:r>
              <a:rPr lang="fi-FI" sz="2800"/>
              <a:t>	unless</a:t>
            </a:r>
            <a:endParaRPr sz="28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00"/>
              <a:buNone/>
            </a:pPr>
            <a:r>
              <a:rPr lang="fi-FI" sz="2800"/>
              <a:t>	in case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00"/>
              <a:buNone/>
            </a:pPr>
            <a:r>
              <a:rPr lang="fi-FI" sz="2800"/>
              <a:t>	provided that / providing that</a:t>
            </a:r>
            <a:endParaRPr sz="2800"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ts val="2800"/>
              <a:buNone/>
            </a:pPr>
            <a:r>
              <a:rPr b="0" i="0" lang="fi-FI" sz="2800" u="none" cap="none" strike="noStrike">
                <a:solidFill>
                  <a:schemeClr val="dk1"/>
                </a:solidFill>
              </a:rPr>
              <a:t>    käytetään tulevasta ajasta puhuttaessa </a:t>
            </a:r>
            <a:r>
              <a:rPr b="1" i="0" lang="fi-FI" sz="2800" u="none" cap="none" strike="noStrike">
                <a:solidFill>
                  <a:schemeClr val="dk1"/>
                </a:solidFill>
              </a:rPr>
              <a:t>preesensiä</a:t>
            </a:r>
            <a:r>
              <a:rPr b="0" i="0" lang="fi-FI" sz="2800" u="none" cap="none" strike="noStrike">
                <a:solidFill>
                  <a:schemeClr val="dk1"/>
                </a:solidFill>
              </a:rPr>
              <a:t>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ts val="2800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ts val="2800"/>
              <a:buFont typeface="Arial"/>
              <a:buChar char="•"/>
            </a:pPr>
            <a:r>
              <a:rPr b="1" i="0" lang="fi-FI" sz="2800" u="none" cap="none" strike="noStrike">
                <a:solidFill>
                  <a:schemeClr val="dk1"/>
                </a:solidFill>
              </a:rPr>
              <a:t>Päälauseessa</a:t>
            </a:r>
            <a:r>
              <a:rPr b="0" i="0" lang="fi-FI" sz="2800" u="none" cap="none" strike="noStrike">
                <a:solidFill>
                  <a:schemeClr val="dk1"/>
                </a:solidFill>
              </a:rPr>
              <a:t> on tällöin yleensä </a:t>
            </a:r>
            <a:r>
              <a:rPr b="1" i="0" lang="fi-FI" sz="2800" u="none" cap="none" strike="noStrike">
                <a:solidFill>
                  <a:schemeClr val="dk1"/>
                </a:solidFill>
              </a:rPr>
              <a:t>futuuri</a:t>
            </a:r>
            <a:r>
              <a:rPr b="0" i="0" lang="fi-FI" sz="2800" u="none" cap="none" strike="noStrike">
                <a:solidFill>
                  <a:schemeClr val="dk1"/>
                </a:solidFill>
              </a:rPr>
              <a:t>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00"/>
              <a:buNone/>
            </a:pPr>
            <a:r>
              <a:rPr lang="fi-FI" sz="2800">
                <a:solidFill>
                  <a:schemeClr val="dk1"/>
                </a:solidFill>
              </a:rPr>
              <a:t>	If it </a:t>
            </a:r>
            <a:r>
              <a:rPr b="1" lang="fi-FI" sz="2800">
                <a:solidFill>
                  <a:schemeClr val="dk1"/>
                </a:solidFill>
              </a:rPr>
              <a:t>doesn’t rain</a:t>
            </a:r>
            <a:r>
              <a:rPr lang="fi-FI" sz="2800">
                <a:solidFill>
                  <a:schemeClr val="dk1"/>
                </a:solidFill>
              </a:rPr>
              <a:t>, we </a:t>
            </a:r>
            <a:r>
              <a:rPr b="1" lang="fi-FI" sz="2800">
                <a:solidFill>
                  <a:schemeClr val="dk1"/>
                </a:solidFill>
              </a:rPr>
              <a:t>will go </a:t>
            </a:r>
            <a:r>
              <a:rPr lang="fi-FI" sz="2800">
                <a:solidFill>
                  <a:schemeClr val="dk1"/>
                </a:solidFill>
              </a:rPr>
              <a:t>out after lunch.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1" i="0" lang="fi-FI" sz="2800" u="none" cap="none" strike="noStrike">
                <a:solidFill>
                  <a:schemeClr val="dk1"/>
                </a:solidFill>
              </a:rPr>
              <a:t>		</a:t>
            </a:r>
            <a:r>
              <a:rPr b="1" i="0" lang="fi-FI" sz="2800" u="none" cap="none" strike="noStrike"/>
              <a:t>PREESENS</a:t>
            </a:r>
            <a:r>
              <a:rPr b="1" i="0" lang="fi-FI" sz="2800" u="none" cap="none" strike="noStrike">
                <a:solidFill>
                  <a:schemeClr val="dk1"/>
                </a:solidFill>
              </a:rPr>
              <a:t>	   </a:t>
            </a:r>
            <a:r>
              <a:rPr b="1" i="0" lang="fi-FI" sz="2800" u="none" cap="none" strike="noStrike"/>
              <a:t>FUTUURI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6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DA1F2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6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1" marL="1085850" marR="0" rtl="0" algn="l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1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/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>
                <a:solidFill>
                  <a:srgbClr val="2DA2BF"/>
                </a:solidFill>
              </a:rPr>
              <a:t>Tuleva aika aikaa ilmaisevissa sivulauseissa</a:t>
            </a:r>
            <a:endParaRPr b="1" i="0" sz="2800" u="none" cap="none" strike="noStrike">
              <a:solidFill>
                <a:srgbClr val="000000"/>
              </a:solidFill>
            </a:endParaRPr>
          </a:p>
        </p:txBody>
      </p:sp>
      <p:sp>
        <p:nvSpPr>
          <p:cNvPr id="196" name="Google Shape;196;p31"/>
          <p:cNvSpPr txBox="1"/>
          <p:nvPr>
            <p:ph idx="1" type="body"/>
          </p:nvPr>
        </p:nvSpPr>
        <p:spPr>
          <a:xfrm>
            <a:off x="467543" y="1226910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Myös </a:t>
            </a:r>
            <a:r>
              <a:rPr b="1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aikaa ilmaisevissa sivulauseissa </a:t>
            </a: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aikamuotona </a:t>
            </a:r>
            <a:r>
              <a:rPr b="1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preesens</a:t>
            </a: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650"/>
              <a:buFont typeface="Arial"/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Aikaa ilmaisevia konjunktioita ovat mm.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DA1F28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when 		as soon as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DA1F28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	before		after</a:t>
            </a:r>
            <a:endParaRPr b="0" sz="26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DA1F28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	while		as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DA1F28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	once 		until/till</a:t>
            </a:r>
            <a:endParaRPr b="0" sz="26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550"/>
              <a:buFont typeface="Arial"/>
              <a:buNone/>
            </a:pPr>
            <a:r>
              <a:t/>
            </a:r>
            <a:endParaRPr b="0" sz="22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b="0" lang="fi-FI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When dinner</a:t>
            </a:r>
            <a:r>
              <a:rPr b="1" lang="fi-FI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</a:t>
            </a:r>
            <a:r>
              <a:rPr b="0" lang="fi-FI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ready, I </a:t>
            </a:r>
            <a:r>
              <a:rPr b="1" lang="fi-FI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call </a:t>
            </a:r>
            <a:r>
              <a:rPr b="0" lang="fi-FI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600"/>
              <a:buFont typeface="Arial"/>
              <a:buNone/>
            </a:pPr>
            <a:r>
              <a:rPr b="1" lang="fi-FI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		PREESENS	   FUTUURI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b="0" lang="fi-FI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After I </a:t>
            </a:r>
            <a:r>
              <a:rPr b="1" lang="fi-FI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finish</a:t>
            </a:r>
            <a:r>
              <a:rPr b="0" lang="fi-FI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working on this project, I </a:t>
            </a:r>
            <a:r>
              <a:rPr b="1" lang="fi-FI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start</a:t>
            </a:r>
            <a:r>
              <a:rPr b="0" lang="fi-FI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new one.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500"/>
              <a:buFont typeface="Arial"/>
              <a:buNone/>
            </a:pPr>
            <a:r>
              <a:rPr b="1" lang="fi-FI" sz="2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b="1" lang="fi-FI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PREESENS	         		FUTUURI</a:t>
            </a:r>
            <a:endParaRPr/>
          </a:p>
          <a:p>
            <a:pPr indent="-514350" lvl="1" marL="1085850" marR="0" rtl="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1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467543" y="33265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lang="fi-FI" sz="4000"/>
              <a:t>Tulevan ajan ilmaiseminen</a:t>
            </a:r>
            <a:endParaRPr b="1" i="0" sz="40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117848" y="1333233"/>
            <a:ext cx="8579295" cy="47853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Englannissa on useita eri tapoja ilmaista tulevaa aikaa.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5"/>
              <a:buFont typeface="Arial"/>
              <a:buNone/>
            </a:pPr>
            <a:r>
              <a:t/>
            </a:r>
            <a:endParaRPr sz="242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b="0" i="0" lang="fi-FI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Mitä eri tapoja löydät seuraavista?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605"/>
              <a:buFont typeface="Arial"/>
              <a:buNone/>
            </a:pPr>
            <a:r>
              <a:rPr b="0" i="1" lang="fi-FI" sz="24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4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will fly to Dublin tomorrow.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ts val="605"/>
              <a:buFont typeface="Arial"/>
              <a:buNone/>
            </a:pPr>
            <a:r>
              <a:rPr b="0" lang="fi-FI" sz="24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 won’t be here for your birthday.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ts val="605"/>
              <a:buFont typeface="Arial"/>
              <a:buNone/>
            </a:pPr>
            <a:r>
              <a:rPr b="0" lang="fi-FI" sz="24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Will you be having a big party?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ts val="605"/>
              <a:buFont typeface="Arial"/>
              <a:buNone/>
            </a:pPr>
            <a:r>
              <a:rPr b="0" lang="fi-FI" sz="24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Shall I give you a call on the day?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ts val="605"/>
              <a:buFont typeface="Arial"/>
              <a:buNone/>
            </a:pPr>
            <a:r>
              <a:rPr b="0" lang="fi-FI" sz="24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Are you going to invite a lot of people?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ts val="605"/>
              <a:buFont typeface="Arial"/>
              <a:buNone/>
            </a:pPr>
            <a:r>
              <a:rPr b="0" lang="fi-FI" sz="24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I’m leaving for the airport already tonight.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ts val="605"/>
              <a:buFont typeface="Arial"/>
              <a:buNone/>
            </a:pPr>
            <a:r>
              <a:rPr b="0" lang="fi-FI" sz="24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My plane leaves at 6.30 am.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4"/>
              </a:spcBef>
              <a:spcAft>
                <a:spcPts val="0"/>
              </a:spcAft>
              <a:buClr>
                <a:srgbClr val="000000"/>
              </a:buClr>
              <a:buSzPts val="605"/>
              <a:buFont typeface="Arial"/>
              <a:buNone/>
            </a:pPr>
            <a:r>
              <a:rPr b="0" lang="fi-FI" sz="24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By the time I get back, you will have turned eighteen.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2"/>
          <p:cNvSpPr txBox="1"/>
          <p:nvPr>
            <p:ph type="title"/>
          </p:nvPr>
        </p:nvSpPr>
        <p:spPr>
          <a:xfrm>
            <a:off x="467543" y="404663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1000"/>
              <a:buFont typeface="Calibri"/>
              <a:buNone/>
            </a:pPr>
            <a:r>
              <a:rPr b="1" i="0" lang="fi-FI" sz="40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b="1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32"/>
          <p:cNvSpPr txBox="1"/>
          <p:nvPr>
            <p:ph idx="1" type="body"/>
          </p:nvPr>
        </p:nvSpPr>
        <p:spPr>
          <a:xfrm>
            <a:off x="153851" y="1052736"/>
            <a:ext cx="8856983" cy="47525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40"/>
              <a:buFont typeface="Arial"/>
              <a:buNone/>
            </a:pPr>
            <a:r>
              <a:rPr b="0" i="0" lang="fi-FI" sz="296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Translate.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40"/>
              <a:buFont typeface="Arial"/>
              <a:buNone/>
            </a:pPr>
            <a:r>
              <a:t/>
            </a:r>
            <a:endParaRPr b="0" i="0" sz="296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40"/>
              <a:buFont typeface="Arial"/>
              <a:buNone/>
            </a:pPr>
            <a:r>
              <a:rPr b="0" i="0" lang="fi-FI" sz="296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 Lähden lomalle, kun lopetan tämän työn.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will go on holiday when I finish this work.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Jos työskentelet riittävän lujasti, läpäiset kokeen.	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 you work hard enough, you will pass the test.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Ostan uuden puhelimen, jos voitan lotossa.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will buy a new phone/mobile if I win the lottery.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3"/>
          <p:cNvSpPr txBox="1"/>
          <p:nvPr>
            <p:ph idx="1" type="body"/>
          </p:nvPr>
        </p:nvSpPr>
        <p:spPr>
          <a:xfrm>
            <a:off x="323528" y="822023"/>
            <a:ext cx="8568951" cy="576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Kerron sinulle, mitä tapahtui, heti kun kuulen uutiset.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will tell you what happened  as soon as I hear the 	news.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Suunnitelma epäonnistuu ellemme pidä sitä salaisuutena. 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plan will fail unless we keep it a secret. 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The plan will fail if we don’t keep it a secret.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Kun löydän sopivan mopon, ostan sen heti.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I find a suitable moped, I will buy it at once /	straight away.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4"/>
          <p:cNvSpPr txBox="1"/>
          <p:nvPr>
            <p:ph idx="1" type="body"/>
          </p:nvPr>
        </p:nvSpPr>
        <p:spPr>
          <a:xfrm>
            <a:off x="403925" y="947172"/>
            <a:ext cx="8579295" cy="47853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Jos sinä kokkaat päivällisen, minä imuroin illalla.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 you cook dinner, I will vacuum/hoover in the 	evening.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8. Lähdemme maaseudulle, ellei sada. 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will go to the countryside unless it rains 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if it doesn’t rain.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9. Voin matkustaa ulkomaille, jos säästän kaikki rahani.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can travel abroad if I save all my money.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5"/>
          <p:cNvSpPr txBox="1"/>
          <p:nvPr>
            <p:ph idx="1" type="body"/>
          </p:nvPr>
        </p:nvSpPr>
        <p:spPr>
          <a:xfrm>
            <a:off x="323528" y="692695"/>
            <a:ext cx="8493301" cy="5400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10. Olen tyytyväinen, kun joukkueeni voittaa mestaruuden. 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will be pleased/satisfied when my team wins the 	championship.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11. Valmentaja saa potkut, ellei joukkue voita tänään. 	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coach will get fired unless the team wins today 	/ if the team doesn’t win today.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12. Niin pian kun finaalit ovat ohi, me juhlimme.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 soon as the finals are over, we will celebrate.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467543" y="332656"/>
            <a:ext cx="8229600" cy="10081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</a:pPr>
            <a:r>
              <a:rPr b="1" i="0" lang="fi-FI" sz="4000" u="none" cap="none" strike="noStrike">
                <a:latin typeface="Calibri"/>
                <a:ea typeface="Calibri"/>
                <a:cs typeface="Calibri"/>
                <a:sym typeface="Calibri"/>
              </a:rPr>
              <a:t>Tulevan ajan ilmaiseminen</a:t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539551" y="1340767"/>
            <a:ext cx="4176465" cy="47853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b="1" lang="fi-FI" sz="2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 fly </a:t>
            </a: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Dublin tomorrow.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will + perusmuoto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b="1" lang="fi-FI" sz="2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won’t be </a:t>
            </a: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here for your birthday.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2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won’t / will not  + 	perusmuoto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b="1" lang="fi-FI" sz="2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you </a:t>
            </a:r>
            <a:r>
              <a:rPr b="1" lang="fi-FI" sz="2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 having</a:t>
            </a: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big party?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2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 be + -ing</a:t>
            </a:r>
            <a:endParaRPr b="0" sz="22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b="1" lang="fi-FI" sz="2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b="1" lang="fi-FI" sz="2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</a:t>
            </a: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you a call on the day?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2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shall + perusmuoto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b="1" lang="fi-FI" sz="2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you </a:t>
            </a:r>
            <a:r>
              <a:rPr b="1" lang="fi-FI" sz="2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going to invit</a:t>
            </a:r>
            <a:r>
              <a:rPr b="1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lot of people?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Arial"/>
              <a:buNone/>
            </a:pPr>
            <a:r>
              <a:rPr b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2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 going to + perusmuoto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525"/>
              <a:buFont typeface="Arial"/>
              <a:buNone/>
            </a:pPr>
            <a:r>
              <a:t/>
            </a:r>
            <a:endParaRPr b="0" i="1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4716016" y="1340767"/>
            <a:ext cx="4176464" cy="30600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Calibri"/>
              <a:buNone/>
            </a:pPr>
            <a:r>
              <a:rPr b="0" i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I’</a:t>
            </a:r>
            <a:r>
              <a:rPr b="1" i="0" lang="fi-FI" sz="2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 leaving </a:t>
            </a:r>
            <a:r>
              <a:rPr b="0" i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 the airport already tonight.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Calibri"/>
              <a:buNone/>
            </a:pPr>
            <a:r>
              <a:rPr b="0" i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0" lang="fi-FI" sz="22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kestopreesens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Calibri"/>
              <a:buNone/>
            </a:pPr>
            <a:r>
              <a:rPr b="0" i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My plane </a:t>
            </a:r>
            <a:r>
              <a:rPr b="1" i="0" lang="fi-FI" sz="2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leaves</a:t>
            </a:r>
            <a:r>
              <a:rPr b="0" i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at 6.30 am.</a:t>
            </a:r>
            <a:endParaRPr/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Calibri"/>
              <a:buNone/>
            </a:pPr>
            <a:r>
              <a:rPr b="0" i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0" lang="fi-FI" sz="22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yleispreesens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Calibri"/>
              <a:buNone/>
            </a:pPr>
            <a:r>
              <a:rPr b="0" i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the time I get back, you </a:t>
            </a:r>
            <a:r>
              <a:rPr b="1" i="0" lang="fi-FI" sz="2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 have turned</a:t>
            </a:r>
            <a:r>
              <a:rPr b="0" i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eighteen.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"/>
              <a:buFont typeface="Calibri"/>
              <a:buNone/>
            </a:pPr>
            <a:r>
              <a:rPr b="0" i="0" lang="fi-FI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0" lang="fi-FI" sz="22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 have + 3. muoto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457200" y="65982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lang="fi-FI" sz="4000"/>
              <a:t>W</a:t>
            </a:r>
            <a:r>
              <a:rPr b="1" i="0" lang="fi-FI" sz="4000" u="none" cap="none" strike="noStrike">
                <a:latin typeface="Calibri"/>
                <a:ea typeface="Calibri"/>
                <a:cs typeface="Calibri"/>
                <a:sym typeface="Calibri"/>
              </a:rPr>
              <a:t>ill + pääverbin perusmuoto</a:t>
            </a:r>
            <a:br>
              <a:rPr b="1" i="0" lang="fi-FI" sz="4000" u="none" cap="none" strike="noStrike">
                <a:latin typeface="Calibri"/>
                <a:ea typeface="Calibri"/>
                <a:cs typeface="Calibri"/>
                <a:sym typeface="Calibri"/>
              </a:rPr>
            </a:br>
            <a:r>
              <a:rPr b="0" lang="fi-FI" sz="4000"/>
              <a:t>Käyttö</a:t>
            </a:r>
            <a:endParaRPr b="0" i="0" sz="4000" u="none" cap="none" strike="noStrike"/>
          </a:p>
        </p:txBody>
      </p:sp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457200" y="1124744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5715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Will/’ll  + perusmuoto </a:t>
            </a: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ilmaisee</a:t>
            </a:r>
            <a:endParaRPr/>
          </a:p>
          <a:p>
            <a:pPr indent="-342900" lvl="0" marL="34290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todennäköisiä tai tosia tapahtumia tulevaisuudessa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The sun </a:t>
            </a: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will rise 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at 7.15 am tomorrow.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	My alarm </a:t>
            </a: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will go off 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at the same time.</a:t>
            </a:r>
            <a:endParaRPr/>
          </a:p>
          <a:p>
            <a:pPr indent="-342900" lvl="0" marL="34290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puhumishetkellä tehtyä päätöstä</a:t>
            </a:r>
            <a:endParaRPr b="0" i="0" sz="2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b="0" i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Are you warm? I’</a:t>
            </a: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ll open 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the window.</a:t>
            </a:r>
            <a:endParaRPr/>
          </a:p>
          <a:p>
            <a:pPr indent="-342900" lvl="0" marL="34290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mielipiteisiin perustuvaa ennustusta</a:t>
            </a:r>
            <a:endParaRPr/>
          </a:p>
          <a:p>
            <a:pPr indent="0" lvl="1" marL="45720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fi-FI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 think that this team </a:t>
            </a:r>
            <a:r>
              <a:rPr b="1" lang="fi-FI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will win </a:t>
            </a:r>
            <a:r>
              <a:rPr b="0" lang="fi-FI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 championship.</a:t>
            </a:r>
            <a:endParaRPr/>
          </a:p>
          <a:p>
            <a:pPr indent="-342900" lvl="0" marL="342900" marR="0" rtl="0" algn="l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/>
          <p:nvPr>
            <p:ph type="title"/>
          </p:nvPr>
        </p:nvSpPr>
        <p:spPr>
          <a:xfrm>
            <a:off x="467543" y="597508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1" i="0" lang="fi-FI" sz="4000" u="none" cap="none" strike="noStrike">
                <a:latin typeface="Calibri"/>
                <a:ea typeface="Calibri"/>
                <a:cs typeface="Calibri"/>
                <a:sym typeface="Calibri"/>
              </a:rPr>
              <a:t>Will + pääverbin perusmuoto</a:t>
            </a:r>
            <a:br>
              <a:rPr b="1" i="0" lang="fi-FI" sz="4000" u="none" cap="none" strike="noStrike">
                <a:latin typeface="Calibri"/>
                <a:ea typeface="Calibri"/>
                <a:cs typeface="Calibri"/>
                <a:sym typeface="Calibri"/>
              </a:rPr>
            </a:br>
            <a:r>
              <a:rPr b="0" lang="fi-FI" sz="4000"/>
              <a:t>Muodostus</a:t>
            </a:r>
            <a:endParaRPr b="0" i="0" sz="4000" u="none" cap="none" strike="noStrike"/>
          </a:p>
        </p:txBody>
      </p:sp>
      <p:sp>
        <p:nvSpPr>
          <p:cNvPr id="112" name="Google Shape;112;p17"/>
          <p:cNvSpPr txBox="1"/>
          <p:nvPr>
            <p:ph idx="1" type="body"/>
          </p:nvPr>
        </p:nvSpPr>
        <p:spPr>
          <a:xfrm>
            <a:off x="467543" y="1610487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b="1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b="0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-apuverbi lyhennetään usein muotoon</a:t>
            </a:r>
            <a:r>
              <a:rPr b="1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’ll</a:t>
            </a:r>
            <a:r>
              <a:rPr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342900" lvl="0" marL="342900" marR="0" rtl="0" algn="l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Kieltomuoto on </a:t>
            </a:r>
            <a:r>
              <a:rPr b="1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not </a:t>
            </a:r>
            <a:r>
              <a:rPr b="0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 se lyhennetään muotoon </a:t>
            </a:r>
            <a:r>
              <a:rPr b="1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won’t</a:t>
            </a:r>
            <a:r>
              <a:rPr b="0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342900" lvl="0" marL="342900" marR="0" rtl="0" algn="l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Pääverbi on näiden jälkeen </a:t>
            </a:r>
            <a:r>
              <a:rPr b="1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perusmuodossa.</a:t>
            </a:r>
            <a:endParaRPr/>
          </a:p>
          <a:p>
            <a:pPr indent="-152400" lvl="0" marL="171450" rtl="0" algn="l">
              <a:lnSpc>
                <a:spcPct val="120000"/>
              </a:lnSpc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300"/>
              <a:buNone/>
            </a:pPr>
            <a:r>
              <a:t/>
            </a:r>
            <a:endParaRPr b="1" i="0" sz="12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1" lang="fi-FI" sz="2800">
                <a:solidFill>
                  <a:srgbClr val="2DA2BF"/>
                </a:solidFill>
              </a:rPr>
              <a:t>Käännä.</a:t>
            </a:r>
            <a:endParaRPr b="1" sz="2800" u="none" cap="none" strike="noStrike">
              <a:solidFill>
                <a:srgbClr val="2DA2BF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1. Odota! Autan sinua.</a:t>
            </a:r>
            <a:endParaRPr/>
          </a:p>
          <a:p>
            <a:pPr indent="0" lvl="1" marL="5715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lang="fi-FI" u="none" cap="none" strike="noStrike">
                <a:solidFill>
                  <a:srgbClr val="000000"/>
                </a:solidFill>
              </a:rPr>
              <a:t>	Wait! I’</a:t>
            </a:r>
            <a:r>
              <a:rPr b="1" lang="fi-FI" u="none" cap="none" strike="noStrike">
                <a:solidFill>
                  <a:srgbClr val="000000"/>
                </a:solidFill>
              </a:rPr>
              <a:t>ll help</a:t>
            </a:r>
            <a:r>
              <a:rPr b="0" lang="fi-FI" u="none" cap="none" strike="noStrike">
                <a:solidFill>
                  <a:srgbClr val="000000"/>
                </a:solidFill>
              </a:rPr>
              <a:t> you.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2. Luulen, että huomenna ei sada.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I think it </a:t>
            </a:r>
            <a:r>
              <a:rPr b="1" lang="fi-FI" sz="2800" u="none" cap="none" strike="noStrike">
                <a:solidFill>
                  <a:srgbClr val="000000"/>
                </a:solidFill>
              </a:rPr>
              <a:t>won’t rain 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tomorrow.</a:t>
            </a:r>
            <a:endParaRPr/>
          </a:p>
          <a:p>
            <a:pPr indent="0" lvl="1" marL="571500" marR="0" rtl="0" algn="l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t/>
            </a:r>
            <a:endParaRPr b="0" i="1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1" marL="1085850" marR="0" rtl="0" algn="l">
              <a:lnSpc>
                <a:spcPct val="12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1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type="title"/>
          </p:nvPr>
        </p:nvSpPr>
        <p:spPr>
          <a:xfrm>
            <a:off x="483325" y="69074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1" i="0" lang="fi-FI" sz="4000" u="none" cap="none" strike="noStrike">
                <a:latin typeface="Calibri"/>
                <a:ea typeface="Calibri"/>
                <a:cs typeface="Calibri"/>
                <a:sym typeface="Calibri"/>
              </a:rPr>
              <a:t>Will + be + pääverbin -ing-muoto</a:t>
            </a:r>
            <a:br>
              <a:rPr b="1" i="0" lang="fi-FI" sz="4000" u="none" cap="none" strike="noStrike">
                <a:latin typeface="Calibri"/>
                <a:ea typeface="Calibri"/>
                <a:cs typeface="Calibri"/>
                <a:sym typeface="Calibri"/>
              </a:rPr>
            </a:br>
            <a:r>
              <a:rPr b="0" lang="fi-FI" sz="4000"/>
              <a:t>Käyttö</a:t>
            </a:r>
            <a:endParaRPr b="0" i="0" sz="4000" u="none" cap="none" strike="noStrike"/>
          </a:p>
        </p:txBody>
      </p:sp>
      <p:sp>
        <p:nvSpPr>
          <p:cNvPr id="118" name="Google Shape;118;p18"/>
          <p:cNvSpPr txBox="1"/>
          <p:nvPr>
            <p:ph idx="1" type="body"/>
          </p:nvPr>
        </p:nvSpPr>
        <p:spPr>
          <a:xfrm>
            <a:off x="564705" y="1602916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650"/>
              <a:buFont typeface="Arial"/>
              <a:buNone/>
            </a:pPr>
            <a:r>
              <a:rPr b="1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+ be + -ing-muoto </a:t>
            </a: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ilmaisee</a:t>
            </a:r>
            <a:endParaRPr/>
          </a:p>
          <a:p>
            <a:pPr indent="-457200" lvl="0" marL="45720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käynnissä olevaa tapahtumaa tulevaisuudessa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650"/>
              <a:buNone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In the evening, I 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will be baking 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a birthday cake.	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650"/>
              <a:buNone/>
            </a:pPr>
            <a:r>
              <a:rPr lang="fi-FI" sz="2600"/>
              <a:t>	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In an hour’s time, you 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will be taking 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an exam.</a:t>
            </a:r>
            <a:endParaRPr/>
          </a:p>
          <a:p>
            <a:pPr indent="-457200" lvl="0" marL="45720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kohteliasta kysymystä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650"/>
              <a:buNone/>
            </a:pPr>
            <a:r>
              <a:rPr lang="fi-FI" sz="2600">
                <a:solidFill>
                  <a:schemeClr val="dk1"/>
                </a:solidFill>
              </a:rPr>
              <a:t>	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 John 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be coming 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home soon?</a:t>
            </a:r>
            <a:endParaRPr/>
          </a:p>
          <a:p>
            <a:pPr indent="-457200" lvl="0" marL="45720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rutiininomaista tulevaisuuden tapahtumaa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The Smiths 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will be having 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dinner at eight as usual.</a:t>
            </a:r>
            <a:endParaRPr/>
          </a:p>
          <a:p>
            <a:pPr indent="-342900" lvl="0" marL="342900" marR="0" rtl="0" algn="l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/>
          <p:nvPr>
            <p:ph type="title"/>
          </p:nvPr>
        </p:nvSpPr>
        <p:spPr>
          <a:xfrm>
            <a:off x="457200" y="651522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i="0" lang="fi-FI" sz="4000" u="none" cap="none" strike="noStrike">
                <a:latin typeface="Calibri"/>
                <a:ea typeface="Calibri"/>
                <a:cs typeface="Calibri"/>
                <a:sym typeface="Calibri"/>
              </a:rPr>
              <a:t>Will + be + pääverbin -ing-muoto</a:t>
            </a:r>
            <a:br>
              <a:rPr i="0" lang="fi-FI" sz="4000" u="none" cap="none" strike="noStrike">
                <a:latin typeface="Calibri"/>
                <a:ea typeface="Calibri"/>
                <a:cs typeface="Calibri"/>
                <a:sym typeface="Calibri"/>
              </a:rPr>
            </a:br>
            <a:r>
              <a:rPr b="0" lang="fi-FI" sz="4000"/>
              <a:t>Muodostus</a:t>
            </a:r>
            <a:endParaRPr b="0" i="0" sz="4000" u="none" cap="none" strike="noStrike"/>
          </a:p>
        </p:txBody>
      </p:sp>
      <p:sp>
        <p:nvSpPr>
          <p:cNvPr id="124" name="Google Shape;124;p19"/>
          <p:cNvSpPr txBox="1"/>
          <p:nvPr>
            <p:ph idx="1" type="body"/>
          </p:nvPr>
        </p:nvSpPr>
        <p:spPr>
          <a:xfrm>
            <a:off x="457200" y="1802118"/>
            <a:ext cx="8579295" cy="45693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1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will/’ll </a:t>
            </a:r>
            <a:r>
              <a:rPr b="0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tai </a:t>
            </a:r>
            <a:r>
              <a:rPr b="1" i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not/won’t + be + -ing-muoto</a:t>
            </a:r>
            <a:endParaRPr/>
          </a:p>
          <a:p>
            <a:pPr indent="-342900" lvl="0" marL="342900" marR="0" rtl="0" algn="l">
              <a:lnSpc>
                <a:spcPct val="110000"/>
              </a:lnSpc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>
                <a:solidFill>
                  <a:srgbClr val="2DA2BF"/>
                </a:solidFill>
              </a:rPr>
              <a:t>Käännä.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1. Keskiyöllä me emme ole nukkumassa.</a:t>
            </a:r>
            <a:endParaRPr/>
          </a:p>
          <a:p>
            <a:pPr indent="0" lvl="1" marL="57150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lang="fi-FI" u="none" cap="none" strike="noStrike">
                <a:solidFill>
                  <a:srgbClr val="000000"/>
                </a:solidFill>
              </a:rPr>
              <a:t>	At midnight we </a:t>
            </a:r>
            <a:r>
              <a:rPr b="1" lang="fi-FI" u="none" cap="none" strike="noStrike">
                <a:solidFill>
                  <a:srgbClr val="000000"/>
                </a:solidFill>
              </a:rPr>
              <a:t>won’t be sleeping</a:t>
            </a:r>
            <a:r>
              <a:rPr b="0" lang="fi-FI" u="none" cap="none" strike="noStrike">
                <a:solidFill>
                  <a:srgbClr val="000000"/>
                </a:solidFill>
              </a:rPr>
              <a:t>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2. Olen odottamassa sinua, kun junasi saapuu.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I </a:t>
            </a:r>
            <a:r>
              <a:rPr b="1" lang="fi-FI" sz="2800" u="none" cap="none" strike="noStrike">
                <a:solidFill>
                  <a:srgbClr val="000000"/>
                </a:solidFill>
              </a:rPr>
              <a:t>will be waiting </a:t>
            </a:r>
            <a:r>
              <a:rPr b="0" lang="fi-FI" sz="2800" u="none" cap="none" strike="noStrike">
                <a:solidFill>
                  <a:srgbClr val="000000"/>
                </a:solidFill>
              </a:rPr>
              <a:t>for you when your train arrives.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accent1"/>
                </a:solidFill>
              </a:rPr>
              <a:t>3. Mahdatko käyttää tablettitietokonettasi tänä iltana?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accent1"/>
                </a:solidFill>
              </a:rPr>
              <a:t>	</a:t>
            </a:r>
            <a:r>
              <a:rPr b="1" lang="fi-FI" sz="2800" u="none" cap="none" strike="noStrike">
                <a:solidFill>
                  <a:schemeClr val="dk1"/>
                </a:solidFill>
              </a:rPr>
              <a:t>Will</a:t>
            </a:r>
            <a:r>
              <a:rPr b="0" lang="fi-FI" sz="2800" u="none" cap="none" strike="noStrike">
                <a:solidFill>
                  <a:schemeClr val="dk1"/>
                </a:solidFill>
              </a:rPr>
              <a:t> you </a:t>
            </a:r>
            <a:r>
              <a:rPr b="1" lang="fi-FI" sz="2800" u="none" cap="none" strike="noStrike">
                <a:solidFill>
                  <a:schemeClr val="dk1"/>
                </a:solidFill>
              </a:rPr>
              <a:t>be using </a:t>
            </a:r>
            <a:r>
              <a:rPr b="0" lang="fi-FI" sz="2800" u="none" cap="none" strike="noStrike">
                <a:solidFill>
                  <a:schemeClr val="dk1"/>
                </a:solidFill>
              </a:rPr>
              <a:t>your tablet tonight?</a:t>
            </a:r>
            <a:endParaRPr/>
          </a:p>
          <a:p>
            <a:pPr indent="0" lvl="1" marL="571500" marR="0" rtl="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550"/>
              <a:buFont typeface="Arial"/>
              <a:buNone/>
            </a:pPr>
            <a:r>
              <a:t/>
            </a:r>
            <a:endParaRPr b="0" i="1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1" marL="1085850" marR="0" rtl="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1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/>
          <p:nvPr>
            <p:ph type="title"/>
          </p:nvPr>
        </p:nvSpPr>
        <p:spPr>
          <a:xfrm>
            <a:off x="564935" y="626271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lang="fi-FI" sz="4000"/>
              <a:t>S</a:t>
            </a:r>
            <a:r>
              <a:rPr b="1" i="0" lang="fi-FI" sz="4000" u="none" cap="none" strike="noStrike"/>
              <a:t>hall + pääverbin perusmuoto</a:t>
            </a:r>
            <a:br>
              <a:rPr b="1" i="0" lang="fi-FI" sz="4000" u="none" cap="none" strike="noStrike"/>
            </a:br>
            <a:r>
              <a:rPr b="0" lang="fi-FI" sz="3600"/>
              <a:t>Käyttö</a:t>
            </a:r>
            <a:endParaRPr b="0" i="0" sz="4000" u="none" cap="none" strike="noStrike"/>
          </a:p>
        </p:txBody>
      </p:sp>
      <p:sp>
        <p:nvSpPr>
          <p:cNvPr id="130" name="Google Shape;130;p20"/>
          <p:cNvSpPr txBox="1"/>
          <p:nvPr>
            <p:ph idx="1" type="body"/>
          </p:nvPr>
        </p:nvSpPr>
        <p:spPr>
          <a:xfrm>
            <a:off x="349465" y="1418358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b="1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shall + pääverbin perusmuotoa </a:t>
            </a: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käytetään yksikön ja monikon 1. persoonien, ’I’ ja ’we’, kanssa</a:t>
            </a:r>
            <a:endParaRPr/>
          </a:p>
          <a:p>
            <a:pPr indent="-342900" lvl="0" marL="342900" marR="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605"/>
              <a:buFont typeface="Arial"/>
              <a:buChar char="•"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kohteliaissa ehdotuksissa ja tarjottaessa apua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It’s getting darker now. 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switch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 on the lights?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Shall 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we 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dance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Käännä.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1. Mennäänkö tänään elokuviin?</a:t>
            </a:r>
            <a:endParaRPr/>
          </a:p>
          <a:p>
            <a:pPr indent="0" lvl="1" marL="571500" marR="0" rtl="0" algn="l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b="0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we </a:t>
            </a:r>
            <a:r>
              <a:rPr b="1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</a:t>
            </a:r>
            <a:r>
              <a:rPr b="0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the cinema tonight?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Tuo  näyttää painavalta. Autanko sinua sen kanssa?</a:t>
            </a:r>
            <a:endParaRPr/>
          </a:p>
          <a:p>
            <a:pPr indent="0" lvl="1" marL="571500" marR="0" rtl="0" algn="l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That looks heavy. </a:t>
            </a:r>
            <a:r>
              <a:rPr b="1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Shall</a:t>
            </a:r>
            <a:r>
              <a:rPr b="0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b="1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help </a:t>
            </a:r>
            <a:r>
              <a:rPr b="0" lang="fi-FI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 with it?</a:t>
            </a:r>
            <a:endParaRPr/>
          </a:p>
          <a:p>
            <a:pPr indent="0" lvl="1" marL="571500" marR="0" rtl="0" algn="l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601"/>
              <a:buFont typeface="Arial"/>
              <a:buNone/>
            </a:pPr>
            <a:r>
              <a:t/>
            </a:r>
            <a:endParaRPr b="0" i="1" sz="2405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571500" marR="0" rtl="0" algn="l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601"/>
              <a:buFont typeface="Arial"/>
              <a:buNone/>
            </a:pPr>
            <a:r>
              <a:t/>
            </a:r>
            <a:endParaRPr b="0" i="1" sz="2405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481"/>
              </a:spcBef>
              <a:spcAft>
                <a:spcPts val="0"/>
              </a:spcAft>
              <a:buClr>
                <a:schemeClr val="accent1"/>
              </a:buClr>
              <a:buSzPts val="601"/>
              <a:buFont typeface="Arial"/>
              <a:buNone/>
            </a:pPr>
            <a:r>
              <a:t/>
            </a:r>
            <a:endParaRPr b="0" i="1" sz="240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10000"/>
              </a:lnSpc>
              <a:spcBef>
                <a:spcPts val="518"/>
              </a:spcBef>
              <a:spcAft>
                <a:spcPts val="0"/>
              </a:spcAft>
              <a:buClr>
                <a:schemeClr val="accent1"/>
              </a:buClr>
              <a:buSzPts val="2580"/>
              <a:buFont typeface="Arial"/>
              <a:buNone/>
            </a:pPr>
            <a:r>
              <a:t/>
            </a:r>
            <a:endParaRPr b="0" i="0" sz="259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/>
          <p:nvPr>
            <p:ph type="title"/>
          </p:nvPr>
        </p:nvSpPr>
        <p:spPr>
          <a:xfrm>
            <a:off x="457200" y="622589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lang="fi-FI" sz="4000"/>
              <a:t>B</a:t>
            </a:r>
            <a:r>
              <a:rPr b="1" i="0" lang="fi-FI" sz="4000" u="none" cap="none" strike="noStrike"/>
              <a:t>e going to + pääverbin perusmuoto</a:t>
            </a:r>
            <a:br>
              <a:rPr b="1" i="0" lang="fi-FI" sz="4000" u="none" cap="none" strike="noStrike"/>
            </a:br>
            <a:r>
              <a:rPr b="0" lang="fi-FI" sz="4000"/>
              <a:t>Käyttö</a:t>
            </a:r>
            <a:endParaRPr b="0" i="0" sz="4000" u="none" cap="none" strike="noStrike"/>
          </a:p>
        </p:txBody>
      </p:sp>
      <p:sp>
        <p:nvSpPr>
          <p:cNvPr id="136" name="Google Shape;136;p21"/>
          <p:cNvSpPr txBox="1"/>
          <p:nvPr>
            <p:ph idx="1" type="body"/>
          </p:nvPr>
        </p:nvSpPr>
        <p:spPr>
          <a:xfrm>
            <a:off x="459154" y="1856582"/>
            <a:ext cx="8579295" cy="5001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None/>
            </a:pPr>
            <a:r>
              <a:rPr b="1" lang="fi-FI" sz="2600">
                <a:solidFill>
                  <a:schemeClr val="dk1"/>
                </a:solidFill>
              </a:rPr>
              <a:t>B</a:t>
            </a:r>
            <a:r>
              <a:rPr b="1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going to  + perusmuoto </a:t>
            </a: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ilmaisee</a:t>
            </a:r>
            <a:endParaRPr/>
          </a:p>
          <a:p>
            <a:pPr indent="-342900" lvl="0" marL="342900" marR="0" rtl="0" algn="l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aikomusta tai ennalta laadittua suunnitelmaa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650"/>
              <a:buNone/>
            </a:pPr>
            <a:r>
              <a:rPr lang="fi-FI" sz="2600">
                <a:solidFill>
                  <a:schemeClr val="dk1"/>
                </a:solidFill>
              </a:rPr>
              <a:t>	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b="1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am going to study </a:t>
            </a:r>
            <a:r>
              <a:rPr b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harder this year.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650"/>
              <a:buNone/>
            </a:pPr>
            <a:r>
              <a:rPr lang="fi-FI" sz="2600"/>
              <a:t>	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Come and see! They 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are going to light 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the bonfire.</a:t>
            </a:r>
            <a:endParaRPr/>
          </a:p>
          <a:p>
            <a:pPr indent="-342900" lvl="0" marL="342900" marR="0" rtl="0" algn="l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Ilmeistä, todennäköistä tapahtumaa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650"/>
              <a:buNone/>
            </a:pPr>
            <a:r>
              <a:rPr lang="fi-FI" sz="2600">
                <a:solidFill>
                  <a:schemeClr val="dk1"/>
                </a:solidFill>
              </a:rPr>
              <a:t>	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Look at those dark clouds! It’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s going to rain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 soon.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650"/>
              <a:buNone/>
            </a:pP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	Careful! That screen </a:t>
            </a:r>
            <a:r>
              <a:rPr b="1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is going to fall</a:t>
            </a:r>
            <a:r>
              <a:rPr b="0" lang="fi-FI" sz="2600" u="none" cap="none" strike="noStrike">
                <a:latin typeface="Calibri"/>
                <a:ea typeface="Calibri"/>
                <a:cs typeface="Calibri"/>
                <a:sym typeface="Calibri"/>
              </a:rPr>
              <a:t> off the desk.</a:t>
            </a:r>
            <a:endParaRPr/>
          </a:p>
          <a:p>
            <a:pPr indent="-342900" lvl="0" marL="342900" marR="0" rtl="0" algn="l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