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005" r:id="rId4"/>
  </p:sldMasterIdLst>
  <p:notesMasterIdLst>
    <p:notesMasterId r:id="rId16"/>
  </p:notesMasterIdLst>
  <p:handoutMasterIdLst>
    <p:handoutMasterId r:id="rId17"/>
  </p:handoutMasterIdLst>
  <p:sldIdLst>
    <p:sldId id="256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</p:sldIdLst>
  <p:sldSz cx="24384000" cy="13716000"/>
  <p:notesSz cx="6794500" cy="9931400"/>
  <p:defaultTextStyle>
    <a:defPPr>
      <a:defRPr lang="en-US"/>
    </a:defPPr>
    <a:lvl1pPr marL="0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1pPr>
    <a:lvl2pPr marL="768096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2pPr>
    <a:lvl3pPr marL="1536192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3pPr>
    <a:lvl4pPr marL="2304288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4pPr>
    <a:lvl5pPr marL="3072384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5pPr>
    <a:lvl6pPr marL="3840480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6pPr>
    <a:lvl7pPr marL="4608576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7pPr>
    <a:lvl8pPr marL="5376672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8pPr>
    <a:lvl9pPr marL="6144768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yylimalleja" id="{46C4E436-CC06-4795-AE88-7100612AA4A9}">
          <p14:sldIdLst>
            <p14:sldId id="256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äänänen Anna" initials="VA" lastIdx="1" clrIdx="0">
    <p:extLst>
      <p:ext uri="{19B8F6BF-5375-455C-9EA6-DF929625EA0E}">
        <p15:presenceInfo xmlns:p15="http://schemas.microsoft.com/office/powerpoint/2012/main" userId="S::anna.vaananen@otava.fi::afcd5de4-6b81-451f-9507-a3206bba066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8400"/>
    <a:srgbClr val="AA5501"/>
    <a:srgbClr val="00A87E"/>
    <a:srgbClr val="0C845B"/>
    <a:srgbClr val="E53663"/>
    <a:srgbClr val="E6009D"/>
    <a:srgbClr val="A45BA2"/>
    <a:srgbClr val="006B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Normaali tyyli 2 - Korostu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047" autoAdjust="0"/>
    <p:restoredTop sz="86395"/>
  </p:normalViewPr>
  <p:slideViewPr>
    <p:cSldViewPr snapToGrid="0" snapToObjects="1">
      <p:cViewPr varScale="1">
        <p:scale>
          <a:sx n="52" d="100"/>
          <a:sy n="52" d="100"/>
        </p:scale>
        <p:origin x="162" y="348"/>
      </p:cViewPr>
      <p:guideLst/>
    </p:cSldViewPr>
  </p:slideViewPr>
  <p:outlineViewPr>
    <p:cViewPr>
      <p:scale>
        <a:sx n="33" d="100"/>
        <a:sy n="33" d="100"/>
      </p:scale>
      <p:origin x="0" y="-5152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9" d="100"/>
        <a:sy n="79" d="100"/>
      </p:scale>
      <p:origin x="0" y="0"/>
    </p:cViewPr>
  </p:sorterViewPr>
  <p:notesViewPr>
    <p:cSldViewPr snapToGrid="0" snapToObjects="1">
      <p:cViewPr varScale="1">
        <p:scale>
          <a:sx n="82" d="100"/>
          <a:sy n="82" d="100"/>
        </p:scale>
        <p:origin x="397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4DA1BF-19F3-4229-BA59-2E56CAC7CCB7}" type="datetimeFigureOut">
              <a:rPr lang="fi-FI" smtClean="0"/>
              <a:t>5.11.2020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i-FI"/>
              <a:t>Sarjan nimi alatunnisteeksi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4810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7425B6-48A3-4867-AB5D-F0B04678E88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1480683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AF3208-E354-404C-9BCE-26DCCC89D6A3}" type="datetimeFigureOut">
              <a:t>5.11.2020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Sarjan nimi alatunnisteeksi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2F5846-7FDB-7A41-BFAE-11B7D8CCC68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67836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Mukautettu asettel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676400" y="5766899"/>
            <a:ext cx="21031200" cy="2651126"/>
          </a:xfrm>
        </p:spPr>
        <p:txBody>
          <a:bodyPr>
            <a:normAutofit/>
          </a:bodyPr>
          <a:lstStyle>
            <a:lvl1pPr>
              <a:defRPr sz="96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&lt; Luvun numero ja nimi &gt;</a:t>
            </a:r>
          </a:p>
        </p:txBody>
      </p:sp>
      <p:sp>
        <p:nvSpPr>
          <p:cNvPr id="10" name="Tekstin paikkamerkki 13">
            <a:extLst>
              <a:ext uri="{FF2B5EF4-FFF2-40B4-BE49-F238E27FC236}">
                <a16:creationId xmlns:a16="http://schemas.microsoft.com/office/drawing/2014/main" id="{B2306A64-4093-8E4F-B458-9B414E6F961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76400" y="1771745"/>
            <a:ext cx="21031200" cy="1084901"/>
          </a:xfrm>
        </p:spPr>
        <p:txBody>
          <a:bodyPr anchor="ctr">
            <a:normAutofit/>
          </a:bodyPr>
          <a:lstStyle>
            <a:lvl1pPr algn="ctr">
              <a:defRPr sz="6600" b="1">
                <a:solidFill>
                  <a:schemeClr val="bg1"/>
                </a:solidFill>
              </a:defRPr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 &lt; Sarjan nimi &gt;</a:t>
            </a:r>
          </a:p>
        </p:txBody>
      </p:sp>
      <p:sp>
        <p:nvSpPr>
          <p:cNvPr id="13" name="Tekstin paikkamerkki 13">
            <a:extLst>
              <a:ext uri="{FF2B5EF4-FFF2-40B4-BE49-F238E27FC236}">
                <a16:creationId xmlns:a16="http://schemas.microsoft.com/office/drawing/2014/main" id="{C91695A4-5868-DA40-A773-70E350E5E2C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676400" y="2856646"/>
            <a:ext cx="21031200" cy="1084901"/>
          </a:xfr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&lt; Kurssin numero&gt;</a:t>
            </a:r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D17B3A4E-31B1-F24F-9FEC-092DB1BD86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04454" y="11772077"/>
            <a:ext cx="1804218" cy="99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62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8800"/>
            </a:lvl1pPr>
          </a:lstStyle>
          <a:p>
            <a:r>
              <a:rPr lang="fi-FI" dirty="0"/>
              <a:t>Otsikko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quarter" idx="12" hasCustomPrompt="1"/>
          </p:nvPr>
        </p:nvSpPr>
        <p:spPr>
          <a:xfrm>
            <a:off x="1676400" y="3730513"/>
            <a:ext cx="21031200" cy="8145947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6" name="Dian numeron paikkamerkki 4">
            <a:extLst>
              <a:ext uri="{FF2B5EF4-FFF2-40B4-BE49-F238E27FC236}">
                <a16:creationId xmlns:a16="http://schemas.microsoft.com/office/drawing/2014/main" id="{BCB98871-21E3-CD43-8CA7-31BAC4AEA0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BBE2822-B248-004E-9F91-722369B3FA3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Oivallus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71065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1621943" y="3160738"/>
            <a:ext cx="10942861" cy="8399891"/>
          </a:xfrm>
        </p:spPr>
        <p:txBody>
          <a:bodyPr/>
          <a:lstStyle>
            <a:lvl1pPr>
              <a:defRPr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 </a:t>
            </a:r>
          </a:p>
        </p:txBody>
      </p:sp>
      <p:sp>
        <p:nvSpPr>
          <p:cNvPr id="7" name="Kuvan paikkamerkki 4">
            <a:extLst>
              <a:ext uri="{FF2B5EF4-FFF2-40B4-BE49-F238E27FC236}">
                <a16:creationId xmlns:a16="http://schemas.microsoft.com/office/drawing/2014/main" id="{0BB99D6C-DC5C-4D4C-895B-60902C71BEF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3460186" y="0"/>
            <a:ext cx="10923814" cy="13716000"/>
          </a:xfrm>
        </p:spPr>
        <p:txBody>
          <a:bodyPr/>
          <a:lstStyle/>
          <a:p>
            <a:r>
              <a:rPr lang="fi-FI" dirty="0"/>
              <a:t>Lisää kuva napsauttamalla kuvaketta</a:t>
            </a:r>
          </a:p>
        </p:txBody>
      </p:sp>
      <p:sp>
        <p:nvSpPr>
          <p:cNvPr id="9" name="Dian numeron paikkamerkki 4">
            <a:extLst>
              <a:ext uri="{FF2B5EF4-FFF2-40B4-BE49-F238E27FC236}">
                <a16:creationId xmlns:a16="http://schemas.microsoft.com/office/drawing/2014/main" id="{BDA40A65-249D-1F44-829E-75B4708C71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A3EE93C-27B1-4E41-A85F-00FD89F968E1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i-FI"/>
              <a:t>Oivallus 1</a:t>
            </a:r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5AB51109-D884-F844-9A74-F9C38D0774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21944" y="730251"/>
            <a:ext cx="10997318" cy="2130180"/>
          </a:xfrm>
        </p:spPr>
        <p:txBody>
          <a:bodyPr/>
          <a:lstStyle/>
          <a:p>
            <a:r>
              <a:rPr lang="fi-FI" dirty="0"/>
              <a:t>Otsikko</a:t>
            </a:r>
          </a:p>
        </p:txBody>
      </p:sp>
    </p:spTree>
    <p:extLst>
      <p:ext uri="{BB962C8B-B14F-4D97-AF65-F5344CB8AC3E}">
        <p14:creationId xmlns:p14="http://schemas.microsoft.com/office/powerpoint/2010/main" val="1312228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649187" y="730250"/>
            <a:ext cx="21463874" cy="16210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8" name="Picture Placeholder 16"/>
          <p:cNvSpPr>
            <a:spLocks noGrp="1"/>
          </p:cNvSpPr>
          <p:nvPr userDrawn="1"/>
        </p:nvSpPr>
        <p:spPr>
          <a:xfrm>
            <a:off x="8404703" y="4080086"/>
            <a:ext cx="3941487" cy="696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endParaRPr lang="fi-FI"/>
          </a:p>
        </p:txBody>
      </p:sp>
      <p:sp>
        <p:nvSpPr>
          <p:cNvPr id="16" name="Sisällön paikkamerkki 3">
            <a:extLst>
              <a:ext uri="{FF2B5EF4-FFF2-40B4-BE49-F238E27FC236}">
                <a16:creationId xmlns:a16="http://schemas.microsoft.com/office/drawing/2014/main" id="{DFC04D7D-D96C-D240-BE90-01644E4623D0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676400" y="3061052"/>
            <a:ext cx="10069463" cy="8337296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17" name="Sisällön paikkamerkki 3">
            <a:extLst>
              <a:ext uri="{FF2B5EF4-FFF2-40B4-BE49-F238E27FC236}">
                <a16:creationId xmlns:a16="http://schemas.microsoft.com/office/drawing/2014/main" id="{645A4E07-63E2-C64A-8296-6C6ADD5636C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3041150" y="3061052"/>
            <a:ext cx="10069463" cy="8337296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10" name="Dian numeron paikkamerkki 4">
            <a:extLst>
              <a:ext uri="{FF2B5EF4-FFF2-40B4-BE49-F238E27FC236}">
                <a16:creationId xmlns:a16="http://schemas.microsoft.com/office/drawing/2014/main" id="{5FB8CE6B-5C63-E948-8E0A-20890526A4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255499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8087AA77-02E6-AA4E-8700-B19D1A8E853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Oivallus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29679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1" y="0"/>
            <a:ext cx="10923814" cy="137160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1381014" y="730250"/>
            <a:ext cx="11732046" cy="218311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11381015" y="3536295"/>
            <a:ext cx="11732048" cy="8691005"/>
          </a:xfrm>
        </p:spPr>
        <p:txBody>
          <a:bodyPr/>
          <a:lstStyle>
            <a:lvl1pPr>
              <a:defRPr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737FF8E8-1F8E-414D-8661-38E8062F5B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32166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9CEDC127-060F-2C4A-BBEA-0BB107853560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Oivallus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93381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803274" y="7881471"/>
            <a:ext cx="6867074" cy="3562886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803726" y="26804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8778874" y="7906871"/>
            <a:ext cx="6867074" cy="3562886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9" name="Kuvan paikkamerkki 4"/>
          <p:cNvSpPr>
            <a:spLocks noGrp="1"/>
          </p:cNvSpPr>
          <p:nvPr>
            <p:ph type="pic" sz="quarter" idx="23"/>
          </p:nvPr>
        </p:nvSpPr>
        <p:spPr>
          <a:xfrm>
            <a:off x="8779326" y="27058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0" name="Tekstin paikkamerkki 13"/>
          <p:cNvSpPr>
            <a:spLocks noGrp="1"/>
          </p:cNvSpPr>
          <p:nvPr>
            <p:ph type="body" sz="quarter" idx="24" hasCustomPrompt="1"/>
          </p:nvPr>
        </p:nvSpPr>
        <p:spPr>
          <a:xfrm>
            <a:off x="16754474" y="7906871"/>
            <a:ext cx="6867074" cy="3562886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12" name="Kuvan paikkamerkki 4"/>
          <p:cNvSpPr>
            <a:spLocks noGrp="1"/>
          </p:cNvSpPr>
          <p:nvPr>
            <p:ph type="pic" sz="quarter" idx="25"/>
          </p:nvPr>
        </p:nvSpPr>
        <p:spPr>
          <a:xfrm>
            <a:off x="16754926" y="27058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39CDC8C4-4389-254F-AF34-1E5FFA9129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643478E-8B21-6A4D-80E5-027AC478B41E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>
          <a:xfrm>
            <a:off x="832756" y="12293264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Oivallus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3101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826867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827319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6652041" y="7677767"/>
            <a:ext cx="5231176" cy="3766590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9" name="Kuvan paikkamerkki 4"/>
          <p:cNvSpPr>
            <a:spLocks noGrp="1"/>
          </p:cNvSpPr>
          <p:nvPr>
            <p:ph type="pic" sz="quarter" idx="23"/>
          </p:nvPr>
        </p:nvSpPr>
        <p:spPr>
          <a:xfrm>
            <a:off x="6652493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0" name="Tekstin paikkamerkki 13"/>
          <p:cNvSpPr>
            <a:spLocks noGrp="1"/>
          </p:cNvSpPr>
          <p:nvPr>
            <p:ph type="body" sz="quarter" idx="24" hasCustomPrompt="1"/>
          </p:nvPr>
        </p:nvSpPr>
        <p:spPr>
          <a:xfrm>
            <a:off x="12511727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12" name="Kuvan paikkamerkki 4"/>
          <p:cNvSpPr>
            <a:spLocks noGrp="1"/>
          </p:cNvSpPr>
          <p:nvPr>
            <p:ph type="pic" sz="quarter" idx="25"/>
          </p:nvPr>
        </p:nvSpPr>
        <p:spPr>
          <a:xfrm>
            <a:off x="12512179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8" name="Tekstin paikkamerkki 13">
            <a:extLst>
              <a:ext uri="{FF2B5EF4-FFF2-40B4-BE49-F238E27FC236}">
                <a16:creationId xmlns:a16="http://schemas.microsoft.com/office/drawing/2014/main" id="{AE0ABF85-D10A-2D49-9B66-896B78CA690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8390371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21" name="Kuvan paikkamerkki 4">
            <a:extLst>
              <a:ext uri="{FF2B5EF4-FFF2-40B4-BE49-F238E27FC236}">
                <a16:creationId xmlns:a16="http://schemas.microsoft.com/office/drawing/2014/main" id="{E39458D8-D777-B64A-9435-7839801170B7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8390823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AC85A682-1DCF-7643-8519-301923ECF9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4BF7289-4E6F-2649-8F7D-F3553719C03B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>
          <a:xfrm>
            <a:off x="820615" y="12255499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Oivallus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67781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772971" y="4437888"/>
            <a:ext cx="10959888" cy="6585712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12595591" y="4463288"/>
            <a:ext cx="10959888" cy="6585712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26" hasCustomPrompt="1"/>
          </p:nvPr>
        </p:nvSpPr>
        <p:spPr>
          <a:xfrm>
            <a:off x="772920" y="3184914"/>
            <a:ext cx="10960608" cy="997631"/>
          </a:xfrm>
          <a:noFill/>
        </p:spPr>
        <p:txBody>
          <a:bodyPr anchor="ctr">
            <a:normAutofit/>
          </a:bodyPr>
          <a:lstStyle>
            <a:lvl1pPr algn="l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19" name="Tekstin paikkamerkki 6"/>
          <p:cNvSpPr>
            <a:spLocks noGrp="1"/>
          </p:cNvSpPr>
          <p:nvPr>
            <p:ph type="body" sz="quarter" idx="27" hasCustomPrompt="1"/>
          </p:nvPr>
        </p:nvSpPr>
        <p:spPr>
          <a:xfrm>
            <a:off x="12590711" y="3221626"/>
            <a:ext cx="11020318" cy="997631"/>
          </a:xfrm>
          <a:noFill/>
        </p:spPr>
        <p:txBody>
          <a:bodyPr anchor="ctr">
            <a:normAutofit/>
          </a:bodyPr>
          <a:lstStyle>
            <a:lvl1pPr algn="l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i-FI" dirty="0"/>
              <a:t>TEKSTI</a:t>
            </a:r>
          </a:p>
        </p:txBody>
      </p:sp>
      <p:cxnSp>
        <p:nvCxnSpPr>
          <p:cNvPr id="12" name="Suora yhdysviiva 11">
            <a:extLst>
              <a:ext uri="{FF2B5EF4-FFF2-40B4-BE49-F238E27FC236}">
                <a16:creationId xmlns:a16="http://schemas.microsoft.com/office/drawing/2014/main" id="{B060A81E-999C-C448-94D8-9D0C9ACF25BB}"/>
              </a:ext>
            </a:extLst>
          </p:cNvPr>
          <p:cNvCxnSpPr>
            <a:cxnSpLocks/>
          </p:cNvCxnSpPr>
          <p:nvPr userDrawn="1"/>
        </p:nvCxnSpPr>
        <p:spPr>
          <a:xfrm>
            <a:off x="768588" y="4204109"/>
            <a:ext cx="10964271" cy="0"/>
          </a:xfrm>
          <a:prstGeom prst="line">
            <a:avLst/>
          </a:prstGeom>
          <a:ln w="889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D459D5BB-1E12-2D4A-8711-47D657860610}"/>
              </a:ext>
            </a:extLst>
          </p:cNvPr>
          <p:cNvCxnSpPr>
            <a:cxnSpLocks/>
          </p:cNvCxnSpPr>
          <p:nvPr userDrawn="1"/>
        </p:nvCxnSpPr>
        <p:spPr>
          <a:xfrm>
            <a:off x="12591208" y="4204109"/>
            <a:ext cx="10964271" cy="0"/>
          </a:xfrm>
          <a:prstGeom prst="line">
            <a:avLst/>
          </a:prstGeom>
          <a:ln w="889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Dian numeron paikkamerkki 4">
            <a:extLst>
              <a:ext uri="{FF2B5EF4-FFF2-40B4-BE49-F238E27FC236}">
                <a16:creationId xmlns:a16="http://schemas.microsoft.com/office/drawing/2014/main" id="{3A922534-0063-7B4D-9811-3F2E6750EA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E8405D7-FC5D-284A-A300-0E274C2D1C9D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>
          <a:xfrm>
            <a:off x="832756" y="12255499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Oivallus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83364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perustyylejä naps.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140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9C5378BE-169B-F04E-A1AB-192DBC6B7C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75656" y="12255499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340797D-46D6-024D-AC75-2CE162BEE8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Oivallus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22066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5" r:id="rId1"/>
    <p:sldLayoutId id="2147484098" r:id="rId2"/>
    <p:sldLayoutId id="2147484188" r:id="rId3"/>
    <p:sldLayoutId id="2147484170" r:id="rId4"/>
    <p:sldLayoutId id="2147484094" r:id="rId5"/>
    <p:sldLayoutId id="2147484168" r:id="rId6"/>
    <p:sldLayoutId id="2147484121" r:id="rId7"/>
    <p:sldLayoutId id="2147484193" r:id="rId8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hf hdr="0" dt="0"/>
  <p:txStyles>
    <p:titleStyle>
      <a:lvl1pPr algn="ctr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1828800" rtl="0" eaLnBrk="1" latinLnBrk="0" hangingPunct="1">
        <a:lnSpc>
          <a:spcPct val="90000"/>
        </a:lnSpc>
        <a:spcBef>
          <a:spcPts val="2000"/>
        </a:spcBef>
        <a:buFontTx/>
        <a:buNone/>
        <a:defRPr sz="54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520D0E8-4325-1A49-9C80-BF440F63C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20. Ehdollistuminen ja mallioppiminen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72EC1BF-C009-614D-A722-6892BDBD0E1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i-FI" dirty="0"/>
              <a:t>OIVALLUS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16EE2A2-1585-1C4A-A7CF-9E1614286C7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fi-FI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67540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n paikkamerkki 10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8A1B5891-213B-405C-998D-EADA81628ED6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 rotWithShape="1">
          <a:blip r:embed="rId2"/>
          <a:srcRect l="-15123" t="3593" r="-14852" b="3593"/>
          <a:stretch/>
        </p:blipFill>
        <p:spPr>
          <a:xfrm>
            <a:off x="1" y="0"/>
            <a:ext cx="10923814" cy="13716000"/>
          </a:xfrm>
        </p:spPr>
      </p:pic>
      <p:sp>
        <p:nvSpPr>
          <p:cNvPr id="7" name="Otsikko 6">
            <a:extLst>
              <a:ext uri="{FF2B5EF4-FFF2-40B4-BE49-F238E27FC236}">
                <a16:creationId xmlns:a16="http://schemas.microsoft.com/office/drawing/2014/main" id="{5CB40E66-28BF-4F23-9296-E05DEF977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Minä opiskelijana</a:t>
            </a:r>
          </a:p>
        </p:txBody>
      </p:sp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074263E9-D6B5-4B68-9FEF-68FAD210AF5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i-FI" dirty="0"/>
              <a:t>Pohdi omaa oppimistasi ja kertaa oppimiseen liittyvät asiat. Katso ohjeet kirjan sivulta 166.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F5154F1-B2FB-469F-8C6C-C623C27E90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10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440612D-2659-4187-AD54-092CA71F4249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fi-FI"/>
              <a:t>Oivallus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40762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>
            <a:extLst>
              <a:ext uri="{FF2B5EF4-FFF2-40B4-BE49-F238E27FC236}">
                <a16:creationId xmlns:a16="http://schemas.microsoft.com/office/drawing/2014/main" id="{76A54DBA-F674-420B-A994-4B643BF795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Palauta mieleen</a:t>
            </a:r>
          </a:p>
        </p:txBody>
      </p:sp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4A59EDA9-0B46-4339-BB02-03CA59FC4E23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Mitä tarkoittaa </a:t>
            </a:r>
            <a:r>
              <a:rPr lang="fi-FI" dirty="0" err="1"/>
              <a:t>habituaatio</a:t>
            </a:r>
            <a:r>
              <a:rPr lang="fi-FI" dirty="0"/>
              <a:t>?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Miten klassinen ehdollistuminen ja väline-ehdollistuminen eroavat toisistaan?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Mitä tarkoitetaan sijaisvahvistamisella?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EBFA6980-7A44-4AF9-AAD4-9462BEE0E2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11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E3A6D181-B4CE-474C-8911-2D097017713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Oivallus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14069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A8EAAB6D-80D3-4092-ADEF-338ECD350B0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i-FI" dirty="0"/>
              <a:t>Miten olette yrittäneet opettaa eri asioita lemmikeillenne?</a:t>
            </a:r>
          </a:p>
        </p:txBody>
      </p:sp>
      <p:pic>
        <p:nvPicPr>
          <p:cNvPr id="6" name="image4.png">
            <a:extLst>
              <a:ext uri="{FF2B5EF4-FFF2-40B4-BE49-F238E27FC236}">
                <a16:creationId xmlns:a16="http://schemas.microsoft.com/office/drawing/2014/main" id="{08B0A817-FFAF-4261-ACDE-D28DA455B661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 rotWithShape="1">
          <a:blip r:embed="rId2"/>
          <a:srcRect l="14231" t="-15290" r="7772" b="-15290"/>
          <a:stretch/>
        </p:blipFill>
        <p:spPr>
          <a:xfrm>
            <a:off x="13460186" y="0"/>
            <a:ext cx="10923814" cy="13716000"/>
          </a:xfrm>
          <a:prstGeom prst="rect">
            <a:avLst/>
          </a:prstGeom>
          <a:ln/>
        </p:spPr>
      </p:pic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77AE1CE-9D0B-4BAC-902B-2BCE2189C4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B97F50E-69DC-472A-B821-92C8A6C46604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i-FI"/>
              <a:t>Oivallus 1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8ABCCE24-001D-4F7C-8F3E-8CC57E0B7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Oivallustehtävä</a:t>
            </a:r>
          </a:p>
        </p:txBody>
      </p:sp>
    </p:spTree>
    <p:extLst>
      <p:ext uri="{BB962C8B-B14F-4D97-AF65-F5344CB8AC3E}">
        <p14:creationId xmlns:p14="http://schemas.microsoft.com/office/powerpoint/2010/main" val="1023048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B455395-97D9-4B24-8308-4DFAE6263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Oppimisen muotoja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29D9B3E-A43B-400C-A071-9E116F597DE3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b="1" dirty="0" err="1"/>
              <a:t>Habituaatio</a:t>
            </a:r>
            <a:endParaRPr lang="fi-FI" b="1" dirty="0"/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Alkeellista oppimista. Näin esimerkiksi etana oppii vetäytymään kuoreensa.</a:t>
            </a:r>
          </a:p>
          <a:p>
            <a:endParaRPr lang="fi-FI" dirty="0"/>
          </a:p>
          <a:p>
            <a:r>
              <a:rPr lang="fi-FI" b="1" dirty="0"/>
              <a:t>Ehdollistuminen</a:t>
            </a:r>
            <a:r>
              <a:rPr lang="fi-FI" dirty="0"/>
              <a:t>, joka jaetaan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klassiseen ehdollistumiseen ja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väline-ehdollistumiseen.</a:t>
            </a:r>
          </a:p>
          <a:p>
            <a:r>
              <a:rPr lang="fi-FI" dirty="0"/>
              <a:t>	</a:t>
            </a:r>
          </a:p>
          <a:p>
            <a:r>
              <a:rPr lang="fi-FI" b="1" dirty="0"/>
              <a:t>Mallioppiminen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8560B0AF-3AA0-4296-839F-4E158FD39B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DAB4040-9D80-4694-AE86-0CB16AAF692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Oivallus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36108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09926D9-3DF2-4B54-A274-FE98129CB8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</p:spPr>
        <p:txBody>
          <a:bodyPr anchor="ctr">
            <a:normAutofit/>
          </a:bodyPr>
          <a:lstStyle/>
          <a:p>
            <a:r>
              <a:rPr lang="fi-FI" dirty="0"/>
              <a:t>Klassinen ehdollistuminen</a:t>
            </a:r>
          </a:p>
        </p:txBody>
      </p:sp>
      <p:pic>
        <p:nvPicPr>
          <p:cNvPr id="7" name="Sisällön paikkamerkki 6">
            <a:extLst>
              <a:ext uri="{FF2B5EF4-FFF2-40B4-BE49-F238E27FC236}">
                <a16:creationId xmlns:a16="http://schemas.microsoft.com/office/drawing/2014/main" id="{F840CC87-486F-4C26-9019-B8E597348D8D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2"/>
          <a:stretch>
            <a:fillRect/>
          </a:stretch>
        </p:blipFill>
        <p:spPr>
          <a:xfrm>
            <a:off x="6940712" y="2799880"/>
            <a:ext cx="10502575" cy="9531087"/>
          </a:xfrm>
          <a:noFill/>
        </p:spPr>
      </p:pic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E6CB8CF3-2F6E-4F1D-B5F4-2EB9395472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1200" y="12330967"/>
            <a:ext cx="5486400" cy="73025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701E4971-310B-774B-8DEE-5F834C23301A}" type="slidenum">
              <a:rPr lang="fi-FI" smtClean="0"/>
              <a:pPr>
                <a:spcAft>
                  <a:spcPts val="600"/>
                </a:spcAft>
              </a:pPr>
              <a:t>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3A83363-C4AB-47B1-B314-5CF175EF773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1621944" y="12255499"/>
            <a:ext cx="8229600" cy="73025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r>
              <a:rPr lang="fi-FI"/>
              <a:t>Oivallus 1</a:t>
            </a:r>
          </a:p>
        </p:txBody>
      </p:sp>
    </p:spTree>
    <p:extLst>
      <p:ext uri="{BB962C8B-B14F-4D97-AF65-F5344CB8AC3E}">
        <p14:creationId xmlns:p14="http://schemas.microsoft.com/office/powerpoint/2010/main" val="1624259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9BB8A3-B57B-48CB-BC9B-A22C9965F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Väline-ehdollistuminen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B1E3E65-58C4-4B03-9BC4-9553F28D9443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 fontScale="92500" lnSpcReduction="10000"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Väline-ehdollistumisessa käyttäytymistä vahvistetaan palkinnoilla tai rangaistuksilla.</a:t>
            </a:r>
          </a:p>
          <a:p>
            <a:endParaRPr lang="fi-FI" dirty="0"/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Myönteiset vahvistajat (esimerkiksi ruoka, raha, hellyys tai huomio) lisäävät reaktion todennäköisyyttä ja kielteiset vahvistajat (esimerkiksi sähköisku tai moite) vähentävät sitä.</a:t>
            </a:r>
          </a:p>
          <a:p>
            <a:r>
              <a:rPr lang="fi-FI" dirty="0"/>
              <a:t> 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Palkitseminen on tehokkaampaa kuin rankaisu. Esimerkiksi lapsen häiriökäyttäytyminen kannattaa vain jättää huomiotta, koska huomio on myönteinen vahvistaja.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D3F05B9-D911-4559-BE4F-3BCA690427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B22C0A8-6ECB-4407-81B3-BD0023ADA8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Oivallus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32725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6619D10-A22F-4907-868A-877D36FCAF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</p:spPr>
        <p:txBody>
          <a:bodyPr anchor="ctr">
            <a:normAutofit/>
          </a:bodyPr>
          <a:lstStyle/>
          <a:p>
            <a:r>
              <a:rPr lang="fi-FI" dirty="0"/>
              <a:t>B.F. Skinner – väline-ehdollistamisen tunnetuin tutkija</a:t>
            </a:r>
          </a:p>
        </p:txBody>
      </p:sp>
      <p:pic>
        <p:nvPicPr>
          <p:cNvPr id="7" name="Sisällön paikkamerkki 6" descr="Kuva, joka sisältää kohteen sisä, istuminen, kannettava, pöytä&#10;&#10;Kuvaus luotu automaattisesti">
            <a:extLst>
              <a:ext uri="{FF2B5EF4-FFF2-40B4-BE49-F238E27FC236}">
                <a16:creationId xmlns:a16="http://schemas.microsoft.com/office/drawing/2014/main" id="{13BE7113-FAEA-4069-8324-817859D74BD5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2"/>
          <a:stretch>
            <a:fillRect/>
          </a:stretch>
        </p:blipFill>
        <p:spPr>
          <a:xfrm>
            <a:off x="6970239" y="3730513"/>
            <a:ext cx="10443521" cy="8145947"/>
          </a:xfrm>
          <a:noFill/>
        </p:spPr>
      </p:pic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C13AAF5B-69B3-44F3-95B6-DB04664C10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1200" y="12330967"/>
            <a:ext cx="5486400" cy="73025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701E4971-310B-774B-8DEE-5F834C23301A}" type="slidenum">
              <a:rPr lang="fi-FI" smtClean="0"/>
              <a:pPr>
                <a:spcAft>
                  <a:spcPts val="600"/>
                </a:spcAft>
              </a:pPr>
              <a:t>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4A3A75B-7D32-4324-B402-5C6F1FF5368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1621944" y="12255499"/>
            <a:ext cx="8229600" cy="73025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r>
              <a:rPr lang="fi-FI"/>
              <a:t>Oivallus 1</a:t>
            </a:r>
          </a:p>
        </p:txBody>
      </p:sp>
    </p:spTree>
    <p:extLst>
      <p:ext uri="{BB962C8B-B14F-4D97-AF65-F5344CB8AC3E}">
        <p14:creationId xmlns:p14="http://schemas.microsoft.com/office/powerpoint/2010/main" val="2133084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BE809D8-94F5-4220-9906-575B3ACCB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Mallioppiminen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D74E74C-8C51-4EEF-8FA6-4B439851C601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Mallioppimisessa asia opitaan tarkkailemalla ja jäljittelemällä muita.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endParaRPr lang="fi-FI" dirty="0"/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b="1" dirty="0"/>
              <a:t>Sijaisvahvistaminen</a:t>
            </a:r>
            <a:r>
              <a:rPr lang="fi-FI" dirty="0"/>
              <a:t> tarkoittaa sitä, että kun mallia rangaistaan tai palkitaan, se vaikuttaa myös mallin toimintaa havainnoivan ihmisen käyttäytymiseen. 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B071FF61-36F0-4EB7-98C2-878ECE57F6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7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DFA33F5-DC62-4061-9ED4-75F4C4B1C56B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Oivallus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38042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B87872A-B2E5-4109-A217-54654623F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</p:spPr>
        <p:txBody>
          <a:bodyPr anchor="ctr">
            <a:normAutofit/>
          </a:bodyPr>
          <a:lstStyle/>
          <a:p>
            <a:r>
              <a:rPr lang="fi-FI" dirty="0" err="1"/>
              <a:t>Banduran</a:t>
            </a:r>
            <a:r>
              <a:rPr lang="fi-FI" dirty="0"/>
              <a:t> </a:t>
            </a:r>
            <a:r>
              <a:rPr lang="fi-FI" dirty="0" err="1"/>
              <a:t>Bobo</a:t>
            </a:r>
            <a:r>
              <a:rPr lang="fi-FI" dirty="0"/>
              <a:t>-nukkekoe</a:t>
            </a:r>
          </a:p>
        </p:txBody>
      </p:sp>
      <p:pic>
        <p:nvPicPr>
          <p:cNvPr id="7" name="Sisällön paikkamerkki 6" descr="Kuva, joka sisältää kohteen valokuva, erilainen, kissa, näyttäminen&#10;&#10;Kuvaus luotu automaattisesti">
            <a:extLst>
              <a:ext uri="{FF2B5EF4-FFF2-40B4-BE49-F238E27FC236}">
                <a16:creationId xmlns:a16="http://schemas.microsoft.com/office/drawing/2014/main" id="{F3C5B845-D40A-483D-BA8F-1669C510B2D9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2"/>
          <a:stretch>
            <a:fillRect/>
          </a:stretch>
        </p:blipFill>
        <p:spPr>
          <a:xfrm>
            <a:off x="5253058" y="2936111"/>
            <a:ext cx="13865441" cy="8145947"/>
          </a:xfrm>
          <a:noFill/>
        </p:spPr>
      </p:pic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80518A61-16A0-4CEC-8D09-33893A20E7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1200" y="12330967"/>
            <a:ext cx="5486400" cy="73025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701E4971-310B-774B-8DEE-5F834C23301A}" type="slidenum">
              <a:rPr lang="fi-FI" smtClean="0"/>
              <a:pPr>
                <a:spcAft>
                  <a:spcPts val="600"/>
                </a:spcAft>
              </a:pPr>
              <a:t>8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53C62A8-9B11-4B8E-B8E4-8C68F8165AFB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1621944" y="12255499"/>
            <a:ext cx="8229600" cy="73025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r>
              <a:rPr lang="fi-FI"/>
              <a:t>Oivallus 1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C27BAED0-66F7-4FED-89E4-226944242646}"/>
              </a:ext>
            </a:extLst>
          </p:cNvPr>
          <p:cNvSpPr txBox="1"/>
          <p:nvPr/>
        </p:nvSpPr>
        <p:spPr>
          <a:xfrm>
            <a:off x="5253058" y="11364274"/>
            <a:ext cx="131748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600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K</a:t>
            </a:r>
            <a:r>
              <a:rPr lang="fi-FI" sz="36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okeesta löytyy videoita hakusanoilla </a:t>
            </a:r>
            <a:r>
              <a:rPr lang="fi-FI" sz="36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bobo</a:t>
            </a:r>
            <a:r>
              <a:rPr lang="fi-FI" sz="3600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fi-FI" sz="36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doll</a:t>
            </a:r>
            <a:r>
              <a:rPr lang="fi-FI" sz="3600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fi-FI" sz="36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experiment</a:t>
            </a:r>
            <a:r>
              <a:rPr lang="fi-FI" sz="36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.</a:t>
            </a:r>
            <a:endParaRPr lang="fi-FI" sz="4800" dirty="0"/>
          </a:p>
        </p:txBody>
      </p:sp>
    </p:spTree>
    <p:extLst>
      <p:ext uri="{BB962C8B-B14F-4D97-AF65-F5344CB8AC3E}">
        <p14:creationId xmlns:p14="http://schemas.microsoft.com/office/powerpoint/2010/main" val="268657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62195A0-91EE-458C-B22F-42E1338FF53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i-FI" dirty="0"/>
              <a:t>Keksikää esimerkki kaikista oppimisen muodoista tai etsikää lyhyitä videoita, jotka kuvastavat niitä.</a:t>
            </a:r>
          </a:p>
        </p:txBody>
      </p:sp>
      <p:pic>
        <p:nvPicPr>
          <p:cNvPr id="8" name="Kuvan paikkamerkki 7" descr="Kuva, joka sisältää kohteen sisä, istuminen, huone, makuuhuone&#10;&#10;Kuvaus luotu automaattisesti">
            <a:extLst>
              <a:ext uri="{FF2B5EF4-FFF2-40B4-BE49-F238E27FC236}">
                <a16:creationId xmlns:a16="http://schemas.microsoft.com/office/drawing/2014/main" id="{57C42FF3-D9EC-4722-8351-A448A08DE7C5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>
          <a:blip r:embed="rId2"/>
          <a:srcRect l="23453" r="23453"/>
          <a:stretch>
            <a:fillRect/>
          </a:stretch>
        </p:blipFill>
        <p:spPr/>
      </p:pic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3FE6D9D2-ECF7-4E3A-A06D-04B15A7180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9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D5B8BC7-2DE0-4BB4-B881-872A02DC1D40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i-FI"/>
              <a:t>Oivallus 1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324F0A8-F230-4B8D-93CD-2F3064EA5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Oppimisen muodot</a:t>
            </a:r>
          </a:p>
        </p:txBody>
      </p:sp>
    </p:spTree>
    <p:extLst>
      <p:ext uri="{BB962C8B-B14F-4D97-AF65-F5344CB8AC3E}">
        <p14:creationId xmlns:p14="http://schemas.microsoft.com/office/powerpoint/2010/main" val="1610828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-teema">
  <a:themeElements>
    <a:clrScheme name="Opeaineisto">
      <a:dk1>
        <a:srgbClr val="202020"/>
      </a:dk1>
      <a:lt1>
        <a:srgbClr val="FFFFFF"/>
      </a:lt1>
      <a:dk2>
        <a:srgbClr val="006BB3"/>
      </a:dk2>
      <a:lt2>
        <a:srgbClr val="E7E6E6"/>
      </a:lt2>
      <a:accent1>
        <a:srgbClr val="0096DB"/>
      </a:accent1>
      <a:accent2>
        <a:srgbClr val="009FAD"/>
      </a:accent2>
      <a:accent3>
        <a:srgbClr val="51A300"/>
      </a:accent3>
      <a:accent4>
        <a:srgbClr val="8E7BD3"/>
      </a:accent4>
      <a:accent5>
        <a:srgbClr val="E00000"/>
      </a:accent5>
      <a:accent6>
        <a:srgbClr val="FA6400"/>
      </a:accent6>
      <a:hlink>
        <a:srgbClr val="006BB3"/>
      </a:hlink>
      <a:folHlink>
        <a:srgbClr val="2092C1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ppimisen_palvelut_ppt_pohja_2020" id="{6EA4B688-A576-1547-8865-30F79BDF1AF0}" vid="{B03A06A1-2E19-454D-B4B9-06D81E0FD4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899A2BFBF1068343A90051A953165CA4" ma:contentTypeVersion="12" ma:contentTypeDescription="Luo uusi asiakirja." ma:contentTypeScope="" ma:versionID="54b432a60c30a7b560d48447365ee0c5">
  <xsd:schema xmlns:xsd="http://www.w3.org/2001/XMLSchema" xmlns:xs="http://www.w3.org/2001/XMLSchema" xmlns:p="http://schemas.microsoft.com/office/2006/metadata/properties" xmlns:ns2="6b080df9-d422-4e15-b43b-0ba7a8b09457" xmlns:ns3="eb72b648-3eb6-41aa-b4f2-3d22a76a6594" targetNamespace="http://schemas.microsoft.com/office/2006/metadata/properties" ma:root="true" ma:fieldsID="0d29f4af9fe79f3416692831880e8dc3" ns2:_="" ns3:_="">
    <xsd:import namespace="6b080df9-d422-4e15-b43b-0ba7a8b09457"/>
    <xsd:import namespace="eb72b648-3eb6-41aa-b4f2-3d22a76a659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080df9-d422-4e15-b43b-0ba7a8b094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72b648-3eb6-41aa-b4f2-3d22a76a6594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B052883-E50E-4246-A40D-050147333F4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b080df9-d422-4e15-b43b-0ba7a8b09457"/>
    <ds:schemaRef ds:uri="eb72b648-3eb6-41aa-b4f2-3d22a76a659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A8B2766-E22E-46A6-A972-01474FC9A5C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CD2F0D0-8F4F-4C1E-BF9B-EC70314015DD}">
  <ds:schemaRefs>
    <ds:schemaRef ds:uri="http://purl.org/dc/terms/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purl.org/dc/dcmitype/"/>
    <ds:schemaRef ds:uri="http://purl.org/dc/elements/1.1/"/>
    <ds:schemaRef ds:uri="http://schemas.microsoft.com/office/infopath/2007/PartnerControls"/>
    <ds:schemaRef ds:uri="a8d9c6b2-3655-4504-8205-749f4c2876db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227</Words>
  <Application>Microsoft Office PowerPoint</Application>
  <PresentationFormat>Mukautettu</PresentationFormat>
  <Paragraphs>56</Paragraphs>
  <Slides>11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11</vt:i4>
      </vt:variant>
    </vt:vector>
  </HeadingPairs>
  <TitlesOfParts>
    <vt:vector size="15" baseType="lpstr">
      <vt:lpstr>Arial</vt:lpstr>
      <vt:lpstr>Calibri</vt:lpstr>
      <vt:lpstr>Cambria</vt:lpstr>
      <vt:lpstr>Office-teema</vt:lpstr>
      <vt:lpstr>20. Ehdollistuminen ja mallioppiminen</vt:lpstr>
      <vt:lpstr>Oivallustehtävä</vt:lpstr>
      <vt:lpstr>Oppimisen muotoja</vt:lpstr>
      <vt:lpstr>Klassinen ehdollistuminen</vt:lpstr>
      <vt:lpstr>Väline-ehdollistuminen</vt:lpstr>
      <vt:lpstr>B.F. Skinner – väline-ehdollistamisen tunnetuin tutkija</vt:lpstr>
      <vt:lpstr>Mallioppiminen</vt:lpstr>
      <vt:lpstr>Banduran Bobo-nukkekoe</vt:lpstr>
      <vt:lpstr>Oppimisen muodot</vt:lpstr>
      <vt:lpstr>Minä opiskelijana</vt:lpstr>
      <vt:lpstr>Palauta mieleen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20. Ehdollistuminen ja mallioppiminen</dc:title>
  <dc:creator>Mika Kortelainen</dc:creator>
  <cp:lastModifiedBy>Kortelainen, Mika K</cp:lastModifiedBy>
  <cp:revision>11</cp:revision>
  <dcterms:created xsi:type="dcterms:W3CDTF">2020-10-30T13:13:34Z</dcterms:created>
  <dcterms:modified xsi:type="dcterms:W3CDTF">2020-11-05T10:33:29Z</dcterms:modified>
</cp:coreProperties>
</file>