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4"/>
  </p:notesMasterIdLst>
  <p:handoutMasterIdLst>
    <p:handoutMasterId r:id="rId15"/>
  </p:handoutMasterIdLst>
  <p:sldIdLst>
    <p:sldId id="256" r:id="rId4"/>
    <p:sldId id="304" r:id="rId5"/>
    <p:sldId id="384" r:id="rId6"/>
    <p:sldId id="333" r:id="rId7"/>
    <p:sldId id="314" r:id="rId8"/>
    <p:sldId id="330" r:id="rId9"/>
    <p:sldId id="337" r:id="rId10"/>
    <p:sldId id="293" r:id="rId11"/>
    <p:sldId id="272" r:id="rId12"/>
    <p:sldId id="376" r:id="rId13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F00"/>
    <a:srgbClr val="B2BE3E"/>
    <a:srgbClr val="EE9E06"/>
    <a:srgbClr val="08306D"/>
    <a:srgbClr val="4C39A0"/>
    <a:srgbClr val="AB259A"/>
    <a:srgbClr val="4FC91D"/>
    <a:srgbClr val="1D6905"/>
    <a:srgbClr val="676E25"/>
    <a:srgbClr val="198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049" autoAdjust="0"/>
    <p:restoredTop sz="94789"/>
  </p:normalViewPr>
  <p:slideViewPr>
    <p:cSldViewPr snapToGrid="0" snapToObjects="1">
      <p:cViewPr varScale="1">
        <p:scale>
          <a:sx n="88" d="100"/>
          <a:sy n="88" d="100"/>
        </p:scale>
        <p:origin x="192" y="6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5.2.2024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5.2.2024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AE61057B-D278-84CD-B62A-1ED121A4F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D1FB97-850D-6743-ABBC-BFA6EF5C92AE}" type="slidenum">
              <a:rPr lang="fi-FI" altLang="fi-FI" sz="1200"/>
              <a:pPr/>
              <a:t>2</a:t>
            </a:fld>
            <a:endParaRPr lang="fi-FI" altLang="fi-FI" sz="1200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FF52B593-E2D7-8EDC-94A3-098558C134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A21BA0C-251E-812E-9E47-A7A9A6E7F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30FD4405-0DE0-5D4B-AE18-1549A4CEE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7696C3-ADB4-6D49-B323-3CD217D82767}" type="slidenum">
              <a:rPr lang="fi-FI" altLang="fi-FI" sz="1200"/>
              <a:pPr/>
              <a:t>3</a:t>
            </a:fld>
            <a:endParaRPr lang="fi-FI" altLang="fi-FI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F0384F9-782C-2B42-A035-0B95661ABB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F6F94D5-799C-2741-91B0-9F0EB1B63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C6473F2E-B026-56CA-75FC-9FE58F4C8D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61A623B-17DA-0F47-8C59-00F39F0A8623}" type="slidenum">
              <a:rPr lang="fi-FI" altLang="fi-FI" sz="1200"/>
              <a:pPr/>
              <a:t>4</a:t>
            </a:fld>
            <a:endParaRPr lang="fi-FI" altLang="fi-FI" sz="1200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94A620D4-389D-2E0E-5A33-FE52F776F7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FC4E715-0E25-B0B3-DE81-2B3272439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2AD6AD48-E800-AB29-0B6B-9002B0013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B1045968-FE80-E542-8C84-57144956028A}" type="slidenum">
              <a:rPr lang="fi-FI" altLang="fi-FI" sz="1200"/>
              <a:pPr/>
              <a:t>5</a:t>
            </a:fld>
            <a:endParaRPr lang="fi-FI" altLang="fi-FI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7E47005-0530-B6C1-6823-E9F808773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F2275E8-8675-8B76-B9F6-B82A172A2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5DDCAE3A-58D7-8EB0-2011-B4B4C8D4AE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9711CF-CAD6-5B41-956A-066C71963BFD}" type="slidenum">
              <a:rPr lang="fi-FI" altLang="fi-FI" sz="1200"/>
              <a:pPr/>
              <a:t>6</a:t>
            </a:fld>
            <a:endParaRPr lang="fi-FI" altLang="fi-FI" sz="1200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AED2C958-1128-5904-4E23-34306A2A13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A226AE3-270C-8ADE-D295-860EFD1AA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A8569FFE-2053-6E30-6A59-C02FF132F1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4F8B3E22-123C-4D43-AABF-2943910C6226}" type="slidenum">
              <a:rPr lang="fi-FI" altLang="fi-FI" sz="1200"/>
              <a:pPr/>
              <a:t>7</a:t>
            </a:fld>
            <a:endParaRPr lang="fi-FI" altLang="fi-FI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F074623-9EF1-8347-597B-1AD6380D53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2EA2091-85E2-EF6D-C127-2758964AC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EB1B5AF7-01D6-D937-0945-F01144755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484D25-E534-AF47-BE04-7545AEF91461}" type="slidenum">
              <a:rPr lang="fi-FI" altLang="fi-FI" sz="1200"/>
              <a:pPr/>
              <a:t>8</a:t>
            </a:fld>
            <a:endParaRPr lang="fi-FI" altLang="fi-FI" sz="12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10591717-6CE9-B9E4-2856-BD2E6B1D0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DDD89E4-9797-8F9B-EFB0-52C5CA7D7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3B9717AE-8DF4-8E87-10D0-6FC770CE0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E40E60-7A28-614C-9B36-321056F68249}" type="slidenum">
              <a:rPr lang="fi-FI" altLang="fi-FI" sz="1200"/>
              <a:pPr/>
              <a:t>9</a:t>
            </a:fld>
            <a:endParaRPr lang="fi-FI" altLang="fi-FI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07F69CE-57AD-A7AD-7702-10F92AF106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06CA834-AEDA-EACA-D8C2-F658F51DF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9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3"/>
            <a:ext cx="7636336" cy="87593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1045886"/>
            <a:ext cx="203149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9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3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3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5.2.2024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5.2.2024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1341344"/>
            <a:ext cx="4011084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6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2503396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5.2.2024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5.2.2024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5.2.2024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B446A8-329B-2044-86EC-62CF5468E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5CD70D-B75F-3E44-A989-4E580E2F4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35AB4F-C252-FB45-ABC0-DDFC59F58E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F04B-6C5C-0440-9B8B-5146CEE89436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05585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F1AEEE-5AA5-AF66-DB95-1450BED3F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3B3FE5-B307-C242-C45D-9F07166CE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7C1D1F-9313-D0F3-9F05-35E7458EC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1592F-8EFD-F24D-A257-E1400AF9A3D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00874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EDDCCBF-D350-5017-52FE-347157351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3600698-C2DE-49B6-E880-33BCBECCE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B644B41-F336-B6E0-8662-158B90BF3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4639A-E419-3548-B2F6-B268D6AE411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8534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40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5.2.2024</a:t>
            </a:fld>
            <a:endParaRPr lang="fi-FI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7BCE2DF-9817-2E48-BD3A-C6C55D1D9D6D}"/>
              </a:ext>
            </a:extLst>
          </p:cNvPr>
          <p:cNvGrpSpPr/>
          <p:nvPr userDrawn="1"/>
        </p:nvGrpSpPr>
        <p:grpSpPr>
          <a:xfrm rot="5400000">
            <a:off x="11296258" y="142284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513F1F-7187-C441-B04D-BF11CC149C8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DC5829CD-CD4F-5C42-9A61-EED063633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1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5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8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5.2.2024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F3551C5D-0057-DC41-9E7C-A1A8AA2FDA90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5">
              <a:extLst>
                <a:ext uri="{FF2B5EF4-FFF2-40B4-BE49-F238E27FC236}">
                  <a16:creationId xmlns:a16="http://schemas.microsoft.com/office/drawing/2014/main" id="{0F6FD1BE-0957-9041-8E36-238EE014996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34F69E3A-6EC7-0A49-BD32-1DCD45F1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6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9" y="3227297"/>
            <a:ext cx="4721412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9" y="5162834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5.2.2024</a:t>
            </a:fld>
            <a:endParaRPr lang="fi-FI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CC12014-B2EC-EA41-96E7-19C3BE2863A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8B4D5D-EBC4-324A-8AD8-11CAE1F82D7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0E6BDD09-8E91-5442-BC1F-19805D9B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5.2.2024</a:t>
            </a:fld>
            <a:endParaRPr lang="fi-FI" dirty="0"/>
          </a:p>
        </p:txBody>
      </p:sp>
      <p:sp>
        <p:nvSpPr>
          <p:cNvPr id="19" name="Suorakulmio 18"/>
          <p:cNvSpPr/>
          <p:nvPr userDrawn="1"/>
        </p:nvSpPr>
        <p:spPr>
          <a:xfrm>
            <a:off x="609601" y="0"/>
            <a:ext cx="763387" cy="1028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Helvetica" pitchFamily="34" charset="0"/>
            </a:endParaRPr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4" name="Kuva 21">
            <a:extLst>
              <a:ext uri="{FF2B5EF4-FFF2-40B4-BE49-F238E27FC236}">
                <a16:creationId xmlns:a16="http://schemas.microsoft.com/office/drawing/2014/main" id="{0C0380FA-38CB-A64D-99C6-C526E117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165903"/>
            <a:ext cx="323551" cy="73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5.2.2024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713AF5-3137-1E45-8102-47FB99AD88FA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3240E60-0C26-104E-9872-98AFA209BB3C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CE874B42-071B-7847-817D-6FC9A83E2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5.2.2024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5.2.2024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700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1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844700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697091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5.2.2024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5.2.2024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5.2.2024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9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5.2.2024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8B4A1-5747-0849-B106-BCB2258133EF}"/>
              </a:ext>
            </a:extLst>
          </p:cNvPr>
          <p:cNvGrpSpPr/>
          <p:nvPr userDrawn="1"/>
        </p:nvGrpSpPr>
        <p:grpSpPr>
          <a:xfrm>
            <a:off x="10819012" y="0"/>
            <a:ext cx="763388" cy="1028096"/>
            <a:chOff x="457200" y="0"/>
            <a:chExt cx="763388" cy="1028096"/>
          </a:xfrm>
        </p:grpSpPr>
        <p:sp>
          <p:nvSpPr>
            <p:cNvPr id="14" name="Suorakulmio 15">
              <a:extLst>
                <a:ext uri="{FF2B5EF4-FFF2-40B4-BE49-F238E27FC236}">
                  <a16:creationId xmlns:a16="http://schemas.microsoft.com/office/drawing/2014/main" id="{AAF44C79-4E15-F048-972A-8B0496C88F1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DBECB2EE-27CD-6B4F-921F-41A1F05FB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5" r:id="rId13"/>
    <p:sldLayoutId id="2147483756" r:id="rId14"/>
    <p:sldLayoutId id="2147483757" r:id="rId15"/>
  </p:sldLayoutIdLst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8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9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/Users/PowerBook/Desktop/Videotaiteen%20genret.cw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yu.fi/visi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nickcaveandthebadseed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836" y="2207941"/>
            <a:ext cx="8521771" cy="2447186"/>
          </a:xfrm>
        </p:spPr>
        <p:txBody>
          <a:bodyPr/>
          <a:lstStyle/>
          <a:p>
            <a:r>
              <a:rPr lang="en-US" dirty="0" err="1">
                <a:latin typeface="Gill Sans MT" panose="020B0502020104020203" pitchFamily="34" charset="77"/>
              </a:rPr>
              <a:t>Kuvataide</a:t>
            </a:r>
            <a:r>
              <a:rPr lang="en-US" dirty="0">
                <a:latin typeface="Gill Sans MT" panose="020B0502020104020203" pitchFamily="34" charset="77"/>
              </a:rPr>
              <a:t> 25op </a:t>
            </a:r>
            <a:r>
              <a:rPr lang="en-US" dirty="0" err="1">
                <a:latin typeface="Gill Sans MT" panose="020B0502020104020203" pitchFamily="34" charset="77"/>
              </a:rPr>
              <a:t>elokuva</a:t>
            </a:r>
            <a:r>
              <a:rPr lang="en-US" dirty="0">
                <a:latin typeface="Gill Sans MT" panose="020B0502020104020203" pitchFamily="34" charset="77"/>
              </a:rPr>
              <a:t> ja video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5.2.2024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KIITOS OSALLISTUJILLE!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5.2.2024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5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ABC8CE99-172E-34A6-0D95-C056F9F08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599"/>
            <a:ext cx="9448800" cy="845127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200" b="0" dirty="0">
                <a:solidFill>
                  <a:schemeClr val="accent3">
                    <a:lumMod val="50000"/>
                  </a:schemeClr>
                </a:solidFill>
                <a:latin typeface="Lucida Sans" panose="020B0602030504020204" pitchFamily="34" charset="77"/>
              </a:rPr>
              <a:t>MEDIAKULTTUURIEN MUUTOKSIA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649D0ADC-9952-65E0-9688-B90F72E92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54726"/>
            <a:ext cx="10972800" cy="494712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800" b="1" dirty="0">
                <a:latin typeface="Century Gothic" panose="020B0502020202020204" pitchFamily="34" charset="0"/>
              </a:rPr>
              <a:t>   FAKTA </a:t>
            </a:r>
            <a:r>
              <a:rPr lang="fi-FI" altLang="fi-FI" sz="2800" dirty="0">
                <a:latin typeface="Century Gothic" panose="020B0502020202020204" pitchFamily="34" charset="0"/>
              </a:rPr>
              <a:t>                           </a:t>
            </a:r>
            <a:r>
              <a:rPr lang="fi-FI" altLang="fi-FI" sz="4400" dirty="0">
                <a:solidFill>
                  <a:srgbClr val="AB259A"/>
                </a:solidFill>
                <a:latin typeface="Impact" panose="020B0806030902050204" pitchFamily="34" charset="0"/>
              </a:rPr>
              <a:t>M </a:t>
            </a:r>
            <a:r>
              <a:rPr lang="fi-FI" altLang="fi-FI" sz="2800" dirty="0">
                <a:latin typeface="Century Gothic" panose="020B0502020202020204" pitchFamily="34" charset="0"/>
              </a:rPr>
              <a:t>      		   </a:t>
            </a:r>
            <a:r>
              <a:rPr lang="fi-FI" altLang="fi-FI" sz="2800" b="1" dirty="0">
                <a:latin typeface="Century Gothic" panose="020B0502020202020204" pitchFamily="34" charset="0"/>
              </a:rPr>
              <a:t>FIKTIO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800" b="1" dirty="0">
                <a:latin typeface="Century Gothic" panose="020B0502020202020204" pitchFamily="34" charset="0"/>
              </a:rPr>
              <a:t>   TEKIJYYS      </a:t>
            </a:r>
            <a:r>
              <a:rPr lang="fi-FI" altLang="fi-FI" sz="2800" dirty="0">
                <a:latin typeface="Century Gothic" panose="020B0502020202020204" pitchFamily="34" charset="0"/>
              </a:rPr>
              <a:t>                   </a:t>
            </a:r>
            <a:r>
              <a:rPr lang="fi-FI" altLang="fi-FI" sz="4400" dirty="0">
                <a:solidFill>
                  <a:srgbClr val="AB259A"/>
                </a:solidFill>
                <a:latin typeface="Impact" panose="020B0806030902050204" pitchFamily="34" charset="0"/>
              </a:rPr>
              <a:t>U  </a:t>
            </a:r>
            <a:r>
              <a:rPr lang="fi-FI" altLang="fi-FI" sz="2800" dirty="0">
                <a:latin typeface="Century Gothic" panose="020B0502020202020204" pitchFamily="34" charset="0"/>
              </a:rPr>
              <a:t>               </a:t>
            </a:r>
            <a:r>
              <a:rPr lang="fi-FI" altLang="fi-FI" sz="2800" b="1" dirty="0">
                <a:latin typeface="Century Gothic" panose="020B0502020202020204" pitchFamily="34" charset="0"/>
              </a:rPr>
              <a:t>KÄYTTÄJYYS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800" b="1" dirty="0">
                <a:latin typeface="Century Gothic" panose="020B0502020202020204" pitchFamily="34" charset="0"/>
              </a:rPr>
              <a:t>   YKSISUUNTAINEN</a:t>
            </a:r>
            <a:r>
              <a:rPr lang="fi-FI" altLang="fi-FI" sz="2800" dirty="0">
                <a:latin typeface="Century Gothic" panose="020B0502020202020204" pitchFamily="34" charset="0"/>
              </a:rPr>
              <a:t>           </a:t>
            </a:r>
            <a:r>
              <a:rPr lang="fi-FI" altLang="fi-FI" sz="4400" dirty="0">
                <a:solidFill>
                  <a:srgbClr val="AB259A"/>
                </a:solidFill>
                <a:latin typeface="Impact" panose="020B0806030902050204" pitchFamily="34" charset="0"/>
              </a:rPr>
              <a:t>R  </a:t>
            </a:r>
            <a:r>
              <a:rPr lang="fi-FI" altLang="fi-FI" sz="2800" dirty="0">
                <a:latin typeface="Century Gothic" panose="020B0502020202020204" pitchFamily="34" charset="0"/>
              </a:rPr>
              <a:t>               </a:t>
            </a:r>
            <a:r>
              <a:rPr lang="fi-FI" altLang="fi-FI" sz="2800" b="1" dirty="0">
                <a:latin typeface="Century Gothic" panose="020B0502020202020204" pitchFamily="34" charset="0"/>
              </a:rPr>
              <a:t>VUOROVAIKUTTEINEN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800" b="1" dirty="0">
                <a:latin typeface="Century Gothic" panose="020B0502020202020204" pitchFamily="34" charset="0"/>
              </a:rPr>
              <a:t>   LOKAALINEN</a:t>
            </a:r>
            <a:r>
              <a:rPr lang="fi-FI" altLang="fi-FI" sz="2800" dirty="0">
                <a:latin typeface="Century Gothic" panose="020B0502020202020204" pitchFamily="34" charset="0"/>
              </a:rPr>
              <a:t>     	       </a:t>
            </a:r>
            <a:r>
              <a:rPr lang="fi-FI" altLang="fi-FI" sz="4400" dirty="0">
                <a:solidFill>
                  <a:srgbClr val="AB259A"/>
                </a:solidFill>
                <a:latin typeface="Impact" panose="020B0806030902050204" pitchFamily="34" charset="0"/>
              </a:rPr>
              <a:t> R                 </a:t>
            </a:r>
            <a:r>
              <a:rPr lang="fi-FI" altLang="fi-FI" sz="2800" b="1" dirty="0">
                <a:latin typeface="Century Gothic" panose="020B0502020202020204" pitchFamily="34" charset="0"/>
              </a:rPr>
              <a:t>GLOBAALINEN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800" b="1" dirty="0">
                <a:latin typeface="Century Gothic" panose="020B0502020202020204" pitchFamily="34" charset="0"/>
              </a:rPr>
              <a:t>   VERBAALINEN</a:t>
            </a:r>
            <a:r>
              <a:rPr lang="fi-FI" altLang="fi-FI" sz="2800" dirty="0">
                <a:latin typeface="Century Gothic" panose="020B0502020202020204" pitchFamily="34" charset="0"/>
              </a:rPr>
              <a:t>                </a:t>
            </a:r>
            <a:r>
              <a:rPr lang="fi-FI" altLang="fi-FI" sz="4400" dirty="0">
                <a:solidFill>
                  <a:srgbClr val="AB259A"/>
                </a:solidFill>
                <a:latin typeface="Impact" panose="020B0806030902050204" pitchFamily="34" charset="0"/>
              </a:rPr>
              <a:t>O   </a:t>
            </a:r>
            <a:r>
              <a:rPr lang="fi-FI" altLang="fi-FI" sz="2800" dirty="0">
                <a:latin typeface="Century Gothic" panose="020B0502020202020204" pitchFamily="34" charset="0"/>
              </a:rPr>
              <a:t>               </a:t>
            </a:r>
            <a:r>
              <a:rPr lang="fi-FI" altLang="fi-FI" sz="2800" b="1" dirty="0">
                <a:latin typeface="Century Gothic" panose="020B0502020202020204" pitchFamily="34" charset="0"/>
              </a:rPr>
              <a:t>VISUAALINEN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800" dirty="0">
                <a:latin typeface="Century Gothic" panose="020B0502020202020204" pitchFamily="34" charset="0"/>
              </a:rPr>
              <a:t>    _____________               </a:t>
            </a:r>
            <a:r>
              <a:rPr lang="fi-FI" altLang="fi-FI" sz="4400" dirty="0">
                <a:solidFill>
                  <a:srgbClr val="AB259A"/>
                </a:solidFill>
                <a:latin typeface="Impact" panose="020B0806030902050204" pitchFamily="34" charset="0"/>
              </a:rPr>
              <a:t>S  </a:t>
            </a:r>
            <a:r>
              <a:rPr lang="fi-FI" altLang="fi-FI" sz="2800" dirty="0">
                <a:latin typeface="Century Gothic" panose="020B0502020202020204" pitchFamily="34" charset="0"/>
              </a:rPr>
              <a:t>               ______________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800" dirty="0">
                <a:latin typeface="Century Gothic" panose="020B0502020202020204" pitchFamily="34" charset="0"/>
              </a:rPr>
              <a:t>	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800" dirty="0">
                <a:latin typeface="Century Gothic" panose="020B0502020202020204" pitchFamily="34" charset="0"/>
              </a:rPr>
              <a:t>															</a:t>
            </a:r>
            <a:r>
              <a:rPr lang="fi-FI" altLang="fi-FI" sz="1500" dirty="0">
                <a:latin typeface="Century Gothic" panose="020B0502020202020204" pitchFamily="34" charset="0"/>
              </a:rPr>
              <a:t>Lähde: Mediat nuorten arjessa, JYY 2001</a:t>
            </a:r>
            <a:endParaRPr lang="fi-FI" altLang="fi-FI" sz="1500" dirty="0"/>
          </a:p>
        </p:txBody>
      </p:sp>
      <p:sp>
        <p:nvSpPr>
          <p:cNvPr id="2" name="Pyöristetty suorakulmio 1">
            <a:extLst>
              <a:ext uri="{FF2B5EF4-FFF2-40B4-BE49-F238E27FC236}">
                <a16:creationId xmlns:a16="http://schemas.microsoft.com/office/drawing/2014/main" id="{2CB57F86-F215-D116-17D7-23429F169276}"/>
              </a:ext>
            </a:extLst>
          </p:cNvPr>
          <p:cNvSpPr/>
          <p:nvPr/>
        </p:nvSpPr>
        <p:spPr>
          <a:xfrm>
            <a:off x="3721100" y="1454727"/>
            <a:ext cx="2171700" cy="4311073"/>
          </a:xfrm>
          <a:prstGeom prst="roundRect">
            <a:avLst/>
          </a:prstGeom>
          <a:solidFill>
            <a:srgbClr val="4FC91D">
              <a:alpha val="27843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E364CC1-5C15-E1F3-F392-4539ADC0EEEB}"/>
              </a:ext>
            </a:extLst>
          </p:cNvPr>
          <p:cNvSpPr txBox="1"/>
          <p:nvPr/>
        </p:nvSpPr>
        <p:spPr>
          <a:xfrm>
            <a:off x="8977745" y="456145"/>
            <a:ext cx="1801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1200" dirty="0">
                <a:latin typeface="Gill Sans MT" panose="020B0502020104020203" pitchFamily="34" charset="77"/>
              </a:rPr>
              <a:t>            ANTTI LOKKA</a:t>
            </a:r>
            <a:endParaRPr lang="fi-FI" sz="1200" dirty="0">
              <a:latin typeface="Gill Sans MT" panose="020B0502020104020203" pitchFamily="34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2AB6999-07FF-8F43-8878-63110C186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6868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fi-FI" altLang="fi-FI" sz="1200" dirty="0"/>
              <a:t>  ANTTI LOKKA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EDBAD036-3543-CE41-B45C-2A25DA779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9702" y="685800"/>
            <a:ext cx="9556898" cy="543277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fi-FI" altLang="fi-FI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800" dirty="0">
                <a:solidFill>
                  <a:srgbClr val="002060"/>
                </a:solidFill>
                <a:latin typeface="Impact" panose="020B0806030902050204" pitchFamily="34" charset="0"/>
              </a:rPr>
              <a:t>	</a:t>
            </a:r>
            <a:r>
              <a:rPr lang="fi-FI" altLang="fi-FI" sz="3500" b="1" dirty="0">
                <a:solidFill>
                  <a:srgbClr val="002060"/>
                </a:solidFill>
                <a:latin typeface="Gill Sans MT" panose="020B0502020104020203" pitchFamily="34" charset="77"/>
              </a:rPr>
              <a:t>ELOKUVAN GENRET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35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3500" dirty="0"/>
              <a:t>	</a:t>
            </a:r>
            <a:r>
              <a:rPr lang="fi-FI" altLang="fi-FI" sz="3500" b="1" dirty="0">
                <a:latin typeface="Century Gothic" panose="020B0502020202020204" pitchFamily="34" charset="0"/>
              </a:rPr>
              <a:t>päägenret: </a:t>
            </a:r>
            <a:r>
              <a:rPr lang="fi-FI" altLang="fi-FI" sz="3500" dirty="0">
                <a:latin typeface="Century Gothic" panose="020B0502020202020204" pitchFamily="34" charset="0"/>
              </a:rPr>
              <a:t>fiktio ------- dokumentti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3500" dirty="0">
                <a:latin typeface="Century Gothic" panose="020B0502020202020204" pitchFamily="34" charset="0"/>
              </a:rPr>
              <a:t>	</a:t>
            </a:r>
            <a:r>
              <a:rPr lang="fi-FI" altLang="fi-FI" sz="3500" b="1" dirty="0">
                <a:latin typeface="Century Gothic" panose="020B0502020202020204" pitchFamily="34" charset="0"/>
              </a:rPr>
              <a:t>alagenret: </a:t>
            </a:r>
            <a:r>
              <a:rPr lang="fi-FI" altLang="fi-FI" sz="3500" dirty="0">
                <a:solidFill>
                  <a:srgbClr val="DC2352"/>
                </a:solidFill>
                <a:latin typeface="Century Gothic" panose="020B0502020202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kokeellinen</a:t>
            </a:r>
            <a:r>
              <a:rPr lang="fi-FI" altLang="fi-FI" sz="3500" dirty="0">
                <a:latin typeface="Century Gothic" panose="020B0502020202020204" pitchFamily="34" charset="0"/>
              </a:rPr>
              <a:t>		sci-fi		lännen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3500" dirty="0">
                <a:latin typeface="Century Gothic" panose="020B0502020202020204" pitchFamily="34" charset="0"/>
              </a:rPr>
              <a:t>	toiminta		draama	 komedia  </a:t>
            </a:r>
            <a:r>
              <a:rPr lang="fi-FI" altLang="fi-FI" sz="3500" dirty="0" err="1">
                <a:latin typeface="Century Gothic" panose="020B0502020202020204" pitchFamily="34" charset="0"/>
              </a:rPr>
              <a:t>indie</a:t>
            </a:r>
            <a:endParaRPr lang="fi-FI" altLang="fi-FI" sz="35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3500" dirty="0">
                <a:latin typeface="Century Gothic" panose="020B0502020202020204" pitchFamily="34" charset="0"/>
              </a:rPr>
              <a:t>	</a:t>
            </a:r>
            <a:r>
              <a:rPr lang="fi-FI" altLang="fi-FI" sz="3500" dirty="0">
                <a:solidFill>
                  <a:schemeClr val="accent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avantgarde </a:t>
            </a:r>
            <a:r>
              <a:rPr lang="fi-FI" altLang="fi-FI" sz="3500" dirty="0">
                <a:latin typeface="Century Gothic" panose="020B0502020202020204" pitchFamily="34" charset="0"/>
              </a:rPr>
              <a:t> lasten	 </a:t>
            </a:r>
            <a:r>
              <a:rPr lang="fi-FI" altLang="fi-FI" sz="3500" dirty="0">
                <a:solidFill>
                  <a:srgbClr val="92D050"/>
                </a:solidFill>
                <a:latin typeface="Century Gothic" panose="020B0502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animaatio</a:t>
            </a:r>
            <a:r>
              <a:rPr lang="fi-FI" altLang="fi-FI" sz="3500" dirty="0">
                <a:solidFill>
                  <a:srgbClr val="92D050"/>
                </a:solidFill>
                <a:latin typeface="Century Gothic" panose="020B0502020202020204" pitchFamily="34" charset="0"/>
              </a:rPr>
              <a:t>  </a:t>
            </a:r>
            <a:r>
              <a:rPr lang="fi-FI" altLang="fi-FI" sz="3500" dirty="0">
                <a:solidFill>
                  <a:schemeClr val="tx1"/>
                </a:solidFill>
                <a:latin typeface="Century Gothic" panose="020B0502020202020204" pitchFamily="34" charset="0"/>
              </a:rPr>
              <a:t>rikos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3500" dirty="0">
                <a:latin typeface="Century Gothic" panose="020B0502020202020204" pitchFamily="34" charset="0"/>
              </a:rPr>
              <a:t>	sota	  </a:t>
            </a:r>
            <a:r>
              <a:rPr lang="fi-FI" altLang="fi-FI" sz="3500" dirty="0" err="1">
                <a:latin typeface="Century Gothic" panose="020B0502020202020204" pitchFamily="34" charset="0"/>
              </a:rPr>
              <a:t>crossoverit</a:t>
            </a:r>
            <a:r>
              <a:rPr lang="fi-FI" altLang="fi-FI" sz="3500" dirty="0">
                <a:latin typeface="Century Gothic" panose="020B0502020202020204" pitchFamily="34" charset="0"/>
              </a:rPr>
              <a:t> 	fantasia  historia	</a:t>
            </a:r>
            <a:r>
              <a:rPr lang="fi-FI" altLang="fi-FI" sz="3500">
                <a:latin typeface="Century Gothic" panose="020B0502020202020204" pitchFamily="34" charset="0"/>
              </a:rPr>
              <a:t> taide</a:t>
            </a:r>
            <a:endParaRPr lang="fi-FI" altLang="fi-FI" sz="35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3500" dirty="0">
                <a:latin typeface="Century Gothic" panose="020B0502020202020204" pitchFamily="34" charset="0"/>
              </a:rPr>
              <a:t>	spektaakkelit 	kauhu  musiikki   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800" dirty="0">
                <a:latin typeface="Century Gothic" panose="020B050202020202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/>
              <a:t>	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/>
              <a:t>					   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/>
              <a:t>												   James Monaco; How to </a:t>
            </a:r>
            <a:r>
              <a:rPr lang="fi-FI" altLang="fi-FI" sz="1800" dirty="0" err="1"/>
              <a:t>read</a:t>
            </a:r>
            <a:r>
              <a:rPr lang="fi-FI" altLang="fi-FI" sz="1800" dirty="0"/>
              <a:t> a </a:t>
            </a:r>
            <a:r>
              <a:rPr lang="fi-FI" altLang="fi-FI" sz="1800" dirty="0" err="1"/>
              <a:t>film</a:t>
            </a:r>
            <a:r>
              <a:rPr lang="fi-FI" altLang="fi-FI" sz="1800" dirty="0"/>
              <a:t> 2010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/>
              <a:t>				</a:t>
            </a:r>
            <a:endParaRPr lang="fi-FI" altLang="fi-FI" sz="2800" dirty="0"/>
          </a:p>
          <a:p>
            <a:pPr eaLnBrk="1" hangingPunct="1">
              <a:lnSpc>
                <a:spcPct val="90000"/>
              </a:lnSpc>
            </a:pPr>
            <a:endParaRPr lang="fi-FI" altLang="fi-FI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A8C1FF89-23DD-3CE5-FFD9-D52637226DA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5994400" y="609599"/>
            <a:ext cx="5781964" cy="6026727"/>
          </a:xfrm>
        </p:spPr>
        <p:txBody>
          <a:bodyPr/>
          <a:lstStyle/>
          <a:p>
            <a:pPr eaLnBrk="1" hangingPunct="1"/>
            <a:r>
              <a:rPr lang="fi-FI" altLang="fi-FI" sz="2800" dirty="0"/>
              <a:t>						                    </a:t>
            </a:r>
            <a:br>
              <a:rPr lang="fi-FI" altLang="fi-FI" sz="2800" dirty="0"/>
            </a:br>
            <a:br>
              <a:rPr lang="fi-FI" altLang="fi-FI" sz="2800" dirty="0"/>
            </a:br>
            <a:br>
              <a:rPr lang="fi-FI" altLang="fi-FI" sz="2800" dirty="0"/>
            </a:br>
            <a:br>
              <a:rPr lang="fi-FI" altLang="fi-FI" sz="2800" dirty="0"/>
            </a:br>
            <a:br>
              <a:rPr lang="fi-FI" altLang="fi-FI" sz="2800" dirty="0"/>
            </a:br>
            <a:br>
              <a:rPr lang="fi-FI" altLang="fi-FI" sz="2800" dirty="0"/>
            </a:br>
            <a:br>
              <a:rPr lang="fi-FI" altLang="fi-FI" sz="2800" dirty="0"/>
            </a:br>
            <a:br>
              <a:rPr lang="fi-FI" altLang="fi-FI" sz="2800" dirty="0"/>
            </a:br>
            <a:br>
              <a:rPr lang="fi-FI" altLang="fi-FI" sz="2800" dirty="0"/>
            </a:br>
            <a:r>
              <a:rPr lang="fi-FI" altLang="fi-FI" sz="2800" dirty="0"/>
              <a:t>             kuvakoot ja sommittelu</a:t>
            </a:r>
            <a:br>
              <a:rPr lang="fi-FI" altLang="fi-FI" sz="2800" dirty="0"/>
            </a:br>
            <a:r>
              <a:rPr lang="fi-FI" altLang="fi-FI" sz="2800" dirty="0"/>
              <a:t>                              </a:t>
            </a:r>
            <a:r>
              <a:rPr lang="fi-FI" altLang="fi-FI" sz="1400" b="0" dirty="0"/>
              <a:t>Alfred Hitchcock; Psyko 1960</a:t>
            </a:r>
          </a:p>
        </p:txBody>
      </p:sp>
      <p:pic>
        <p:nvPicPr>
          <p:cNvPr id="7" name="Picture 1" descr="Näyttökuva 2017-01-16 kello 16.20.38.jpg">
            <a:extLst>
              <a:ext uri="{FF2B5EF4-FFF2-40B4-BE49-F238E27FC236}">
                <a16:creationId xmlns:a16="http://schemas.microsoft.com/office/drawing/2014/main" id="{A8CAE8BF-DA8B-93B4-117D-90F715E64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44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D73A7FB2-B497-629F-8D9E-2FA8E5E86F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7819" y="360218"/>
            <a:ext cx="9774381" cy="1392382"/>
          </a:xfrm>
        </p:spPr>
        <p:txBody>
          <a:bodyPr/>
          <a:lstStyle/>
          <a:p>
            <a:pPr algn="l" eaLnBrk="1" hangingPunct="1"/>
            <a:r>
              <a:rPr lang="fi-FI" altLang="fi-FI" sz="2800" dirty="0">
                <a:latin typeface="Century Gothic" panose="020B0502020202020204" pitchFamily="34" charset="0"/>
              </a:rPr>
              <a:t>REPRESENTAATIO   </a:t>
            </a:r>
            <a:r>
              <a:rPr lang="fi-FI" altLang="fi-FI" sz="1600" dirty="0">
                <a:latin typeface="Century Gothic" panose="020B0502020202020204" pitchFamily="34" charset="0"/>
              </a:rPr>
              <a:t>= esittämisen tapa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3CA89B69-7533-EF26-24EA-750F697CF5B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7819" y="1620982"/>
            <a:ext cx="10209358" cy="4876799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FontTx/>
              <a:buNone/>
            </a:pPr>
            <a:endParaRPr lang="fi-FI" altLang="fi-FI" sz="51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5100" dirty="0">
                <a:latin typeface="Century Gothic" panose="020B0502020202020204" pitchFamily="34" charset="0"/>
              </a:rPr>
              <a:t>miten mediat tuottavat </a:t>
            </a:r>
          </a:p>
          <a:p>
            <a:pPr eaLnBrk="1" hangingPunct="1">
              <a:buFontTx/>
              <a:buNone/>
            </a:pPr>
            <a:r>
              <a:rPr lang="fi-FI" altLang="fi-FI" sz="5100" dirty="0">
                <a:latin typeface="Century Gothic" panose="020B0502020202020204" pitchFamily="34" charset="0"/>
              </a:rPr>
              <a:t>todellisuutta</a:t>
            </a:r>
          </a:p>
          <a:p>
            <a:pPr eaLnBrk="1" hangingPunct="1">
              <a:buFontTx/>
              <a:buNone/>
            </a:pPr>
            <a:r>
              <a:rPr lang="fi-FI" altLang="fi-FI" sz="5100" dirty="0">
                <a:latin typeface="Century Gothic" panose="020B0502020202020204" pitchFamily="34" charset="0"/>
              </a:rPr>
              <a:t>millaisin välinein</a:t>
            </a:r>
          </a:p>
          <a:p>
            <a:pPr eaLnBrk="1" hangingPunct="1">
              <a:buFontTx/>
              <a:buNone/>
            </a:pPr>
            <a:r>
              <a:rPr lang="fi-FI" altLang="fi-FI" sz="5100" dirty="0">
                <a:latin typeface="Century Gothic" panose="020B0502020202020204" pitchFamily="34" charset="0"/>
              </a:rPr>
              <a:t>kenen näkökulmasta</a:t>
            </a:r>
          </a:p>
          <a:p>
            <a:pPr eaLnBrk="1" hangingPunct="1">
              <a:buFontTx/>
              <a:buNone/>
            </a:pPr>
            <a:r>
              <a:rPr lang="fi-FI" altLang="fi-FI" sz="5100" dirty="0">
                <a:latin typeface="Century Gothic" panose="020B0502020202020204" pitchFamily="34" charset="0"/>
              </a:rPr>
              <a:t>todellisuuden peili</a:t>
            </a:r>
          </a:p>
          <a:p>
            <a:pPr eaLnBrk="1" hangingPunct="1">
              <a:buFontTx/>
              <a:buNone/>
            </a:pPr>
            <a:endParaRPr lang="fi-FI" altLang="fi-FI" sz="51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5100" dirty="0">
                <a:latin typeface="Century Gothic" panose="020B0502020202020204" pitchFamily="34" charset="0"/>
              </a:rPr>
              <a:t>kuva ja sana</a:t>
            </a:r>
          </a:p>
          <a:p>
            <a:pPr eaLnBrk="1" hangingPunct="1">
              <a:buFontTx/>
              <a:buNone/>
            </a:pPr>
            <a:r>
              <a:rPr lang="fi-FI" altLang="fi-FI" sz="5100" dirty="0">
                <a:latin typeface="Century Gothic" panose="020B0502020202020204" pitchFamily="34" charset="0"/>
              </a:rPr>
              <a:t>multimodaalisuus</a:t>
            </a:r>
          </a:p>
          <a:p>
            <a:pPr eaLnBrk="1" hangingPunct="1">
              <a:buFontTx/>
              <a:buNone/>
            </a:pPr>
            <a:endParaRPr lang="fi-FI" altLang="fi-FI" sz="44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					    </a:t>
            </a:r>
          </a:p>
          <a:p>
            <a:pPr eaLnBrk="1" hangingPunct="1">
              <a:buFontTx/>
              <a:buNone/>
            </a:pPr>
            <a:endParaRPr lang="fi-FI" altLang="fi-FI" sz="24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2200" dirty="0">
                <a:latin typeface="Century Gothic" panose="020B0502020202020204" pitchFamily="34" charset="0"/>
              </a:rPr>
              <a:t>Stanley Kubrick: Hohto 1980</a:t>
            </a:r>
          </a:p>
          <a:p>
            <a:pPr eaLnBrk="1" hangingPunct="1">
              <a:buFontTx/>
              <a:buNone/>
            </a:pPr>
            <a:r>
              <a:rPr lang="fi-FI" altLang="fi-FI" sz="2200" dirty="0">
                <a:latin typeface="Century Gothic" panose="020B0502020202020204" pitchFamily="34" charset="0"/>
              </a:rPr>
              <a:t>lähde: Janne Seppänen; Visuaalinen kulttuuri 2005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F142154-652C-8A92-15BD-EABD0ECA3A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3865648" y="1967345"/>
            <a:ext cx="8326352" cy="39614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03C4BF71-5A36-B6BD-4C21-5C1850FCE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458200" cy="1143000"/>
          </a:xfrm>
        </p:spPr>
        <p:txBody>
          <a:bodyPr/>
          <a:lstStyle/>
          <a:p>
            <a:pPr eaLnBrk="1" hangingPunct="1"/>
            <a:r>
              <a:rPr lang="fi-FI" altLang="fi-FI" sz="2800" dirty="0"/>
              <a:t>                                       kuvauskulmat / suojaviiva</a:t>
            </a:r>
            <a:endParaRPr lang="fi-FI" altLang="fi-FI" dirty="0"/>
          </a:p>
        </p:txBody>
      </p:sp>
      <p:sp>
        <p:nvSpPr>
          <p:cNvPr id="12290" name="Rectangle 5">
            <a:extLst>
              <a:ext uri="{FF2B5EF4-FFF2-40B4-BE49-F238E27FC236}">
                <a16:creationId xmlns:a16="http://schemas.microsoft.com/office/drawing/2014/main" id="{F48AA0D8-E03A-A4C9-DC37-CCC7E38A4A60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 flipH="1" flipV="1">
            <a:off x="9982200" y="6096000"/>
            <a:ext cx="228600" cy="76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altLang="fi-FI" sz="2400" dirty="0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74D538C-717A-AACB-E612-AC5C9C68132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87B436D-BF68-37DC-9F07-359A1F82E4F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24000" y="1752600"/>
            <a:ext cx="9206491" cy="484475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AF670A2E-8D0E-64D1-52AE-E829617FDE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3965" y="1"/>
            <a:ext cx="10726450" cy="1378222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/>
              <a:t>     </a:t>
            </a:r>
            <a:r>
              <a:rPr lang="fi-FI" altLang="fi-FI" sz="32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SEMIOTIIKKA</a:t>
            </a:r>
          </a:p>
        </p:txBody>
      </p:sp>
      <p:sp>
        <p:nvSpPr>
          <p:cNvPr id="25602" name="Rectangle 4">
            <a:extLst>
              <a:ext uri="{FF2B5EF4-FFF2-40B4-BE49-F238E27FC236}">
                <a16:creationId xmlns:a16="http://schemas.microsoft.com/office/drawing/2014/main" id="{B5B5E157-96D3-A377-D7FD-4F980101E41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5636" y="1246909"/>
            <a:ext cx="11513128" cy="4999995"/>
          </a:xfrm>
        </p:spPr>
        <p:txBody>
          <a:bodyPr>
            <a:normAutofit fontScale="47500" lnSpcReduction="20000"/>
          </a:bodyPr>
          <a:lstStyle/>
          <a:p>
            <a:pPr eaLnBrk="1" hangingPunct="1"/>
            <a:endParaRPr lang="fi-FI" altLang="fi-FI" sz="31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sz="4000" dirty="0" err="1">
                <a:latin typeface="Century Gothic" panose="020B0502020202020204" pitchFamily="34" charset="0"/>
              </a:rPr>
              <a:t>denotaatio</a:t>
            </a:r>
            <a:r>
              <a:rPr lang="fi-FI" altLang="fi-FI" sz="4000" dirty="0">
                <a:latin typeface="Century Gothic" panose="020B0502020202020204" pitchFamily="34" charset="0"/>
              </a:rPr>
              <a:t> </a:t>
            </a:r>
            <a:r>
              <a:rPr lang="fi-FI" altLang="fi-FI" sz="4000" dirty="0" err="1">
                <a:latin typeface="Century Gothic" panose="020B0502020202020204" pitchFamily="34" charset="0"/>
              </a:rPr>
              <a:t>ilmimerkitys</a:t>
            </a:r>
            <a:endParaRPr lang="fi-FI" altLang="fi-FI" sz="40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sz="4000" dirty="0">
                <a:latin typeface="Century Gothic" panose="020B0502020202020204" pitchFamily="34" charset="0"/>
              </a:rPr>
              <a:t>konnotaatio sivumerkitys</a:t>
            </a:r>
          </a:p>
          <a:p>
            <a:pPr marL="0" indent="0" eaLnBrk="1" hangingPunct="1">
              <a:buNone/>
            </a:pPr>
            <a:endParaRPr lang="fi-FI" altLang="fi-FI" sz="40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sz="4000" dirty="0">
                <a:latin typeface="Century Gothic" panose="020B0502020202020204" pitchFamily="34" charset="0"/>
              </a:rPr>
              <a:t>ikonisuus esittävyys</a:t>
            </a:r>
          </a:p>
          <a:p>
            <a:pPr eaLnBrk="1" hangingPunct="1"/>
            <a:r>
              <a:rPr lang="fi-FI" altLang="fi-FI" sz="4000" dirty="0">
                <a:latin typeface="Century Gothic" panose="020B0502020202020204" pitchFamily="34" charset="0"/>
              </a:rPr>
              <a:t>metafora kielikuva</a:t>
            </a:r>
          </a:p>
          <a:p>
            <a:pPr marL="0" indent="0" eaLnBrk="1" hangingPunct="1">
              <a:buNone/>
            </a:pPr>
            <a:endParaRPr lang="fi-FI" altLang="fi-FI" sz="40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sz="4000" dirty="0">
                <a:latin typeface="Century Gothic" panose="020B0502020202020204" pitchFamily="34" charset="0"/>
              </a:rPr>
              <a:t>kuvalliset muuttujat</a:t>
            </a:r>
          </a:p>
          <a:p>
            <a:pPr eaLnBrk="1" hangingPunct="1"/>
            <a:r>
              <a:rPr lang="fi-FI" altLang="fi-FI" sz="4000" dirty="0">
                <a:latin typeface="Century Gothic" panose="020B0502020202020204" pitchFamily="34" charset="0"/>
              </a:rPr>
              <a:t>paradigma = merkit</a:t>
            </a:r>
          </a:p>
          <a:p>
            <a:pPr eaLnBrk="1" hangingPunct="1"/>
            <a:r>
              <a:rPr lang="fi-FI" altLang="fi-FI" sz="4000" dirty="0" err="1">
                <a:latin typeface="Century Gothic" panose="020B0502020202020204" pitchFamily="34" charset="0"/>
              </a:rPr>
              <a:t>syntagma</a:t>
            </a:r>
            <a:r>
              <a:rPr lang="fi-FI" altLang="fi-FI" sz="4000" dirty="0">
                <a:latin typeface="Century Gothic" panose="020B0502020202020204" pitchFamily="34" charset="0"/>
              </a:rPr>
              <a:t> = kokonaisuus</a:t>
            </a:r>
          </a:p>
          <a:p>
            <a:pPr marL="0" indent="0" eaLnBrk="1" hangingPunct="1">
              <a:buNone/>
            </a:pPr>
            <a:endParaRPr lang="fi-FI" altLang="fi-FI" sz="2400" dirty="0">
              <a:latin typeface="Century Gothic" panose="020B0502020202020204" pitchFamily="34" charset="0"/>
            </a:endParaRPr>
          </a:p>
          <a:p>
            <a:pPr eaLnBrk="1" hangingPunct="1"/>
            <a:endParaRPr lang="fi-FI" altLang="fi-FI" sz="2400" dirty="0">
              <a:latin typeface="Century Gothic" panose="020B0502020202020204" pitchFamily="34" charset="0"/>
            </a:endParaRPr>
          </a:p>
          <a:p>
            <a:pPr eaLnBrk="1" hangingPunct="1"/>
            <a:endParaRPr lang="fi-FI" altLang="fi-FI" sz="24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Century Gothic" panose="020B0502020202020204" pitchFamily="34" charset="0"/>
              </a:rPr>
              <a:t>                                </a:t>
            </a: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Century Gothic" panose="020B0502020202020204" pitchFamily="34" charset="0"/>
              </a:rPr>
              <a:t>                             L													</a:t>
            </a:r>
          </a:p>
          <a:p>
            <a:pPr eaLnBrk="1" hangingPunct="1">
              <a:buFontTx/>
              <a:buNone/>
            </a:pPr>
            <a:r>
              <a:rPr lang="fi-FI" altLang="fi-FI" sz="1500" dirty="0">
                <a:latin typeface="Century Gothic" panose="020B0502020202020204" pitchFamily="34" charset="0"/>
              </a:rPr>
              <a:t>																	</a:t>
            </a:r>
          </a:p>
          <a:p>
            <a:pPr eaLnBrk="1" hangingPunct="1">
              <a:buFontTx/>
              <a:buNone/>
            </a:pPr>
            <a:r>
              <a:rPr lang="fi-FI" altLang="fi-FI" sz="1500" dirty="0">
                <a:latin typeface="Century Gothic" panose="020B0502020202020204" pitchFamily="34" charset="0"/>
              </a:rPr>
              <a:t>         																			</a:t>
            </a:r>
          </a:p>
          <a:p>
            <a:pPr eaLnBrk="1" hangingPunct="1">
              <a:buFontTx/>
              <a:buNone/>
            </a:pPr>
            <a:r>
              <a:rPr lang="fi-FI" altLang="fi-FI" sz="2200" dirty="0">
                <a:latin typeface="Century Gothic" panose="020B0502020202020204" pitchFamily="34" charset="0"/>
              </a:rPr>
              <a:t>Seppänen &amp; </a:t>
            </a:r>
            <a:r>
              <a:rPr lang="fi-FI" altLang="fi-FI" sz="2200" dirty="0" err="1">
                <a:latin typeface="Century Gothic" panose="020B0502020202020204" pitchFamily="34" charset="0"/>
              </a:rPr>
              <a:t>Väliverronen</a:t>
            </a:r>
            <a:r>
              <a:rPr lang="fi-FI" altLang="fi-FI" sz="2200" dirty="0">
                <a:latin typeface="Century Gothic" panose="020B0502020202020204" pitchFamily="34" charset="0"/>
              </a:rPr>
              <a:t> Mediayhteiskunta 2013</a:t>
            </a:r>
          </a:p>
        </p:txBody>
      </p:sp>
      <p:pic>
        <p:nvPicPr>
          <p:cNvPr id="6" name="Kuva 5" descr="Kuva, joka sisältää kohteen teksti, juliste, kuvakaappaus, Mainonta&#10;&#10;Kuvaus luotu automaattisesti">
            <a:extLst>
              <a:ext uri="{FF2B5EF4-FFF2-40B4-BE49-F238E27FC236}">
                <a16:creationId xmlns:a16="http://schemas.microsoft.com/office/drawing/2014/main" id="{531F0660-09D0-09E3-D466-01EF577CB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268" y="-33217"/>
            <a:ext cx="5710732" cy="65356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3D8C9F00-0775-3359-5DAB-6C32BB9CD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848600" cy="685800"/>
          </a:xfrm>
        </p:spPr>
        <p:txBody>
          <a:bodyPr/>
          <a:lstStyle/>
          <a:p>
            <a:pPr eaLnBrk="1" hangingPunct="1"/>
            <a:r>
              <a:rPr lang="fi-FI" altLang="fi-FI" sz="2000" dirty="0"/>
              <a:t>			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7E845DE-AA4A-1EBA-C3C8-A51E02B02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89709"/>
            <a:ext cx="10460182" cy="5888181"/>
          </a:xfrm>
        </p:spPr>
        <p:txBody>
          <a:bodyPr>
            <a:normAutofit fontScale="32500" lnSpcReduction="2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fi-FI" altLang="fi-FI" sz="2800" dirty="0"/>
              <a:t>	</a:t>
            </a:r>
            <a:endParaRPr lang="fi-FI" altLang="fi-FI" sz="4800" b="1" dirty="0">
              <a:solidFill>
                <a:srgbClr val="4C39A0"/>
              </a:solidFill>
              <a:latin typeface="Century Gothic" panose="020B0502020202020204" pitchFamily="34" charset="0"/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fi-FI" altLang="fi-FI" sz="3700" dirty="0">
              <a:solidFill>
                <a:srgbClr val="08306D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7600" dirty="0">
                <a:solidFill>
                  <a:srgbClr val="08306D"/>
                </a:solidFill>
                <a:latin typeface="Century Gothic" panose="020B0502020202020204" pitchFamily="34" charset="0"/>
              </a:rPr>
              <a:t>1.       Ajan, paikan ja henkilöiden logiikan säilyminen; katsojalle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7600" dirty="0">
                <a:solidFill>
                  <a:srgbClr val="08306D"/>
                </a:solidFill>
                <a:latin typeface="Century Gothic" panose="020B0502020202020204" pitchFamily="34" charset="0"/>
              </a:rPr>
              <a:t>          on selvää mistä mennään mihin ja keitä on kuvassa.</a:t>
            </a:r>
          </a:p>
          <a:p>
            <a:pPr marL="514350" indent="-514350">
              <a:lnSpc>
                <a:spcPct val="120000"/>
              </a:lnSpc>
              <a:buAutoNum type="arabicPeriod" startAt="2"/>
            </a:pPr>
            <a:r>
              <a:rPr lang="fi-FI" altLang="fi-FI" sz="7600" dirty="0">
                <a:solidFill>
                  <a:srgbClr val="08306D"/>
                </a:solidFill>
                <a:latin typeface="Century Gothic" panose="020B0502020202020204" pitchFamily="34" charset="0"/>
              </a:rPr>
              <a:t>    </a:t>
            </a:r>
            <a:r>
              <a:rPr lang="fi-FI" altLang="fi-FI" sz="7600" b="1" dirty="0">
                <a:solidFill>
                  <a:srgbClr val="08306D"/>
                </a:solidFill>
                <a:latin typeface="Century Gothic" panose="020B0502020202020204" pitchFamily="34" charset="0"/>
              </a:rPr>
              <a:t>Äänen ja akustiikan jatkuvuus </a:t>
            </a:r>
          </a:p>
          <a:p>
            <a:pPr marL="514350" indent="-514350">
              <a:lnSpc>
                <a:spcPct val="120000"/>
              </a:lnSpc>
              <a:buAutoNum type="arabicPeriod" startAt="3"/>
            </a:pPr>
            <a:r>
              <a:rPr lang="fi-FI" altLang="fi-FI" sz="7600" dirty="0">
                <a:solidFill>
                  <a:srgbClr val="08306D"/>
                </a:solidFill>
                <a:latin typeface="Century Gothic" panose="020B0502020202020204" pitchFamily="34" charset="0"/>
              </a:rPr>
              <a:t>    </a:t>
            </a:r>
            <a:r>
              <a:rPr lang="fi-FI" altLang="fi-FI" sz="7600" b="1" dirty="0">
                <a:solidFill>
                  <a:srgbClr val="08306D"/>
                </a:solidFill>
                <a:latin typeface="Century Gothic" panose="020B0502020202020204" pitchFamily="34" charset="0"/>
              </a:rPr>
              <a:t>Katseen jatkuvuus –näkökulmaotos</a:t>
            </a:r>
          </a:p>
          <a:p>
            <a:pPr marL="514350" indent="-514350">
              <a:lnSpc>
                <a:spcPct val="120000"/>
              </a:lnSpc>
              <a:buAutoNum type="arabicPeriod" startAt="4"/>
            </a:pPr>
            <a:r>
              <a:rPr lang="fi-FI" altLang="fi-FI" sz="7600" dirty="0">
                <a:solidFill>
                  <a:srgbClr val="08306D"/>
                </a:solidFill>
                <a:latin typeface="Century Gothic" panose="020B0502020202020204" pitchFamily="34" charset="0"/>
              </a:rPr>
              <a:t>   180 asteen sääntö l. suojaviiva</a:t>
            </a:r>
          </a:p>
          <a:p>
            <a:pPr marL="514350" indent="-514350">
              <a:lnSpc>
                <a:spcPct val="120000"/>
              </a:lnSpc>
              <a:buAutoNum type="arabicPeriod" startAt="5"/>
            </a:pPr>
            <a:r>
              <a:rPr lang="fi-FI" altLang="fi-FI" sz="7600" dirty="0">
                <a:solidFill>
                  <a:srgbClr val="08306D"/>
                </a:solidFill>
                <a:latin typeface="Century Gothic" panose="020B0502020202020204" pitchFamily="34" charset="0"/>
              </a:rPr>
              <a:t>    Kuva- ja vastakuva, sommittelu</a:t>
            </a:r>
          </a:p>
          <a:p>
            <a:pPr marL="514350" indent="-514350">
              <a:lnSpc>
                <a:spcPct val="120000"/>
              </a:lnSpc>
              <a:buAutoNum type="arabicPeriod" startAt="6"/>
            </a:pPr>
            <a:r>
              <a:rPr lang="fi-FI" altLang="fi-FI" sz="7600" dirty="0">
                <a:solidFill>
                  <a:srgbClr val="08306D"/>
                </a:solidFill>
                <a:latin typeface="Century Gothic" panose="020B0502020202020204" pitchFamily="34" charset="0"/>
              </a:rPr>
              <a:t>    </a:t>
            </a:r>
            <a:r>
              <a:rPr lang="fi-FI" altLang="fi-FI" sz="7600" b="1" dirty="0">
                <a:solidFill>
                  <a:srgbClr val="08306D"/>
                </a:solidFill>
                <a:latin typeface="Century Gothic" panose="020B0502020202020204" pitchFamily="34" charset="0"/>
              </a:rPr>
              <a:t>Liikkeen ja lavastuksen  jatkuvuus</a:t>
            </a:r>
          </a:p>
          <a:p>
            <a:pPr marL="514350" indent="-514350">
              <a:lnSpc>
                <a:spcPct val="120000"/>
              </a:lnSpc>
              <a:buAutoNum type="arabicPeriod" startAt="7"/>
            </a:pPr>
            <a:r>
              <a:rPr lang="fi-FI" altLang="fi-FI" sz="7600" dirty="0">
                <a:solidFill>
                  <a:srgbClr val="08306D"/>
                </a:solidFill>
                <a:latin typeface="Century Gothic" panose="020B0502020202020204" pitchFamily="34" charset="0"/>
              </a:rPr>
              <a:t>    Alku - juonenkäänteet – loppu</a:t>
            </a:r>
          </a:p>
          <a:p>
            <a:pPr>
              <a:lnSpc>
                <a:spcPct val="120000"/>
              </a:lnSpc>
              <a:buNone/>
            </a:pPr>
            <a:r>
              <a:rPr lang="fi-FI" altLang="fi-FI" sz="7600" dirty="0">
                <a:solidFill>
                  <a:srgbClr val="08306D"/>
                </a:solidFill>
                <a:latin typeface="Century Gothic" panose="020B0502020202020204" pitchFamily="34" charset="0"/>
              </a:rPr>
              <a:t>8.       Kameran liikkeet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endParaRPr lang="fi-FI" altLang="fi-FI" sz="2800" dirty="0"/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endParaRPr lang="fi-FI" altLang="fi-FI" sz="2800" dirty="0"/>
          </a:p>
          <a:p>
            <a:pPr marL="609600" indent="-609600">
              <a:lnSpc>
                <a:spcPct val="90000"/>
              </a:lnSpc>
              <a:buNone/>
            </a:pPr>
            <a:r>
              <a:rPr lang="fi-FI" altLang="fi-FI" sz="1800" dirty="0"/>
              <a:t>		          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fi-FI" altLang="fi-FI" sz="1800" dirty="0"/>
              <a:t>			</a:t>
            </a:r>
            <a:r>
              <a:rPr lang="fi-FI" altLang="fi-FI" sz="3700" dirty="0"/>
              <a:t>                                                                                                              lähde: </a:t>
            </a:r>
            <a:r>
              <a:rPr lang="fi-FI" altLang="fi-FI" sz="3700" dirty="0" err="1"/>
              <a:t>Bordwell</a:t>
            </a:r>
            <a:r>
              <a:rPr lang="fi-FI" altLang="fi-FI" sz="3700" dirty="0"/>
              <a:t>-Thompson; Film </a:t>
            </a:r>
            <a:r>
              <a:rPr lang="fi-FI" altLang="fi-FI" sz="3700" dirty="0" err="1"/>
              <a:t>Art,an</a:t>
            </a:r>
            <a:r>
              <a:rPr lang="fi-FI" altLang="fi-FI" sz="3700" dirty="0"/>
              <a:t> </a:t>
            </a:r>
            <a:r>
              <a:rPr lang="fi-FI" altLang="fi-FI" sz="3700" dirty="0" err="1"/>
              <a:t>Introduction</a:t>
            </a:r>
            <a:r>
              <a:rPr lang="fi-FI" altLang="fi-FI" sz="3700" dirty="0"/>
              <a:t> 1997</a:t>
            </a:r>
          </a:p>
          <a:p>
            <a:pPr marL="609600" indent="-609600">
              <a:lnSpc>
                <a:spcPct val="90000"/>
              </a:lnSpc>
            </a:pPr>
            <a:endParaRPr lang="fi-FI" altLang="fi-FI" sz="2800" dirty="0"/>
          </a:p>
          <a:p>
            <a:pPr marL="609600" indent="-609600">
              <a:lnSpc>
                <a:spcPct val="90000"/>
              </a:lnSpc>
              <a:buNone/>
            </a:pPr>
            <a:endParaRPr lang="fi-FI" altLang="fi-FI" sz="2800" dirty="0"/>
          </a:p>
          <a:p>
            <a:pPr marL="609600" indent="-609600">
              <a:lnSpc>
                <a:spcPct val="90000"/>
              </a:lnSpc>
            </a:pPr>
            <a:endParaRPr lang="fi-FI" altLang="fi-FI" sz="28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1102F3B-3A60-A093-A00E-05E197EA17BC}"/>
              </a:ext>
            </a:extLst>
          </p:cNvPr>
          <p:cNvSpPr txBox="1"/>
          <p:nvPr/>
        </p:nvSpPr>
        <p:spPr>
          <a:xfrm>
            <a:off x="651164" y="180110"/>
            <a:ext cx="73983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2800" b="1" dirty="0">
                <a:solidFill>
                  <a:srgbClr val="EE9E06"/>
                </a:solidFill>
                <a:latin typeface="Century Gothic" panose="020B0502020202020204" pitchFamily="34" charset="0"/>
              </a:rPr>
              <a:t>HOLLYWOOD – ESTETIIKKA</a:t>
            </a:r>
          </a:p>
          <a:p>
            <a:endParaRPr lang="fi-FI" b="1" dirty="0">
              <a:latin typeface="Century Gothic" panose="020B0502020202020204" pitchFamily="34" charset="0"/>
            </a:endParaRPr>
          </a:p>
        </p:txBody>
      </p:sp>
      <p:sp>
        <p:nvSpPr>
          <p:cNvPr id="3" name="Pyöristetty suorakulmio 2">
            <a:extLst>
              <a:ext uri="{FF2B5EF4-FFF2-40B4-BE49-F238E27FC236}">
                <a16:creationId xmlns:a16="http://schemas.microsoft.com/office/drawing/2014/main" id="{316D7D84-D08F-DCF4-059B-783B135267E9}"/>
              </a:ext>
            </a:extLst>
          </p:cNvPr>
          <p:cNvSpPr/>
          <p:nvPr/>
        </p:nvSpPr>
        <p:spPr>
          <a:xfrm>
            <a:off x="7505700" y="2418081"/>
            <a:ext cx="228600" cy="45719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C8F41CBA-1998-AD47-898D-1CC7D2C6B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6868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fi-FI" altLang="fi-FI" sz="1200" dirty="0">
                <a:latin typeface="Gill Sans MT" panose="020B0502020104020203" pitchFamily="34" charset="77"/>
              </a:rPr>
              <a:t>ANTTI LOKKA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3F6FA503-D7B3-AEB3-E337-4EBE6C44C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3345" y="1080654"/>
            <a:ext cx="9615055" cy="556952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1. Kertomus eli juonellinen dokumentti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i-FI" altLang="fi-FI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2. Avoin muoto. Punainen lanka katsojan päässä. Haastattelu tai väittely.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i-FI" altLang="fi-FI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3. Antropologinen tapa. Pitkiä kuvia, pitkä kesto, seurataan tapahtumia, tekijän valinnat.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i-FI" altLang="fi-FI" dirty="0">
              <a:solidFill>
                <a:srgbClr val="F1563F"/>
              </a:solidFill>
              <a:latin typeface="Century Gothic" panose="020B0502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4. Kuva- ja äänikollaasi, vaatii runsaat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arkistot. Liittyy mediataiteeseen</a:t>
            </a:r>
            <a:r>
              <a:rPr lang="fi-FI" altLang="fi-FI" dirty="0"/>
              <a:t>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235538F-E23A-8A18-F6DD-C7D28C24B274}"/>
              </a:ext>
            </a:extLst>
          </p:cNvPr>
          <p:cNvSpPr txBox="1"/>
          <p:nvPr/>
        </p:nvSpPr>
        <p:spPr>
          <a:xfrm>
            <a:off x="443345" y="370779"/>
            <a:ext cx="806334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altLang="fi-FI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KERRONTATYYLIT / Dokumentti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4ADE125-6C9E-1DFF-7AEA-207740D34AB1}"/>
              </a:ext>
            </a:extLst>
          </p:cNvPr>
          <p:cNvSpPr txBox="1"/>
          <p:nvPr/>
        </p:nvSpPr>
        <p:spPr>
          <a:xfrm>
            <a:off x="8368145" y="6303818"/>
            <a:ext cx="3602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Andre Bazin; elokuvan lajit 1990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8C6851FC-BDE7-5C45-B9BF-4E59D057EB54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F4751D54-1BD4-5441-B78A-358C5DC524DF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CCF3B531-D1DE-B645-80E2-FA0A582605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482</Words>
  <Application>Microsoft Macintosh PowerPoint</Application>
  <PresentationFormat>Laajakuva</PresentationFormat>
  <Paragraphs>109</Paragraphs>
  <Slides>10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10</vt:i4>
      </vt:variant>
    </vt:vector>
  </HeadingPairs>
  <TitlesOfParts>
    <vt:vector size="20" baseType="lpstr">
      <vt:lpstr>Arial</vt:lpstr>
      <vt:lpstr>Calibri</vt:lpstr>
      <vt:lpstr>Century Gothic</vt:lpstr>
      <vt:lpstr>Gill Sans MT</vt:lpstr>
      <vt:lpstr>Helvetica</vt:lpstr>
      <vt:lpstr>Impact</vt:lpstr>
      <vt:lpstr>Lucida Sans</vt:lpstr>
      <vt:lpstr>JYU Otsikkodiat</vt:lpstr>
      <vt:lpstr>JYU sisältö pohjat</vt:lpstr>
      <vt:lpstr>2_Mukautettu suunnittelumalli</vt:lpstr>
      <vt:lpstr>Kuvataide 25op elokuva ja video  </vt:lpstr>
      <vt:lpstr>MEDIAKULTTUURIEN MUUTOKSIA</vt:lpstr>
      <vt:lpstr>  ANTTI LOKKA</vt:lpstr>
      <vt:lpstr>                                                kuvakoot ja sommittelu                               Alfred Hitchcock; Psyko 1960</vt:lpstr>
      <vt:lpstr>REPRESENTAATIO   = esittämisen tapa</vt:lpstr>
      <vt:lpstr>                                       kuvauskulmat / suojaviiva</vt:lpstr>
      <vt:lpstr>     SEMIOTIIKKA</vt:lpstr>
      <vt:lpstr>   </vt:lpstr>
      <vt:lpstr>ANTTI LOKKA</vt:lpstr>
      <vt:lpstr>KIITOS OSALLISTUJILLE!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 CAMM5090 KOKKOLA </dc:title>
  <dc:subject/>
  <dc:creator>Lokka, Antti</dc:creator>
  <cp:keywords/>
  <dc:description/>
  <cp:lastModifiedBy>Lokka, Antti</cp:lastModifiedBy>
  <cp:revision>99</cp:revision>
  <dcterms:created xsi:type="dcterms:W3CDTF">2020-04-15T06:25:21Z</dcterms:created>
  <dcterms:modified xsi:type="dcterms:W3CDTF">2024-02-05T13:23:04Z</dcterms:modified>
  <cp:category/>
</cp:coreProperties>
</file>