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144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Proportion</a:t>
            </a:r>
            <a:r>
              <a:rPr lang="en-US" baseline="0" dirty="0"/>
              <a:t> of kilometers driven per season</a:t>
            </a:r>
            <a:endParaRPr lang="en-US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Myynti</c:v>
                </c:pt>
              </c:strCache>
            </c:strRef>
          </c:tx>
          <c:cat>
            <c:strRef>
              <c:f>Taul1!$A$2:$A$5</c:f>
              <c:strCache>
                <c:ptCount val="4"/>
                <c:pt idx="0">
                  <c:v>Winter</c:v>
                </c:pt>
                <c:pt idx="1">
                  <c:v>Spring</c:v>
                </c:pt>
                <c:pt idx="2">
                  <c:v>Summer</c:v>
                </c:pt>
                <c:pt idx="3">
                  <c:v>Fall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A0-4ECC-B238-DFDEF6827B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2"/>
                <c:pt idx="0">
                  <c:v>Group 1</c:v>
                </c:pt>
                <c:pt idx="1">
                  <c:v>Luokka 2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0F-409C-9824-38E36A4D478A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Sarja 2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2"/>
                <c:pt idx="0">
                  <c:v>Group 1</c:v>
                </c:pt>
                <c:pt idx="1">
                  <c:v>Luokka 2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0F-409C-9824-38E36A4D478A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Sarja 3</c:v>
                </c:pt>
              </c:strCache>
            </c:strRef>
          </c:tx>
          <c:invertIfNegative val="0"/>
          <c:cat>
            <c:strRef>
              <c:f>Taul1!$A$2:$A$5</c:f>
              <c:strCache>
                <c:ptCount val="2"/>
                <c:pt idx="0">
                  <c:v>Group 1</c:v>
                </c:pt>
                <c:pt idx="1">
                  <c:v>Luokka 2</c:v>
                </c:pt>
              </c:strCache>
            </c:strRef>
          </c:cat>
          <c:val>
            <c:numRef>
              <c:f>Taul1!$D$2:$D$5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0F-409C-9824-38E36A4D47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033920"/>
        <c:axId val="71017216"/>
      </c:barChart>
      <c:catAx>
        <c:axId val="66033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1017216"/>
        <c:crosses val="autoZero"/>
        <c:auto val="1"/>
        <c:lblAlgn val="ctr"/>
        <c:lblOffset val="100"/>
        <c:noMultiLvlLbl val="0"/>
      </c:catAx>
      <c:valAx>
        <c:axId val="71017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033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percent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marker>
            <c:symbol val="none"/>
          </c:marker>
          <c:cat>
            <c:strRef>
              <c:f>Taul1!$A$2:$A$5</c:f>
              <c:strCache>
                <c:ptCount val="2"/>
                <c:pt idx="1">
                  <c:v>Time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2D-433D-BE83-13E4B8210A64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Sarja 2</c:v>
                </c:pt>
              </c:strCache>
            </c:strRef>
          </c:tx>
          <c:marker>
            <c:symbol val="none"/>
          </c:marker>
          <c:cat>
            <c:strRef>
              <c:f>Taul1!$A$2:$A$5</c:f>
              <c:strCache>
                <c:ptCount val="2"/>
                <c:pt idx="1">
                  <c:v>Time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2D-433D-BE83-13E4B8210A64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Sarja 3</c:v>
                </c:pt>
              </c:strCache>
            </c:strRef>
          </c:tx>
          <c:marker>
            <c:symbol val="none"/>
          </c:marker>
          <c:cat>
            <c:strRef>
              <c:f>Taul1!$A$2:$A$5</c:f>
              <c:strCache>
                <c:ptCount val="2"/>
                <c:pt idx="1">
                  <c:v>Time</c:v>
                </c:pt>
              </c:strCache>
            </c:strRef>
          </c:cat>
          <c:val>
            <c:numRef>
              <c:f>Taul1!$D$2:$D$5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2D-433D-BE83-13E4B8210A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63008"/>
        <c:axId val="71559040"/>
      </c:lineChart>
      <c:catAx>
        <c:axId val="2476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1559040"/>
        <c:crosses val="autoZero"/>
        <c:auto val="1"/>
        <c:lblAlgn val="ctr"/>
        <c:lblOffset val="100"/>
        <c:noMultiLvlLbl val="0"/>
      </c:catAx>
      <c:valAx>
        <c:axId val="715590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4763008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66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019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9734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662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983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675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296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83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925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601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568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8BAF4-00F8-4670-ACD6-A065A2732667}" type="datetimeFigureOut">
              <a:rPr lang="fi-FI" smtClean="0"/>
              <a:pPr/>
              <a:t>22.4.2024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3BF68-137C-4129-89E1-FC8A134260E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9357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fi/url?sa=i&amp;rct=j&amp;q=kilogram+of+water&amp;source=images&amp;cd=&amp;cad=rja&amp;docid=qe70BaJt9RkLnM&amp;tbnid=qgelr5y4QufQ9M:&amp;ved=0CAUQjRw&amp;url=http%3A%2F%2Fukma.org.uk%2Fwhat-is-metric&amp;ei=7XtiUdioN6Wo4gTUpIGYBg&amp;bvm=bv.44770516,d.bGE&amp;psig=AFQjCNHnhiWkvyv-iSw2a05SjTpjBQge9w&amp;ust=1365495049941981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Variables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280920" cy="1752600"/>
          </a:xfrm>
        </p:spPr>
        <p:txBody>
          <a:bodyPr/>
          <a:lstStyle/>
          <a:p>
            <a:r>
              <a:rPr lang="fi-FI" dirty="0" err="1"/>
              <a:t>Consider</a:t>
            </a:r>
            <a:r>
              <a:rPr lang="fi-FI" dirty="0"/>
              <a:t> the </a:t>
            </a:r>
            <a:r>
              <a:rPr lang="fi-FI" dirty="0" err="1"/>
              <a:t>graph</a:t>
            </a:r>
            <a:r>
              <a:rPr lang="fi-FI" dirty="0"/>
              <a:t> </a:t>
            </a:r>
            <a:r>
              <a:rPr lang="fi-FI" dirty="0" err="1"/>
              <a:t>below</a:t>
            </a:r>
            <a:r>
              <a:rPr lang="fi-FI" dirty="0"/>
              <a:t>:</a:t>
            </a:r>
          </a:p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know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the x and y </a:t>
            </a:r>
            <a:r>
              <a:rPr lang="fi-FI" dirty="0" err="1"/>
              <a:t>axes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how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determine</a:t>
            </a:r>
            <a:r>
              <a:rPr lang="fi-FI" dirty="0"/>
              <a:t>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goes</a:t>
            </a:r>
            <a:r>
              <a:rPr lang="fi-FI" dirty="0"/>
              <a:t> </a:t>
            </a:r>
            <a:r>
              <a:rPr lang="fi-FI" dirty="0" err="1"/>
              <a:t>where</a:t>
            </a:r>
            <a:r>
              <a:rPr lang="fi-FI" dirty="0"/>
              <a:t>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15616" y="3140968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115616" y="609329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1196411" y="3981939"/>
            <a:ext cx="3666146" cy="2008663"/>
          </a:xfrm>
          <a:custGeom>
            <a:avLst/>
            <a:gdLst>
              <a:gd name="connsiteX0" fmla="*/ 0 w 3666146"/>
              <a:gd name="connsiteY0" fmla="*/ 1957388 h 2008663"/>
              <a:gd name="connsiteX1" fmla="*/ 726393 w 3666146"/>
              <a:gd name="connsiteY1" fmla="*/ 401 h 2008663"/>
              <a:gd name="connsiteX2" fmla="*/ 2820112 w 3666146"/>
              <a:gd name="connsiteY2" fmla="*/ 1786472 h 2008663"/>
              <a:gd name="connsiteX3" fmla="*/ 3503776 w 3666146"/>
              <a:gd name="connsiteY3" fmla="*/ 1914659 h 2008663"/>
              <a:gd name="connsiteX4" fmla="*/ 3666146 w 3666146"/>
              <a:gd name="connsiteY4" fmla="*/ 2008663 h 2008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66146" h="2008663">
                <a:moveTo>
                  <a:pt x="0" y="1957388"/>
                </a:moveTo>
                <a:cubicBezTo>
                  <a:pt x="128187" y="993137"/>
                  <a:pt x="256374" y="28887"/>
                  <a:pt x="726393" y="401"/>
                </a:cubicBezTo>
                <a:cubicBezTo>
                  <a:pt x="1196412" y="-28085"/>
                  <a:pt x="2357215" y="1467429"/>
                  <a:pt x="2820112" y="1786472"/>
                </a:cubicBezTo>
                <a:cubicBezTo>
                  <a:pt x="3283009" y="2105515"/>
                  <a:pt x="3362770" y="1877627"/>
                  <a:pt x="3503776" y="1914659"/>
                </a:cubicBezTo>
                <a:cubicBezTo>
                  <a:pt x="3644782" y="1951691"/>
                  <a:pt x="3666146" y="2008663"/>
                  <a:pt x="3666146" y="20086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9"/>
          <p:cNvSpPr txBox="1"/>
          <p:nvPr/>
        </p:nvSpPr>
        <p:spPr>
          <a:xfrm>
            <a:off x="899592" y="429309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43808" y="630932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605894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How to </a:t>
            </a:r>
            <a:r>
              <a:rPr lang="fi-FI" dirty="0" err="1"/>
              <a:t>Display</a:t>
            </a:r>
            <a:r>
              <a:rPr lang="fi-FI" dirty="0"/>
              <a:t> Data	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374680"/>
              </p:ext>
            </p:extLst>
          </p:nvPr>
        </p:nvGraphicFramePr>
        <p:xfrm>
          <a:off x="107504" y="1556792"/>
          <a:ext cx="469086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3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Group </a:t>
                      </a:r>
                      <a:r>
                        <a:rPr lang="fi-FI" dirty="0" err="1"/>
                        <a:t>name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Test</a:t>
                      </a:r>
                      <a:r>
                        <a:rPr lang="fi-FI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Test</a:t>
                      </a:r>
                      <a:r>
                        <a:rPr lang="fi-FI" dirty="0"/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Left</a:t>
                      </a:r>
                      <a:r>
                        <a:rPr lang="fi-FI" baseline="0" dirty="0" err="1"/>
                        <a:t>-handed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Right-handed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Ambidexterous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1187624" y="3573016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err="1"/>
              <a:t>Tables</a:t>
            </a:r>
            <a:r>
              <a:rPr lang="fi-FI" sz="3200" dirty="0"/>
              <a:t> </a:t>
            </a:r>
            <a:r>
              <a:rPr lang="fi-FI" sz="3200" dirty="0" err="1"/>
              <a:t>are</a:t>
            </a:r>
            <a:r>
              <a:rPr lang="fi-FI" sz="3200" dirty="0"/>
              <a:t> </a:t>
            </a:r>
            <a:r>
              <a:rPr lang="fi-FI" sz="3200" dirty="0" err="1"/>
              <a:t>effective</a:t>
            </a:r>
            <a:r>
              <a:rPr lang="fi-FI" sz="3200" dirty="0"/>
              <a:t> in </a:t>
            </a:r>
            <a:r>
              <a:rPr lang="fi-FI" sz="3200" dirty="0" err="1"/>
              <a:t>organizing</a:t>
            </a:r>
            <a:r>
              <a:rPr lang="fi-FI" sz="3200" dirty="0"/>
              <a:t> data </a:t>
            </a:r>
          </a:p>
          <a:p>
            <a:r>
              <a:rPr lang="fi-FI" sz="3200" dirty="0" err="1">
                <a:solidFill>
                  <a:srgbClr val="FF0000"/>
                </a:solidFill>
              </a:rPr>
              <a:t>Typically</a:t>
            </a:r>
            <a:r>
              <a:rPr lang="fi-FI" sz="3200" dirty="0">
                <a:solidFill>
                  <a:srgbClr val="FF0000"/>
                </a:solidFill>
              </a:rPr>
              <a:t> </a:t>
            </a:r>
            <a:r>
              <a:rPr lang="fi-FI" sz="3200" dirty="0" err="1">
                <a:solidFill>
                  <a:srgbClr val="FF0000"/>
                </a:solidFill>
              </a:rPr>
              <a:t>use</a:t>
            </a:r>
            <a:r>
              <a:rPr lang="fi-FI" sz="3200" dirty="0">
                <a:solidFill>
                  <a:srgbClr val="FF0000"/>
                </a:solidFill>
              </a:rPr>
              <a:t> </a:t>
            </a:r>
            <a:r>
              <a:rPr lang="fi-FI" sz="3200" dirty="0" err="1">
                <a:solidFill>
                  <a:srgbClr val="FF0000"/>
                </a:solidFill>
              </a:rPr>
              <a:t>numbers</a:t>
            </a:r>
            <a:endParaRPr lang="fi-FI" sz="3200" dirty="0">
              <a:solidFill>
                <a:srgbClr val="FF0000"/>
              </a:solidFill>
            </a:endParaRPr>
          </a:p>
          <a:p>
            <a:r>
              <a:rPr lang="fi-FI" sz="3200" dirty="0" err="1">
                <a:solidFill>
                  <a:srgbClr val="00B0F0"/>
                </a:solidFill>
              </a:rPr>
              <a:t>Trends</a:t>
            </a:r>
            <a:r>
              <a:rPr lang="fi-FI" sz="3200" dirty="0">
                <a:solidFill>
                  <a:srgbClr val="00B0F0"/>
                </a:solidFill>
              </a:rPr>
              <a:t> </a:t>
            </a:r>
            <a:r>
              <a:rPr lang="fi-FI" sz="3200" dirty="0" err="1">
                <a:solidFill>
                  <a:srgbClr val="00B0F0"/>
                </a:solidFill>
              </a:rPr>
              <a:t>are</a:t>
            </a:r>
            <a:r>
              <a:rPr lang="fi-FI" sz="3200" dirty="0">
                <a:solidFill>
                  <a:srgbClr val="00B0F0"/>
                </a:solidFill>
              </a:rPr>
              <a:t> </a:t>
            </a:r>
            <a:r>
              <a:rPr lang="fi-FI" sz="3200" dirty="0" err="1">
                <a:solidFill>
                  <a:srgbClr val="00B0F0"/>
                </a:solidFill>
              </a:rPr>
              <a:t>more</a:t>
            </a:r>
            <a:r>
              <a:rPr lang="fi-FI" sz="3200" dirty="0">
                <a:solidFill>
                  <a:srgbClr val="00B0F0"/>
                </a:solidFill>
              </a:rPr>
              <a:t> </a:t>
            </a:r>
            <a:r>
              <a:rPr lang="fi-FI" sz="3200" dirty="0" err="1">
                <a:solidFill>
                  <a:srgbClr val="00B0F0"/>
                </a:solidFill>
              </a:rPr>
              <a:t>difficult</a:t>
            </a:r>
            <a:r>
              <a:rPr lang="fi-FI" sz="3200" dirty="0">
                <a:solidFill>
                  <a:srgbClr val="00B0F0"/>
                </a:solidFill>
              </a:rPr>
              <a:t> to </a:t>
            </a:r>
            <a:r>
              <a:rPr lang="fi-FI" sz="3200" dirty="0" err="1">
                <a:solidFill>
                  <a:srgbClr val="00B0F0"/>
                </a:solidFill>
              </a:rPr>
              <a:t>discern</a:t>
            </a:r>
            <a:endParaRPr lang="fi-FI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036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data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presented</a:t>
            </a:r>
            <a:r>
              <a:rPr lang="fi-FI" dirty="0"/>
              <a:t> as a </a:t>
            </a:r>
            <a:r>
              <a:rPr lang="fi-FI" dirty="0" err="1"/>
              <a:t>pie</a:t>
            </a:r>
            <a:r>
              <a:rPr lang="fi-FI" dirty="0"/>
              <a:t> </a:t>
            </a:r>
            <a:r>
              <a:rPr lang="fi-FI" dirty="0" err="1"/>
              <a:t>chart</a:t>
            </a:r>
            <a:r>
              <a:rPr lang="fi-FI" dirty="0"/>
              <a:t>?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7977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4064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How </a:t>
            </a:r>
            <a:r>
              <a:rPr lang="fi-FI" dirty="0" err="1"/>
              <a:t>about</a:t>
            </a:r>
            <a:r>
              <a:rPr lang="fi-FI" dirty="0"/>
              <a:t> a </a:t>
            </a:r>
            <a:r>
              <a:rPr lang="fi-FI" dirty="0" err="1"/>
              <a:t>line</a:t>
            </a:r>
            <a:r>
              <a:rPr lang="fi-FI" dirty="0"/>
              <a:t> </a:t>
            </a:r>
            <a:r>
              <a:rPr lang="fi-FI" dirty="0" err="1"/>
              <a:t>graph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a </a:t>
            </a:r>
            <a:r>
              <a:rPr lang="fi-FI" dirty="0" err="1"/>
              <a:t>bar</a:t>
            </a:r>
            <a:r>
              <a:rPr lang="fi-FI" dirty="0"/>
              <a:t> </a:t>
            </a:r>
            <a:r>
              <a:rPr lang="fi-FI" dirty="0" err="1"/>
              <a:t>chart</a:t>
            </a:r>
            <a:r>
              <a:rPr lang="fi-FI" dirty="0"/>
              <a:t>?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228233"/>
              </p:ext>
            </p:extLst>
          </p:nvPr>
        </p:nvGraphicFramePr>
        <p:xfrm>
          <a:off x="457200" y="1600200"/>
          <a:ext cx="382676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Kaavio 4"/>
          <p:cNvGraphicFramePr/>
          <p:nvPr>
            <p:extLst>
              <p:ext uri="{D42A27DB-BD31-4B8C-83A1-F6EECF244321}">
                <p14:modId xmlns:p14="http://schemas.microsoft.com/office/powerpoint/2010/main" val="469482710"/>
              </p:ext>
            </p:extLst>
          </p:nvPr>
        </p:nvGraphicFramePr>
        <p:xfrm>
          <a:off x="4499992" y="1397000"/>
          <a:ext cx="312000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1043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ko 1">
            <a:extLst>
              <a:ext uri="{FF2B5EF4-FFF2-40B4-BE49-F238E27FC236}">
                <a16:creationId xmlns:a16="http://schemas.microsoft.com/office/drawing/2014/main" id="{136B2704-ECEF-DE08-05B4-5FDCB0BF76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-1588"/>
            <a:ext cx="7772400" cy="909638"/>
          </a:xfrm>
        </p:spPr>
        <p:txBody>
          <a:bodyPr/>
          <a:lstStyle/>
          <a:p>
            <a:pPr eaLnBrk="1" hangingPunct="1"/>
            <a:r>
              <a:rPr lang="fi-FI" altLang="fi-FI" sz="2800"/>
              <a:t>Numbers in Science</a:t>
            </a:r>
          </a:p>
        </p:txBody>
      </p:sp>
      <p:sp>
        <p:nvSpPr>
          <p:cNvPr id="2051" name="Alaotsikko 2">
            <a:extLst>
              <a:ext uri="{FF2B5EF4-FFF2-40B4-BE49-F238E27FC236}">
                <a16:creationId xmlns:a16="http://schemas.microsoft.com/office/drawing/2014/main" id="{AD5BBD96-E947-FC09-742F-6EF86031B80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350" y="1916113"/>
            <a:ext cx="8604250" cy="3241675"/>
          </a:xfrm>
        </p:spPr>
        <p:txBody>
          <a:bodyPr>
            <a:normAutofit lnSpcReduction="10000"/>
          </a:bodyPr>
          <a:lstStyle/>
          <a:p>
            <a:pPr algn="l" eaLnBrk="1" hangingPunct="1"/>
            <a:r>
              <a:rPr lang="fi-FI" altLang="fi-FI" sz="2000"/>
              <a:t>This liter of water weighs: </a:t>
            </a:r>
          </a:p>
          <a:p>
            <a:pPr algn="l" eaLnBrk="1" hangingPunct="1"/>
            <a:r>
              <a:rPr lang="fi-FI" altLang="fi-FI" sz="2000"/>
              <a:t>1 kilogram (1 kg), </a:t>
            </a:r>
          </a:p>
          <a:p>
            <a:pPr algn="l" eaLnBrk="1" hangingPunct="1"/>
            <a:r>
              <a:rPr lang="fi-FI" altLang="fi-FI" sz="2000"/>
              <a:t>1,000 grams (1,000 g), </a:t>
            </a:r>
          </a:p>
          <a:p>
            <a:pPr algn="l" eaLnBrk="1" hangingPunct="1"/>
            <a:r>
              <a:rPr lang="fi-FI" altLang="fi-FI" sz="2000"/>
              <a:t>10,000 decigrams (10,000 dg), </a:t>
            </a:r>
          </a:p>
          <a:p>
            <a:pPr algn="l" eaLnBrk="1" hangingPunct="1"/>
            <a:r>
              <a:rPr lang="fi-FI" altLang="fi-FI" sz="2000"/>
              <a:t>1,000,000,000 micrograms (1,000,000,000 µg)</a:t>
            </a:r>
          </a:p>
          <a:p>
            <a:pPr algn="l" eaLnBrk="1" hangingPunct="1"/>
            <a:r>
              <a:rPr lang="fi-FI" altLang="fi-FI" sz="2000"/>
              <a:t>1,000,000,000,000,000 pico grams (1,000,000,000,000,000 pg)</a:t>
            </a:r>
          </a:p>
          <a:p>
            <a:pPr algn="l" eaLnBrk="1" hangingPunct="1"/>
            <a:endParaRPr lang="fi-FI" altLang="fi-FI" sz="2000"/>
          </a:p>
          <a:p>
            <a:pPr algn="l" eaLnBrk="1" hangingPunct="1"/>
            <a:r>
              <a:rPr lang="fi-FI" altLang="fi-FI" sz="2000"/>
              <a:t>We must consider the use of </a:t>
            </a:r>
            <a:r>
              <a:rPr lang="fi-FI" altLang="fi-FI" sz="2000">
                <a:solidFill>
                  <a:srgbClr val="FF0000"/>
                </a:solidFill>
              </a:rPr>
              <a:t>scientific notation </a:t>
            </a:r>
            <a:r>
              <a:rPr lang="fi-FI" altLang="fi-FI" sz="2000"/>
              <a:t>when dealing with numbers that are too big or too small to write conventionally.</a:t>
            </a:r>
          </a:p>
        </p:txBody>
      </p:sp>
      <p:pic>
        <p:nvPicPr>
          <p:cNvPr id="2052" name="Picture 2" descr="http://ukma.org.uk/sites/default/files/litre_of_water_weighs_1kg.jpg">
            <a:hlinkClick r:id="rId2"/>
            <a:extLst>
              <a:ext uri="{FF2B5EF4-FFF2-40B4-BE49-F238E27FC236}">
                <a16:creationId xmlns:a16="http://schemas.microsoft.com/office/drawing/2014/main" id="{640328B9-BDAD-EB92-F7E7-DBB5A24A6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3" y="333375"/>
            <a:ext cx="2619375" cy="344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65CF903-D647-0259-C6E7-83BA54E73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476375" y="115888"/>
            <a:ext cx="583247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i-FI" altLang="fi-FI" sz="2800"/>
              <a:t>Qualitative  and </a:t>
            </a:r>
            <a:br>
              <a:rPr lang="fi-FI" altLang="fi-FI" sz="2800"/>
            </a:br>
            <a:r>
              <a:rPr lang="fi-FI" altLang="fi-FI" sz="2800"/>
              <a:t>Quantitative</a:t>
            </a:r>
            <a:br>
              <a:rPr lang="fi-FI" altLang="fi-FI" sz="2800"/>
            </a:br>
            <a:r>
              <a:rPr lang="fi-FI" altLang="fi-FI" sz="2800"/>
              <a:t>Data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C4CBBF19-E699-40BE-C9A1-D97EB8835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3609975" cy="5327650"/>
          </a:xfrm>
        </p:spPr>
        <p:txBody>
          <a:bodyPr/>
          <a:lstStyle/>
          <a:p>
            <a:pPr eaLnBrk="1" hangingPunct="1"/>
            <a:r>
              <a:rPr lang="fi-FI" altLang="fi-FI" sz="2000"/>
              <a:t>How are the following data sets similar? How are they different?</a:t>
            </a:r>
          </a:p>
          <a:p>
            <a:pPr lvl="1" eaLnBrk="1" hangingPunct="1"/>
            <a:r>
              <a:rPr lang="fi-FI" altLang="fi-FI" sz="1800"/>
              <a:t>Number of howler monkeys in tree, set 1</a:t>
            </a:r>
          </a:p>
          <a:p>
            <a:pPr lvl="2" eaLnBrk="1" hangingPunct="1"/>
            <a:r>
              <a:rPr lang="fi-FI" altLang="fi-FI" sz="1600"/>
              <a:t>1) 3</a:t>
            </a:r>
          </a:p>
          <a:p>
            <a:pPr lvl="2" eaLnBrk="1" hangingPunct="1"/>
            <a:r>
              <a:rPr lang="fi-FI" altLang="fi-FI" sz="1600"/>
              <a:t>2) 2</a:t>
            </a:r>
          </a:p>
          <a:p>
            <a:pPr lvl="2" eaLnBrk="1" hangingPunct="1"/>
            <a:r>
              <a:rPr lang="fi-FI" altLang="fi-FI" sz="1600"/>
              <a:t>3) 28</a:t>
            </a:r>
          </a:p>
          <a:p>
            <a:pPr lvl="1" eaLnBrk="1" hangingPunct="1"/>
            <a:r>
              <a:rPr lang="fi-FI" altLang="fi-FI" sz="1800"/>
              <a:t>Set 2</a:t>
            </a:r>
          </a:p>
          <a:p>
            <a:pPr lvl="2" eaLnBrk="1" hangingPunct="1"/>
            <a:r>
              <a:rPr lang="fi-FI" altLang="fi-FI" sz="1600"/>
              <a:t>1)10</a:t>
            </a:r>
          </a:p>
          <a:p>
            <a:pPr lvl="2" eaLnBrk="1" hangingPunct="1"/>
            <a:r>
              <a:rPr lang="fi-FI" altLang="fi-FI" sz="1600"/>
              <a:t>2) 9</a:t>
            </a:r>
          </a:p>
          <a:p>
            <a:pPr lvl="2" eaLnBrk="1" hangingPunct="1"/>
            <a:r>
              <a:rPr lang="fi-FI" altLang="fi-FI" sz="1600"/>
              <a:t>3) 3</a:t>
            </a:r>
          </a:p>
          <a:p>
            <a:pPr lvl="2" eaLnBrk="1" hangingPunct="1"/>
            <a:r>
              <a:rPr lang="fi-FI" altLang="fi-FI" sz="1600"/>
              <a:t>4) 5</a:t>
            </a:r>
          </a:p>
          <a:p>
            <a:pPr lvl="2" eaLnBrk="1" hangingPunct="1"/>
            <a:r>
              <a:rPr lang="fi-FI" altLang="fi-FI" sz="1600"/>
              <a:t>5) 7</a:t>
            </a:r>
          </a:p>
          <a:p>
            <a:pPr lvl="2" eaLnBrk="1" hangingPunct="1"/>
            <a:r>
              <a:rPr lang="fi-FI" altLang="fi-FI" sz="1600"/>
              <a:t>6) 20</a:t>
            </a:r>
          </a:p>
          <a:p>
            <a:pPr lvl="2" eaLnBrk="1" hangingPunct="1"/>
            <a:r>
              <a:rPr lang="fi-FI" altLang="fi-FI" sz="1600"/>
              <a:t>7)21</a:t>
            </a:r>
          </a:p>
          <a:p>
            <a:pPr lvl="2" eaLnBrk="1" hangingPunct="1"/>
            <a:r>
              <a:rPr lang="fi-FI" altLang="fi-FI" sz="1600"/>
              <a:t>8) 13</a:t>
            </a:r>
          </a:p>
        </p:txBody>
      </p:sp>
      <p:pic>
        <p:nvPicPr>
          <p:cNvPr id="3076" name="Picture 8" descr="https://d1o50x50snmhul.cloudfront.net/wp-content/uploads/2015/10/dn28380-1_1200.gif">
            <a:extLst>
              <a:ext uri="{FF2B5EF4-FFF2-40B4-BE49-F238E27FC236}">
                <a16:creationId xmlns:a16="http://schemas.microsoft.com/office/drawing/2014/main" id="{1C38A450-762F-8F79-5764-3E41971D8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88913"/>
            <a:ext cx="52197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424304-F552-69F6-64DB-45B50C5C07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fi-FI" altLang="fi-FI"/>
              <a:t>Quantitative Data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2B36402-25D4-C535-42D1-2F3E94891A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9244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i-FI" altLang="fi-FI" sz="2800"/>
              <a:t>The mean (average) data point of a set describes that data up to a certain degree</a:t>
            </a:r>
          </a:p>
          <a:p>
            <a:pPr eaLnBrk="1" hangingPunct="1"/>
            <a:r>
              <a:rPr lang="fi-FI" altLang="fi-FI" sz="2800"/>
              <a:t>The standard deviation (SD) explains the data in regards to the average</a:t>
            </a:r>
          </a:p>
          <a:p>
            <a:pPr lvl="1" eaLnBrk="1" hangingPunct="1"/>
            <a:r>
              <a:rPr lang="fi-FI" altLang="fi-FI"/>
              <a:t>the spread of data about the mean, measured in the same units as the data </a:t>
            </a:r>
          </a:p>
          <a:p>
            <a:pPr lvl="1" eaLnBrk="1" hangingPunct="1"/>
            <a:r>
              <a:rPr lang="fi-FI" altLang="fi-FI"/>
              <a:t>What does a high SD indicate? How about a low SD?</a:t>
            </a:r>
          </a:p>
          <a:p>
            <a:pPr lvl="1" eaLnBrk="1" hangingPunct="1"/>
            <a:r>
              <a:rPr lang="fi-FI" altLang="fi-FI"/>
              <a:t>Can we use SD with small sample sizes?</a:t>
            </a:r>
          </a:p>
          <a:p>
            <a:pPr eaLnBrk="1" hangingPunct="1"/>
            <a:r>
              <a:rPr lang="fi-FI" altLang="fi-FI"/>
              <a:t>What is the importance of sample size in scientific investigations?</a:t>
            </a:r>
          </a:p>
          <a:p>
            <a:pPr eaLnBrk="1" hangingPunct="1"/>
            <a:endParaRPr lang="fi-FI" alt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Variables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280920" cy="1752600"/>
          </a:xfrm>
        </p:spPr>
        <p:txBody>
          <a:bodyPr/>
          <a:lstStyle/>
          <a:p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know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the </a:t>
            </a:r>
            <a:r>
              <a:rPr lang="fi-FI" dirty="0" err="1"/>
              <a:t>value</a:t>
            </a:r>
            <a:r>
              <a:rPr lang="fi-FI" dirty="0"/>
              <a:t> of y is </a:t>
            </a:r>
            <a:r>
              <a:rPr lang="fi-FI" dirty="0" err="1"/>
              <a:t>dependent</a:t>
            </a:r>
            <a:r>
              <a:rPr lang="fi-FI" dirty="0"/>
              <a:t> on the </a:t>
            </a:r>
            <a:r>
              <a:rPr lang="fi-FI" dirty="0" err="1"/>
              <a:t>value</a:t>
            </a:r>
            <a:r>
              <a:rPr lang="fi-FI" dirty="0"/>
              <a:t> of x,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refer</a:t>
            </a:r>
            <a:r>
              <a:rPr lang="fi-FI" dirty="0"/>
              <a:t> to y as </a:t>
            </a:r>
            <a:r>
              <a:rPr lang="fi-FI" dirty="0" err="1"/>
              <a:t>either</a:t>
            </a:r>
            <a:r>
              <a:rPr lang="fi-FI" dirty="0"/>
              <a:t> </a:t>
            </a:r>
            <a:r>
              <a:rPr lang="fi-FI" dirty="0" err="1"/>
              <a:t>f(x</a:t>
            </a:r>
            <a:r>
              <a:rPr lang="fi-FI" dirty="0"/>
              <a:t>)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then</a:t>
            </a:r>
            <a:r>
              <a:rPr lang="fi-FI" dirty="0"/>
              <a:t> the </a:t>
            </a:r>
            <a:r>
              <a:rPr lang="fi-FI" dirty="0" err="1">
                <a:solidFill>
                  <a:srgbClr val="FF0000"/>
                </a:solidFill>
              </a:rPr>
              <a:t>dependent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variable</a:t>
            </a:r>
            <a:endParaRPr lang="fi-FI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115616" y="3140968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115616" y="609329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1196411" y="3981939"/>
            <a:ext cx="3666146" cy="2008663"/>
          </a:xfrm>
          <a:custGeom>
            <a:avLst/>
            <a:gdLst>
              <a:gd name="connsiteX0" fmla="*/ 0 w 3666146"/>
              <a:gd name="connsiteY0" fmla="*/ 1957388 h 2008663"/>
              <a:gd name="connsiteX1" fmla="*/ 726393 w 3666146"/>
              <a:gd name="connsiteY1" fmla="*/ 401 h 2008663"/>
              <a:gd name="connsiteX2" fmla="*/ 2820112 w 3666146"/>
              <a:gd name="connsiteY2" fmla="*/ 1786472 h 2008663"/>
              <a:gd name="connsiteX3" fmla="*/ 3503776 w 3666146"/>
              <a:gd name="connsiteY3" fmla="*/ 1914659 h 2008663"/>
              <a:gd name="connsiteX4" fmla="*/ 3666146 w 3666146"/>
              <a:gd name="connsiteY4" fmla="*/ 2008663 h 2008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66146" h="2008663">
                <a:moveTo>
                  <a:pt x="0" y="1957388"/>
                </a:moveTo>
                <a:cubicBezTo>
                  <a:pt x="128187" y="993137"/>
                  <a:pt x="256374" y="28887"/>
                  <a:pt x="726393" y="401"/>
                </a:cubicBezTo>
                <a:cubicBezTo>
                  <a:pt x="1196412" y="-28085"/>
                  <a:pt x="2357215" y="1467429"/>
                  <a:pt x="2820112" y="1786472"/>
                </a:cubicBezTo>
                <a:cubicBezTo>
                  <a:pt x="3283009" y="2105515"/>
                  <a:pt x="3362770" y="1877627"/>
                  <a:pt x="3503776" y="1914659"/>
                </a:cubicBezTo>
                <a:cubicBezTo>
                  <a:pt x="3644782" y="1951691"/>
                  <a:pt x="3666146" y="2008663"/>
                  <a:pt x="3666146" y="20086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9"/>
          <p:cNvSpPr txBox="1"/>
          <p:nvPr/>
        </p:nvSpPr>
        <p:spPr>
          <a:xfrm>
            <a:off x="899592" y="429309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43808" y="630932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74746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Variables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280920" cy="1752600"/>
          </a:xfrm>
        </p:spPr>
        <p:txBody>
          <a:bodyPr/>
          <a:lstStyle/>
          <a:p>
            <a:r>
              <a:rPr lang="fi-FI" dirty="0"/>
              <a:t>The </a:t>
            </a:r>
            <a:r>
              <a:rPr lang="fi-FI" dirty="0" err="1"/>
              <a:t>value</a:t>
            </a:r>
            <a:r>
              <a:rPr lang="fi-FI" dirty="0"/>
              <a:t> of the </a:t>
            </a:r>
            <a:r>
              <a:rPr lang="fi-FI" dirty="0" err="1"/>
              <a:t>dependent</a:t>
            </a:r>
            <a:r>
              <a:rPr lang="fi-FI" dirty="0"/>
              <a:t> </a:t>
            </a:r>
            <a:r>
              <a:rPr lang="fi-FI" dirty="0" err="1"/>
              <a:t>variable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change</a:t>
            </a:r>
            <a:r>
              <a:rPr lang="fi-FI" dirty="0"/>
              <a:t> </a:t>
            </a:r>
            <a:r>
              <a:rPr lang="fi-FI"/>
              <a:t>depending</a:t>
            </a:r>
            <a:r>
              <a:rPr lang="fi-FI" dirty="0"/>
              <a:t> on </a:t>
            </a:r>
            <a:r>
              <a:rPr lang="fi-FI" dirty="0" err="1"/>
              <a:t>that</a:t>
            </a:r>
            <a:r>
              <a:rPr lang="fi-FI" dirty="0"/>
              <a:t> of the </a:t>
            </a:r>
            <a:r>
              <a:rPr lang="fi-FI" dirty="0" err="1">
                <a:solidFill>
                  <a:srgbClr val="00B050"/>
                </a:solidFill>
              </a:rPr>
              <a:t>independent</a:t>
            </a:r>
            <a:r>
              <a:rPr lang="fi-FI" dirty="0">
                <a:solidFill>
                  <a:srgbClr val="00B050"/>
                </a:solidFill>
              </a:rPr>
              <a:t> </a:t>
            </a:r>
            <a:r>
              <a:rPr lang="fi-FI" dirty="0" err="1">
                <a:solidFill>
                  <a:srgbClr val="00B050"/>
                </a:solidFill>
              </a:rPr>
              <a:t>variable</a:t>
            </a:r>
            <a:endParaRPr lang="fi-FI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115616" y="3140968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115616" y="6093296"/>
            <a:ext cx="3960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1196411" y="3981939"/>
            <a:ext cx="3666146" cy="2008663"/>
          </a:xfrm>
          <a:custGeom>
            <a:avLst/>
            <a:gdLst>
              <a:gd name="connsiteX0" fmla="*/ 0 w 3666146"/>
              <a:gd name="connsiteY0" fmla="*/ 1957388 h 2008663"/>
              <a:gd name="connsiteX1" fmla="*/ 726393 w 3666146"/>
              <a:gd name="connsiteY1" fmla="*/ 401 h 2008663"/>
              <a:gd name="connsiteX2" fmla="*/ 2820112 w 3666146"/>
              <a:gd name="connsiteY2" fmla="*/ 1786472 h 2008663"/>
              <a:gd name="connsiteX3" fmla="*/ 3503776 w 3666146"/>
              <a:gd name="connsiteY3" fmla="*/ 1914659 h 2008663"/>
              <a:gd name="connsiteX4" fmla="*/ 3666146 w 3666146"/>
              <a:gd name="connsiteY4" fmla="*/ 2008663 h 2008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66146" h="2008663">
                <a:moveTo>
                  <a:pt x="0" y="1957388"/>
                </a:moveTo>
                <a:cubicBezTo>
                  <a:pt x="128187" y="993137"/>
                  <a:pt x="256374" y="28887"/>
                  <a:pt x="726393" y="401"/>
                </a:cubicBezTo>
                <a:cubicBezTo>
                  <a:pt x="1196412" y="-28085"/>
                  <a:pt x="2357215" y="1467429"/>
                  <a:pt x="2820112" y="1786472"/>
                </a:cubicBezTo>
                <a:cubicBezTo>
                  <a:pt x="3283009" y="2105515"/>
                  <a:pt x="3362770" y="1877627"/>
                  <a:pt x="3503776" y="1914659"/>
                </a:cubicBezTo>
                <a:cubicBezTo>
                  <a:pt x="3644782" y="1951691"/>
                  <a:pt x="3666146" y="2008663"/>
                  <a:pt x="3666146" y="20086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9"/>
          <p:cNvSpPr txBox="1"/>
          <p:nvPr/>
        </p:nvSpPr>
        <p:spPr>
          <a:xfrm>
            <a:off x="899592" y="429309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43808" y="630932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74934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Determine the Independent and Dependent Variables in Each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r>
              <a:rPr lang="fi-FI" dirty="0"/>
              <a:t>Alcohol consumption and reaction time</a:t>
            </a:r>
          </a:p>
          <a:p>
            <a:r>
              <a:rPr lang="fi-FI" dirty="0" err="1"/>
              <a:t>Concentration</a:t>
            </a:r>
            <a:r>
              <a:rPr lang="fi-FI" dirty="0"/>
              <a:t> of a </a:t>
            </a:r>
            <a:r>
              <a:rPr lang="fi-FI" dirty="0" err="1"/>
              <a:t>chemical</a:t>
            </a:r>
            <a:r>
              <a:rPr lang="fi-FI" dirty="0"/>
              <a:t> and </a:t>
            </a:r>
            <a:r>
              <a:rPr lang="fi-FI" dirty="0" err="1"/>
              <a:t>rate</a:t>
            </a:r>
            <a:r>
              <a:rPr lang="fi-FI" dirty="0"/>
              <a:t> of </a:t>
            </a:r>
            <a:r>
              <a:rPr lang="fi-FI" dirty="0" err="1"/>
              <a:t>reaction</a:t>
            </a:r>
            <a:endParaRPr lang="fi-FI" dirty="0"/>
          </a:p>
          <a:p>
            <a:r>
              <a:rPr lang="fi-FI" dirty="0"/>
              <a:t>A balloon fills more space when in a warmer temperature</a:t>
            </a:r>
          </a:p>
          <a:p>
            <a:r>
              <a:rPr lang="fi-FI" dirty="0"/>
              <a:t>A drug and cancer cell growth</a:t>
            </a:r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distance</a:t>
            </a:r>
            <a:r>
              <a:rPr lang="fi-FI" dirty="0"/>
              <a:t> a </a:t>
            </a:r>
            <a:r>
              <a:rPr lang="fi-FI" dirty="0" err="1"/>
              <a:t>ball</a:t>
            </a:r>
            <a:r>
              <a:rPr lang="fi-FI" dirty="0"/>
              <a:t> </a:t>
            </a:r>
            <a:r>
              <a:rPr lang="fi-FI" dirty="0" err="1"/>
              <a:t>flies</a:t>
            </a:r>
            <a:r>
              <a:rPr lang="fi-FI" dirty="0"/>
              <a:t> and </a:t>
            </a:r>
            <a:r>
              <a:rPr lang="fi-FI" dirty="0" err="1"/>
              <a:t>wind</a:t>
            </a:r>
            <a:r>
              <a:rPr lang="fi-FI" dirty="0"/>
              <a:t> </a:t>
            </a:r>
            <a:r>
              <a:rPr lang="fi-FI" dirty="0" err="1"/>
              <a:t>speed</a:t>
            </a:r>
            <a:endParaRPr lang="fi-FI" dirty="0"/>
          </a:p>
          <a:p>
            <a:r>
              <a:rPr lang="fi-FI" dirty="0" err="1"/>
              <a:t>Dosage</a:t>
            </a:r>
            <a:r>
              <a:rPr lang="fi-FI" dirty="0"/>
              <a:t> of an </a:t>
            </a:r>
            <a:r>
              <a:rPr lang="fi-FI" dirty="0" err="1"/>
              <a:t>active</a:t>
            </a:r>
            <a:r>
              <a:rPr lang="fi-FI" dirty="0"/>
              <a:t> </a:t>
            </a:r>
            <a:r>
              <a:rPr lang="fi-FI" dirty="0" err="1"/>
              <a:t>ingredient</a:t>
            </a:r>
            <a:r>
              <a:rPr lang="fi-FI" dirty="0"/>
              <a:t> and </a:t>
            </a:r>
            <a:r>
              <a:rPr lang="fi-FI" dirty="0" err="1"/>
              <a:t>efficiency</a:t>
            </a:r>
            <a:r>
              <a:rPr lang="fi-FI" dirty="0"/>
              <a:t> of a </a:t>
            </a:r>
            <a:r>
              <a:rPr lang="fi-FI" dirty="0" err="1"/>
              <a:t>medicine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9625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about this?</a:t>
            </a:r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726" y="1600200"/>
            <a:ext cx="5830548" cy="4525963"/>
          </a:xfrm>
        </p:spPr>
      </p:pic>
      <p:sp>
        <p:nvSpPr>
          <p:cNvPr id="5" name="TextBox 4"/>
          <p:cNvSpPr txBox="1"/>
          <p:nvPr/>
        </p:nvSpPr>
        <p:spPr>
          <a:xfrm>
            <a:off x="4427984" y="6525344"/>
            <a:ext cx="225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Britannica.com (2020)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 What Is Happening Here</a:t>
            </a:r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46676"/>
            <a:ext cx="7172325" cy="4295775"/>
          </a:xfrm>
        </p:spPr>
      </p:pic>
      <p:sp>
        <p:nvSpPr>
          <p:cNvPr id="5" name="Tekstiruutu 4"/>
          <p:cNvSpPr txBox="1"/>
          <p:nvPr/>
        </p:nvSpPr>
        <p:spPr>
          <a:xfrm>
            <a:off x="5580112" y="594928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Wikipedia </a:t>
            </a:r>
            <a:r>
              <a:rPr lang="fi-FI" dirty="0" err="1"/>
              <a:t>commons</a:t>
            </a:r>
            <a:r>
              <a:rPr lang="fi-FI" dirty="0"/>
              <a:t> (2020)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Let’s Go Back to These Scenarios: What needs to be kepts constant? </a:t>
            </a:r>
            <a:r>
              <a:rPr lang="fi-FI" dirty="0">
                <a:solidFill>
                  <a:srgbClr val="FF0000"/>
                </a:solidFill>
              </a:rPr>
              <a:t>(What are the control variables?)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 lnSpcReduction="10000"/>
          </a:bodyPr>
          <a:lstStyle/>
          <a:p>
            <a:endParaRPr lang="fi-FI" dirty="0"/>
          </a:p>
          <a:p>
            <a:r>
              <a:rPr lang="fi-FI" dirty="0"/>
              <a:t>Alcohol consumption and reaction time</a:t>
            </a:r>
          </a:p>
          <a:p>
            <a:r>
              <a:rPr lang="fi-FI" dirty="0" err="1"/>
              <a:t>Concentration</a:t>
            </a:r>
            <a:r>
              <a:rPr lang="fi-FI" dirty="0"/>
              <a:t> of a </a:t>
            </a:r>
            <a:r>
              <a:rPr lang="fi-FI" dirty="0" err="1"/>
              <a:t>chemical</a:t>
            </a:r>
            <a:r>
              <a:rPr lang="fi-FI" dirty="0"/>
              <a:t> and </a:t>
            </a:r>
            <a:r>
              <a:rPr lang="fi-FI" dirty="0" err="1"/>
              <a:t>rate</a:t>
            </a:r>
            <a:r>
              <a:rPr lang="fi-FI" dirty="0"/>
              <a:t> of </a:t>
            </a:r>
            <a:r>
              <a:rPr lang="fi-FI" dirty="0" err="1"/>
              <a:t>reaction</a:t>
            </a:r>
            <a:endParaRPr lang="fi-FI" dirty="0"/>
          </a:p>
          <a:p>
            <a:r>
              <a:rPr lang="fi-FI" dirty="0"/>
              <a:t>A balloon fills more space when in a warmer temperature</a:t>
            </a:r>
          </a:p>
          <a:p>
            <a:r>
              <a:rPr lang="fi-FI" dirty="0"/>
              <a:t>A drug and cancer cell growth</a:t>
            </a:r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distance</a:t>
            </a:r>
            <a:r>
              <a:rPr lang="fi-FI" dirty="0"/>
              <a:t> a </a:t>
            </a:r>
            <a:r>
              <a:rPr lang="fi-FI" dirty="0" err="1"/>
              <a:t>ball</a:t>
            </a:r>
            <a:r>
              <a:rPr lang="fi-FI" dirty="0"/>
              <a:t> </a:t>
            </a:r>
            <a:r>
              <a:rPr lang="fi-FI" dirty="0" err="1"/>
              <a:t>flies</a:t>
            </a:r>
            <a:r>
              <a:rPr lang="fi-FI" dirty="0"/>
              <a:t> and </a:t>
            </a:r>
            <a:r>
              <a:rPr lang="fi-FI" dirty="0" err="1"/>
              <a:t>wind</a:t>
            </a:r>
            <a:r>
              <a:rPr lang="fi-FI" dirty="0"/>
              <a:t> </a:t>
            </a:r>
            <a:r>
              <a:rPr lang="fi-FI" dirty="0" err="1"/>
              <a:t>speed</a:t>
            </a:r>
            <a:endParaRPr lang="fi-FI" dirty="0"/>
          </a:p>
          <a:p>
            <a:r>
              <a:rPr lang="fi-FI" dirty="0" err="1"/>
              <a:t>Dosage</a:t>
            </a:r>
            <a:r>
              <a:rPr lang="fi-FI" dirty="0"/>
              <a:t> of an </a:t>
            </a:r>
            <a:r>
              <a:rPr lang="fi-FI" dirty="0" err="1"/>
              <a:t>active</a:t>
            </a:r>
            <a:r>
              <a:rPr lang="fi-FI" dirty="0"/>
              <a:t> </a:t>
            </a:r>
            <a:r>
              <a:rPr lang="fi-FI" dirty="0" err="1"/>
              <a:t>ingredient</a:t>
            </a:r>
            <a:r>
              <a:rPr lang="fi-FI" dirty="0"/>
              <a:t> and </a:t>
            </a:r>
            <a:r>
              <a:rPr lang="fi-FI" dirty="0" err="1"/>
              <a:t>efficiency</a:t>
            </a:r>
            <a:r>
              <a:rPr lang="fi-FI" dirty="0"/>
              <a:t> of a </a:t>
            </a:r>
            <a:r>
              <a:rPr lang="fi-FI" dirty="0" err="1"/>
              <a:t>medicine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9625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Let’s Go Back to These Scenarios: What cannot be controlled? </a:t>
            </a:r>
            <a:br>
              <a:rPr lang="fi-FI" dirty="0"/>
            </a:br>
            <a:r>
              <a:rPr lang="fi-FI" dirty="0">
                <a:solidFill>
                  <a:srgbClr val="FF0000"/>
                </a:solidFill>
              </a:rPr>
              <a:t>(What are the confounding variables?)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396" y="1196752"/>
            <a:ext cx="8229600" cy="5257800"/>
          </a:xfrm>
        </p:spPr>
        <p:txBody>
          <a:bodyPr>
            <a:normAutofit lnSpcReduction="10000"/>
          </a:bodyPr>
          <a:lstStyle/>
          <a:p>
            <a:endParaRPr lang="fi-FI" dirty="0"/>
          </a:p>
          <a:p>
            <a:r>
              <a:rPr lang="fi-FI" dirty="0"/>
              <a:t>Alcohol consumption and reaction time</a:t>
            </a:r>
          </a:p>
          <a:p>
            <a:r>
              <a:rPr lang="fi-FI" dirty="0" err="1"/>
              <a:t>Concentration</a:t>
            </a:r>
            <a:r>
              <a:rPr lang="fi-FI" dirty="0"/>
              <a:t> of a </a:t>
            </a:r>
            <a:r>
              <a:rPr lang="fi-FI" dirty="0" err="1"/>
              <a:t>chemical</a:t>
            </a:r>
            <a:r>
              <a:rPr lang="fi-FI" dirty="0"/>
              <a:t> and </a:t>
            </a:r>
            <a:r>
              <a:rPr lang="fi-FI" dirty="0" err="1"/>
              <a:t>rate</a:t>
            </a:r>
            <a:r>
              <a:rPr lang="fi-FI" dirty="0"/>
              <a:t> of </a:t>
            </a:r>
            <a:r>
              <a:rPr lang="fi-FI" dirty="0" err="1"/>
              <a:t>reaction</a:t>
            </a:r>
            <a:endParaRPr lang="fi-FI" dirty="0"/>
          </a:p>
          <a:p>
            <a:r>
              <a:rPr lang="fi-FI" dirty="0"/>
              <a:t>A balloon fills more space when in a warmer temperature</a:t>
            </a:r>
          </a:p>
          <a:p>
            <a:r>
              <a:rPr lang="fi-FI" dirty="0"/>
              <a:t>A drug and cancer cell growth</a:t>
            </a:r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distance</a:t>
            </a:r>
            <a:r>
              <a:rPr lang="fi-FI" dirty="0"/>
              <a:t> a </a:t>
            </a:r>
            <a:r>
              <a:rPr lang="fi-FI" dirty="0" err="1"/>
              <a:t>ball</a:t>
            </a:r>
            <a:r>
              <a:rPr lang="fi-FI" dirty="0"/>
              <a:t> </a:t>
            </a:r>
            <a:r>
              <a:rPr lang="fi-FI" dirty="0" err="1"/>
              <a:t>flies</a:t>
            </a:r>
            <a:r>
              <a:rPr lang="fi-FI" dirty="0"/>
              <a:t> and </a:t>
            </a:r>
            <a:r>
              <a:rPr lang="fi-FI" dirty="0" err="1"/>
              <a:t>wind</a:t>
            </a:r>
            <a:r>
              <a:rPr lang="fi-FI" dirty="0"/>
              <a:t> </a:t>
            </a:r>
            <a:r>
              <a:rPr lang="fi-FI" dirty="0" err="1"/>
              <a:t>speed</a:t>
            </a:r>
            <a:endParaRPr lang="fi-FI" dirty="0"/>
          </a:p>
          <a:p>
            <a:r>
              <a:rPr lang="fi-FI" dirty="0" err="1"/>
              <a:t>Dosage</a:t>
            </a:r>
            <a:r>
              <a:rPr lang="fi-FI" dirty="0"/>
              <a:t> of an </a:t>
            </a:r>
            <a:r>
              <a:rPr lang="fi-FI" dirty="0" err="1"/>
              <a:t>active</a:t>
            </a:r>
            <a:r>
              <a:rPr lang="fi-FI" dirty="0"/>
              <a:t> </a:t>
            </a:r>
            <a:r>
              <a:rPr lang="fi-FI" dirty="0" err="1"/>
              <a:t>ingredient</a:t>
            </a:r>
            <a:r>
              <a:rPr lang="fi-FI" dirty="0"/>
              <a:t> and </a:t>
            </a:r>
            <a:r>
              <a:rPr lang="fi-FI" dirty="0" err="1"/>
              <a:t>efficiency</a:t>
            </a:r>
            <a:r>
              <a:rPr lang="fi-FI" dirty="0"/>
              <a:t> of a </a:t>
            </a:r>
            <a:r>
              <a:rPr lang="fi-FI" dirty="0" err="1"/>
              <a:t>medicine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69625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the observations and research question you have recently come up with.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 might the dependent and independent variables be?</a:t>
            </a:r>
          </a:p>
          <a:p>
            <a:pPr lvl="1"/>
            <a:r>
              <a:rPr lang="en-US" dirty="0"/>
              <a:t>What might the control variables be?</a:t>
            </a:r>
          </a:p>
          <a:p>
            <a:pPr lvl="1"/>
            <a:r>
              <a:rPr lang="en-US" dirty="0"/>
              <a:t>Are there confounding variables?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591</Words>
  <Application>Microsoft Office PowerPoint</Application>
  <PresentationFormat>Näytössä katseltava diaesitys (4:3)</PresentationFormat>
  <Paragraphs>95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Variables</vt:lpstr>
      <vt:lpstr>Variables</vt:lpstr>
      <vt:lpstr>Variables</vt:lpstr>
      <vt:lpstr>Determine the Independent and Dependent Variables in Each Case</vt:lpstr>
      <vt:lpstr>How about this?</vt:lpstr>
      <vt:lpstr>Explain What Is Happening Here</vt:lpstr>
      <vt:lpstr>Let’s Go Back to These Scenarios: What needs to be kepts constant? (What are the control variables?)</vt:lpstr>
      <vt:lpstr>Let’s Go Back to These Scenarios: What cannot be controlled?  (What are the confounding variables?)</vt:lpstr>
      <vt:lpstr>PowerPoint-esitys</vt:lpstr>
      <vt:lpstr>How to Display Data </vt:lpstr>
      <vt:lpstr>Why should this data be presented as a pie chart?</vt:lpstr>
      <vt:lpstr>How about a line graph or a bar chart?</vt:lpstr>
      <vt:lpstr>Numbers in Science</vt:lpstr>
      <vt:lpstr>Qualitative  and  Quantitative Data</vt:lpstr>
      <vt:lpstr>Quantitative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</dc:title>
  <dc:creator>Lerch Adam</dc:creator>
  <cp:lastModifiedBy>Lerch Adam</cp:lastModifiedBy>
  <cp:revision>12</cp:revision>
  <dcterms:created xsi:type="dcterms:W3CDTF">2014-04-29T10:47:47Z</dcterms:created>
  <dcterms:modified xsi:type="dcterms:W3CDTF">2024-04-22T11:02:21Z</dcterms:modified>
</cp:coreProperties>
</file>