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71" y="5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411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411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r">
              <a:defRPr sz="1200"/>
            </a:lvl1pPr>
          </a:lstStyle>
          <a:p>
            <a:fld id="{8E7535C1-BAA8-47A9-A4E6-047611651EC2}" type="datetimeFigureOut">
              <a:rPr lang="fi-FI" smtClean="0"/>
              <a:pPr/>
              <a:t>2.3.2022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r">
              <a:defRPr sz="1200"/>
            </a:lvl1pPr>
          </a:lstStyle>
          <a:p>
            <a:fld id="{9BF0D9FC-E0F1-4C25-92BE-B11D31F7812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66426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sakylkinen kolmio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4B03A0F-A399-44AE-AF78-84B4D0ECF9DF}" type="datetimeFigureOut">
              <a:rPr lang="fi-FI" smtClean="0"/>
              <a:pPr/>
              <a:t>2.3.2022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D2FA008-DDBE-4062-B728-F59C98A3E5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3A0F-A399-44AE-AF78-84B4D0ECF9DF}" type="datetimeFigureOut">
              <a:rPr lang="fi-FI" smtClean="0"/>
              <a:pPr/>
              <a:t>2.3.2022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FA008-DDBE-4062-B728-F59C98A3E5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3A0F-A399-44AE-AF78-84B4D0ECF9DF}" type="datetimeFigureOut">
              <a:rPr lang="fi-FI" smtClean="0"/>
              <a:pPr/>
              <a:t>2.3.2022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FA008-DDBE-4062-B728-F59C98A3E5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4B03A0F-A399-44AE-AF78-84B4D0ECF9DF}" type="datetimeFigureOut">
              <a:rPr lang="fi-FI" smtClean="0"/>
              <a:pPr/>
              <a:t>2.3.2022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FA008-DDBE-4062-B728-F59C98A3E5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ainen kolmi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asakylkinen kolmio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4B03A0F-A399-44AE-AF78-84B4D0ECF9DF}" type="datetimeFigureOut">
              <a:rPr lang="fi-FI" smtClean="0"/>
              <a:pPr/>
              <a:t>2.3.2022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D2FA008-DDBE-4062-B728-F59C98A3E516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4B03A0F-A399-44AE-AF78-84B4D0ECF9DF}" type="datetimeFigureOut">
              <a:rPr lang="fi-FI" smtClean="0"/>
              <a:pPr/>
              <a:t>2.3.2022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D2FA008-DDBE-4062-B728-F59C98A3E5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4B03A0F-A399-44AE-AF78-84B4D0ECF9DF}" type="datetimeFigureOut">
              <a:rPr lang="fi-FI" smtClean="0"/>
              <a:pPr/>
              <a:t>2.3.2022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D2FA008-DDBE-4062-B728-F59C98A3E5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3A0F-A399-44AE-AF78-84B4D0ECF9DF}" type="datetimeFigureOut">
              <a:rPr lang="fi-FI" smtClean="0"/>
              <a:pPr/>
              <a:t>2.3.2022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FA008-DDBE-4062-B728-F59C98A3E5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4B03A0F-A399-44AE-AF78-84B4D0ECF9DF}" type="datetimeFigureOut">
              <a:rPr lang="fi-FI" smtClean="0"/>
              <a:pPr/>
              <a:t>2.3.2022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D2FA008-DDBE-4062-B728-F59C98A3E5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4B03A0F-A399-44AE-AF78-84B4D0ECF9DF}" type="datetimeFigureOut">
              <a:rPr lang="fi-FI" smtClean="0"/>
              <a:pPr/>
              <a:t>2.3.2022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D2FA008-DDBE-4062-B728-F59C98A3E5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4B03A0F-A399-44AE-AF78-84B4D0ECF9DF}" type="datetimeFigureOut">
              <a:rPr lang="fi-FI" smtClean="0"/>
              <a:pPr/>
              <a:t>2.3.2022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D2FA008-DDBE-4062-B728-F59C98A3E51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ainen kolmi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uora yhdysviiv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uora yhdysviiv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4B03A0F-A399-44AE-AF78-84B4D0ECF9DF}" type="datetimeFigureOut">
              <a:rPr lang="fi-FI" smtClean="0"/>
              <a:pPr/>
              <a:t>2.3.2022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D2FA008-DDBE-4062-B728-F59C98A3E516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MUUT LAUSEENJÄSENET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341"/>
            <a:ext cx="8229600" cy="1001266"/>
          </a:xfrm>
        </p:spPr>
        <p:txBody>
          <a:bodyPr/>
          <a:lstStyle/>
          <a:p>
            <a:r>
              <a:rPr lang="fi-FI" b="1" dirty="0" smtClean="0"/>
              <a:t>3. OBJEKTI (</a:t>
            </a:r>
            <a:r>
              <a:rPr lang="fi-FI" b="1" dirty="0" err="1" smtClean="0"/>
              <a:t>obj</a:t>
            </a:r>
            <a:r>
              <a:rPr lang="fi-FI" b="1" dirty="0" smtClean="0"/>
              <a:t>.)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0" y="980728"/>
            <a:ext cx="9036496" cy="5760640"/>
          </a:xfrm>
        </p:spPr>
        <p:txBody>
          <a:bodyPr>
            <a:normAutofit/>
          </a:bodyPr>
          <a:lstStyle/>
          <a:p>
            <a:r>
              <a:rPr lang="fi-FI" dirty="0" smtClean="0"/>
              <a:t>Ilmaisee </a:t>
            </a:r>
            <a:r>
              <a:rPr lang="fi-FI" u="sng" dirty="0" smtClean="0"/>
              <a:t>tekemisen kohdetta</a:t>
            </a:r>
            <a:r>
              <a:rPr lang="fi-FI" dirty="0" smtClean="0"/>
              <a:t>: mihin (predikaatin) toiminta kohdistuu?</a:t>
            </a:r>
          </a:p>
          <a:p>
            <a:r>
              <a:rPr lang="fi-FI" dirty="0" smtClean="0"/>
              <a:t>Sijat: partitiivi, genetiivi, nominatiivi, akkusatiivi</a:t>
            </a:r>
          </a:p>
          <a:p>
            <a:r>
              <a:rPr lang="fi-FI" dirty="0" smtClean="0"/>
              <a:t>Ei liity ikinä </a:t>
            </a:r>
            <a:r>
              <a:rPr lang="fi-FI" i="1" dirty="0" smtClean="0"/>
              <a:t>olla-</a:t>
            </a:r>
            <a:r>
              <a:rPr lang="fi-FI" dirty="0" smtClean="0"/>
              <a:t>verbiin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Esim. </a:t>
            </a:r>
            <a:r>
              <a:rPr lang="fi-FI" i="1" dirty="0" smtClean="0"/>
              <a:t>[Minä] </a:t>
            </a:r>
            <a:r>
              <a:rPr lang="fi-FI" i="1" u="sng" dirty="0" smtClean="0"/>
              <a:t>luen</a:t>
            </a:r>
            <a:r>
              <a:rPr lang="fi-FI" i="1" dirty="0" smtClean="0"/>
              <a:t> [kirjaa].</a:t>
            </a:r>
          </a:p>
          <a:p>
            <a:pPr>
              <a:buNone/>
            </a:pPr>
            <a:r>
              <a:rPr lang="fi-FI" i="1" dirty="0" smtClean="0"/>
              <a:t>		       </a:t>
            </a:r>
            <a:r>
              <a:rPr lang="fi-FI" sz="2400" dirty="0" err="1" smtClean="0"/>
              <a:t>subj</a:t>
            </a:r>
            <a:r>
              <a:rPr lang="fi-FI" sz="2400" dirty="0" smtClean="0"/>
              <a:t>.       </a:t>
            </a:r>
            <a:r>
              <a:rPr lang="fi-FI" sz="2400" dirty="0" err="1" smtClean="0"/>
              <a:t>pred</a:t>
            </a:r>
            <a:r>
              <a:rPr lang="fi-FI" sz="2400" dirty="0" smtClean="0"/>
              <a:t>.</a:t>
            </a:r>
            <a:r>
              <a:rPr lang="fi-FI" sz="2400" dirty="0"/>
              <a:t> </a:t>
            </a:r>
            <a:r>
              <a:rPr lang="fi-FI" sz="2400" dirty="0" smtClean="0"/>
              <a:t>    </a:t>
            </a:r>
            <a:r>
              <a:rPr lang="fi-FI" sz="2400" dirty="0" err="1" smtClean="0"/>
              <a:t>obj</a:t>
            </a:r>
            <a:r>
              <a:rPr lang="fi-FI" sz="2400" dirty="0" smtClean="0"/>
              <a:t>.</a:t>
            </a:r>
          </a:p>
          <a:p>
            <a:pPr>
              <a:buNone/>
            </a:pPr>
            <a:r>
              <a:rPr lang="fi-FI" sz="2000" dirty="0" smtClean="0"/>
              <a:t>	</a:t>
            </a:r>
            <a:r>
              <a:rPr lang="fi-FI" sz="2400" dirty="0" smtClean="0"/>
              <a:t>&gt; </a:t>
            </a:r>
            <a:r>
              <a:rPr lang="fi-FI" sz="2400" u="sng" dirty="0" smtClean="0"/>
              <a:t>Mitä </a:t>
            </a:r>
            <a:r>
              <a:rPr lang="fi-FI" sz="2400" dirty="0" smtClean="0"/>
              <a:t>luen?</a:t>
            </a:r>
          </a:p>
          <a:p>
            <a:pPr>
              <a:buNone/>
            </a:pPr>
            <a:r>
              <a:rPr lang="fi-FI" dirty="0" smtClean="0"/>
              <a:t>	Esim. </a:t>
            </a:r>
            <a:r>
              <a:rPr lang="fi-FI" i="1" dirty="0" smtClean="0"/>
              <a:t>[Kirja] </a:t>
            </a:r>
            <a:r>
              <a:rPr lang="fi-FI" i="1" u="sng" dirty="0" smtClean="0"/>
              <a:t>luettiin</a:t>
            </a:r>
            <a:r>
              <a:rPr lang="fi-FI" i="1" dirty="0" smtClean="0"/>
              <a:t>.</a:t>
            </a:r>
          </a:p>
          <a:p>
            <a:pPr>
              <a:buNone/>
            </a:pPr>
            <a:r>
              <a:rPr lang="fi-FI" i="1" dirty="0" smtClean="0"/>
              <a:t>		       </a:t>
            </a:r>
            <a:r>
              <a:rPr lang="fi-FI" sz="2400" dirty="0" err="1" smtClean="0"/>
              <a:t>obj</a:t>
            </a:r>
            <a:r>
              <a:rPr lang="fi-FI" sz="2400" dirty="0" smtClean="0"/>
              <a:t>.	</a:t>
            </a:r>
            <a:r>
              <a:rPr lang="fi-FI" sz="2400" dirty="0" err="1" smtClean="0"/>
              <a:t>pred</a:t>
            </a:r>
            <a:r>
              <a:rPr lang="fi-FI" sz="2400" dirty="0" smtClean="0"/>
              <a:t>.</a:t>
            </a:r>
          </a:p>
          <a:p>
            <a:pPr>
              <a:buNone/>
            </a:pPr>
            <a:r>
              <a:rPr lang="fi-FI" sz="2000" dirty="0" smtClean="0"/>
              <a:t>	</a:t>
            </a:r>
            <a:r>
              <a:rPr lang="fi-FI" sz="2400" dirty="0" smtClean="0"/>
              <a:t>&gt; </a:t>
            </a:r>
            <a:r>
              <a:rPr lang="fi-FI" sz="2400" u="sng" dirty="0" smtClean="0"/>
              <a:t>Mikä</a:t>
            </a:r>
            <a:r>
              <a:rPr lang="fi-FI" sz="2400" dirty="0" smtClean="0"/>
              <a:t> luettiin?</a:t>
            </a:r>
            <a:endParaRPr lang="fi-FI" sz="3200" dirty="0" smtClean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80728"/>
          </a:xfrm>
        </p:spPr>
        <p:txBody>
          <a:bodyPr/>
          <a:lstStyle/>
          <a:p>
            <a:r>
              <a:rPr lang="fi-FI" b="1" dirty="0" smtClean="0"/>
              <a:t>4. PREDIKATIIVI (</a:t>
            </a:r>
            <a:r>
              <a:rPr lang="fi-FI" b="1" dirty="0" err="1" smtClean="0"/>
              <a:t>predvi</a:t>
            </a:r>
            <a:r>
              <a:rPr lang="fi-FI" b="1" dirty="0" smtClean="0"/>
              <a:t>)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0" y="980728"/>
            <a:ext cx="9036496" cy="5877272"/>
          </a:xfrm>
        </p:spPr>
        <p:txBody>
          <a:bodyPr>
            <a:normAutofit/>
          </a:bodyPr>
          <a:lstStyle/>
          <a:p>
            <a:r>
              <a:rPr lang="fi-FI" dirty="0" smtClean="0"/>
              <a:t>Antaa lisätietoa subjektista eli tekijästä: mikä, millainen tai kenen subjekti on?</a:t>
            </a:r>
          </a:p>
          <a:p>
            <a:r>
              <a:rPr lang="fi-FI" dirty="0" smtClean="0"/>
              <a:t>Liittyy lähes aina </a:t>
            </a:r>
            <a:r>
              <a:rPr lang="fi-FI" i="1" dirty="0" smtClean="0"/>
              <a:t>olla-</a:t>
            </a:r>
            <a:r>
              <a:rPr lang="fi-FI" dirty="0" smtClean="0"/>
              <a:t>verbiin</a:t>
            </a:r>
          </a:p>
          <a:p>
            <a:r>
              <a:rPr lang="fi-FI" dirty="0" smtClean="0"/>
              <a:t>Sijat: nominatiivi, partitiivi, genetiivi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Esim. </a:t>
            </a:r>
            <a:r>
              <a:rPr lang="fi-FI" i="1" dirty="0" smtClean="0"/>
              <a:t>[Dracula] </a:t>
            </a:r>
            <a:r>
              <a:rPr lang="fi-FI" i="1" u="sng" dirty="0" smtClean="0"/>
              <a:t>on</a:t>
            </a:r>
            <a:r>
              <a:rPr lang="fi-FI" i="1" dirty="0" smtClean="0"/>
              <a:t> [kauhuklassikko].</a:t>
            </a:r>
          </a:p>
          <a:p>
            <a:pPr>
              <a:buNone/>
            </a:pPr>
            <a:r>
              <a:rPr lang="fi-FI" i="1" dirty="0" smtClean="0"/>
              <a:t>                 </a:t>
            </a:r>
            <a:r>
              <a:rPr lang="fi-FI" sz="2400" dirty="0" err="1" smtClean="0"/>
              <a:t>subj</a:t>
            </a:r>
            <a:r>
              <a:rPr lang="fi-FI" sz="2400" dirty="0" smtClean="0"/>
              <a:t>.         </a:t>
            </a:r>
            <a:r>
              <a:rPr lang="fi-FI" sz="2400" dirty="0" err="1" smtClean="0"/>
              <a:t>pred</a:t>
            </a:r>
            <a:r>
              <a:rPr lang="fi-FI" sz="2400" dirty="0" smtClean="0"/>
              <a:t>.           </a:t>
            </a:r>
            <a:r>
              <a:rPr lang="fi-FI" sz="2400" dirty="0" err="1" smtClean="0"/>
              <a:t>predvi</a:t>
            </a:r>
            <a:endParaRPr lang="fi-FI" sz="2400" dirty="0" smtClean="0"/>
          </a:p>
          <a:p>
            <a:pPr>
              <a:buNone/>
            </a:pPr>
            <a:r>
              <a:rPr lang="fi-FI" sz="2000" i="1" dirty="0" smtClean="0"/>
              <a:t>	</a:t>
            </a:r>
            <a:r>
              <a:rPr lang="fi-FI" dirty="0" smtClean="0"/>
              <a:t>Esim. </a:t>
            </a:r>
            <a:r>
              <a:rPr lang="fi-FI" i="1" dirty="0" smtClean="0"/>
              <a:t>[Tämä kirja] </a:t>
            </a:r>
            <a:r>
              <a:rPr lang="fi-FI" i="1" u="sng" dirty="0" smtClean="0"/>
              <a:t>on</a:t>
            </a:r>
            <a:r>
              <a:rPr lang="fi-FI" i="1" dirty="0" smtClean="0"/>
              <a:t> [minun].</a:t>
            </a:r>
          </a:p>
          <a:p>
            <a:pPr>
              <a:buNone/>
            </a:pPr>
            <a:r>
              <a:rPr lang="fi-FI" i="1" dirty="0" smtClean="0"/>
              <a:t>                 </a:t>
            </a:r>
            <a:r>
              <a:rPr lang="fi-FI" sz="2400" dirty="0" err="1" smtClean="0"/>
              <a:t>subj</a:t>
            </a:r>
            <a:r>
              <a:rPr lang="fi-FI" sz="2400" dirty="0" smtClean="0"/>
              <a:t>.            </a:t>
            </a:r>
            <a:r>
              <a:rPr lang="fi-FI" sz="2400" dirty="0" err="1" smtClean="0"/>
              <a:t>pred</a:t>
            </a:r>
            <a:r>
              <a:rPr lang="fi-FI" sz="2400" dirty="0" smtClean="0"/>
              <a:t>.      </a:t>
            </a:r>
            <a:r>
              <a:rPr lang="fi-FI" sz="2400" dirty="0" err="1" smtClean="0"/>
              <a:t>predvi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5. ADVERBIAALI (</a:t>
            </a:r>
            <a:r>
              <a:rPr lang="fi-FI" b="1" dirty="0" err="1" smtClean="0"/>
              <a:t>advli</a:t>
            </a:r>
            <a:r>
              <a:rPr lang="fi-FI" b="1" dirty="0" smtClean="0"/>
              <a:t>)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1520" y="1882808"/>
            <a:ext cx="8892480" cy="4572000"/>
          </a:xfrm>
        </p:spPr>
        <p:txBody>
          <a:bodyPr/>
          <a:lstStyle/>
          <a:p>
            <a:r>
              <a:rPr lang="fi-FI" dirty="0" smtClean="0"/>
              <a:t>Ilmaisee aikaa, paikkaa, tapaa, määrää, suhtautumista, omistajaa.</a:t>
            </a:r>
          </a:p>
          <a:p>
            <a:r>
              <a:rPr lang="fi-FI" dirty="0" smtClean="0"/>
              <a:t>Sijat: kaikki muut kuin nominatiivi, genetiivi tai partitiivi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Esim. </a:t>
            </a:r>
            <a:r>
              <a:rPr lang="fi-FI" i="1" dirty="0" smtClean="0"/>
              <a:t>[Viime viikolla] [koulussa] </a:t>
            </a:r>
            <a:r>
              <a:rPr lang="fi-FI" i="1" u="sng" dirty="0" smtClean="0"/>
              <a:t>oli</a:t>
            </a:r>
            <a:r>
              <a:rPr lang="fi-FI" i="1" dirty="0" smtClean="0"/>
              <a:t> [hiljaista].</a:t>
            </a:r>
          </a:p>
          <a:p>
            <a:pPr>
              <a:buNone/>
            </a:pPr>
            <a:r>
              <a:rPr lang="fi-FI" i="1" dirty="0" smtClean="0"/>
              <a:t>                 </a:t>
            </a:r>
            <a:r>
              <a:rPr lang="fi-FI" sz="2400" dirty="0" err="1" smtClean="0"/>
              <a:t>advli</a:t>
            </a:r>
            <a:r>
              <a:rPr lang="fi-FI" sz="2400" dirty="0" smtClean="0"/>
              <a:t> (aika)     </a:t>
            </a:r>
            <a:r>
              <a:rPr lang="fi-FI" sz="2400" dirty="0" err="1" smtClean="0"/>
              <a:t>advli</a:t>
            </a:r>
            <a:r>
              <a:rPr lang="fi-FI" sz="2400" dirty="0" smtClean="0"/>
              <a:t> (paikka)   </a:t>
            </a:r>
            <a:r>
              <a:rPr lang="fi-FI" sz="2400" dirty="0" err="1" smtClean="0"/>
              <a:t>pred</a:t>
            </a:r>
            <a:r>
              <a:rPr lang="fi-FI" sz="2400" dirty="0" smtClean="0"/>
              <a:t>.     </a:t>
            </a:r>
            <a:r>
              <a:rPr lang="fi-FI" sz="2400" dirty="0" err="1" smtClean="0"/>
              <a:t>predvi</a:t>
            </a:r>
            <a:endParaRPr lang="fi-FI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rmo">
  <a:themeElements>
    <a:clrScheme name="Tekninen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arm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rm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65</TotalTime>
  <Words>141</Words>
  <Application>Microsoft Office PowerPoint</Application>
  <PresentationFormat>Näytössä katseltava diaesitys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Calibri</vt:lpstr>
      <vt:lpstr>Century Gothic</vt:lpstr>
      <vt:lpstr>Verdana</vt:lpstr>
      <vt:lpstr>Wingdings 2</vt:lpstr>
      <vt:lpstr>Tarmo</vt:lpstr>
      <vt:lpstr>MUUT LAUSEENJÄSENET</vt:lpstr>
      <vt:lpstr>3. OBJEKTI (obj.)</vt:lpstr>
      <vt:lpstr>4. PREDIKATIIVI (predvi)</vt:lpstr>
      <vt:lpstr>5. ADVERBIAALI (advli)</vt:lpstr>
    </vt:vector>
  </TitlesOfParts>
  <Company>Tervola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MUUT LAUSEENJÄSENET</dc:title>
  <dc:creator>Opettaja</dc:creator>
  <cp:lastModifiedBy>Opettaja</cp:lastModifiedBy>
  <cp:revision>11</cp:revision>
  <cp:lastPrinted>2022-03-02T06:24:59Z</cp:lastPrinted>
  <dcterms:created xsi:type="dcterms:W3CDTF">2012-04-20T05:02:09Z</dcterms:created>
  <dcterms:modified xsi:type="dcterms:W3CDTF">2022-03-02T06:25:05Z</dcterms:modified>
</cp:coreProperties>
</file>