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6" r:id="rId6"/>
    <p:sldId id="262" r:id="rId7"/>
    <p:sldId id="26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egerman" initials="PD" lastIdx="1" clrIdx="0"/>
  <p:cmAuthor id="2" name="Syrjäläinen Jarno Antero" initials="SJA" lastIdx="1" clrIdx="1">
    <p:extLst>
      <p:ext uri="{19B8F6BF-5375-455C-9EA6-DF929625EA0E}">
        <p15:presenceInfo xmlns:p15="http://schemas.microsoft.com/office/powerpoint/2012/main" userId="S-1-5-21-1447542598-591720298-601890609-824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8-29T11:46:16.306" idx="1">
    <p:pos x="3694" y="44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63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089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56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20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61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02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37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42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66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75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4AC3D-6C2C-4A53-A105-F589EEB5A6DE}" type="datetimeFigureOut">
              <a:rPr lang="fi-FI" smtClean="0"/>
              <a:t>29.8.2018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EEA5-9273-41BE-8966-A12D0F654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45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5</a:t>
            </a:r>
            <a:r>
              <a:rPr lang="fi-FI" b="1" dirty="0" smtClean="0"/>
              <a:t>. Biologinen toiminta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(s. 48-57)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14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Evoluutiopsykologia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selittää ihmisen toimintaa evoluutioteorioiden näkökulmasta</a:t>
            </a:r>
          </a:p>
          <a:p>
            <a:r>
              <a:rPr lang="fi-FI" dirty="0" smtClean="0"/>
              <a:t>psykologiset </a:t>
            </a:r>
            <a:r>
              <a:rPr lang="fi-FI" dirty="0"/>
              <a:t>mekanismit</a:t>
            </a:r>
          </a:p>
          <a:p>
            <a:pPr lvl="1"/>
            <a:r>
              <a:rPr lang="fi-FI" dirty="0"/>
              <a:t>psyykkisiä </a:t>
            </a:r>
            <a:r>
              <a:rPr lang="fi-FI" dirty="0" smtClean="0"/>
              <a:t>perustoimintoja, kuten ajattelu ja tunteet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ahdollistaneet evoluution </a:t>
            </a:r>
            <a:r>
              <a:rPr lang="fi-FI" dirty="0"/>
              <a:t>kuluessa </a:t>
            </a:r>
            <a:r>
              <a:rPr lang="fi-FI" dirty="0" smtClean="0"/>
              <a:t>ihmisen hengissä säilymisen ja lisääntymisen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0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Biologisen psykologian tavoite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selvittää </a:t>
            </a:r>
            <a:r>
              <a:rPr lang="fi-FI" dirty="0"/>
              <a:t>ihmisen toiminnan biologista </a:t>
            </a:r>
            <a:r>
              <a:rPr lang="fi-FI" dirty="0" smtClean="0"/>
              <a:t>perustaa</a:t>
            </a:r>
          </a:p>
          <a:p>
            <a:pPr lvl="1"/>
            <a:r>
              <a:rPr lang="fi-FI" dirty="0" smtClean="0"/>
              <a:t>esim</a:t>
            </a:r>
            <a:r>
              <a:rPr lang="fi-FI" dirty="0"/>
              <a:t>. aivojen, geenien, temperamentin ja lajinkehityksen </a:t>
            </a:r>
            <a:r>
              <a:rPr lang="fi-FI" dirty="0" smtClean="0"/>
              <a:t>vaikutus </a:t>
            </a:r>
            <a:r>
              <a:rPr lang="fi-FI" dirty="0"/>
              <a:t>psyykkisiin toimintoihin</a:t>
            </a:r>
          </a:p>
          <a:p>
            <a:r>
              <a:rPr lang="fi-FI" dirty="0"/>
              <a:t>hyödyntää mm. kognitiivisen neurotieteen, käyttäytymisgenetiikan ja evoluutiopsykologian tietoa</a:t>
            </a:r>
          </a:p>
        </p:txBody>
      </p:sp>
    </p:spTree>
    <p:extLst>
      <p:ext uri="{BB962C8B-B14F-4D97-AF65-F5344CB8AC3E}">
        <p14:creationId xmlns:p14="http://schemas.microsoft.com/office/powerpoint/2010/main" val="27287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Kognitiivinen neurotiede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tieteenala</a:t>
            </a:r>
            <a:r>
              <a:rPr lang="fi-FI" dirty="0"/>
              <a:t>, joka selvittää mielen ja aivojen yhteyttä</a:t>
            </a:r>
          </a:p>
          <a:p>
            <a:r>
              <a:rPr lang="fi-FI" dirty="0"/>
              <a:t>hyödyntää psykologian ja neurotieteiden </a:t>
            </a:r>
            <a:r>
              <a:rPr lang="fi-FI" dirty="0" smtClean="0"/>
              <a:t>tietoa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35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Aivojen päärakenteet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dirty="0" smtClean="0"/>
              <a:t>1. isotaivot</a:t>
            </a:r>
          </a:p>
          <a:p>
            <a:pPr lvl="1"/>
            <a:r>
              <a:rPr lang="fi-FI" dirty="0" smtClean="0"/>
              <a:t>kaksi puoliskoa, jotka yhteydessä toisiinsa</a:t>
            </a:r>
          </a:p>
          <a:p>
            <a:pPr lvl="1"/>
            <a:r>
              <a:rPr lang="fi-FI" dirty="0"/>
              <a:t>peittää aivokuori, jonka 4 lohkoa </a:t>
            </a:r>
            <a:r>
              <a:rPr lang="fi-FI" dirty="0" smtClean="0"/>
              <a:t>ovat tärkeitä </a:t>
            </a:r>
            <a:r>
              <a:rPr lang="fi-FI" dirty="0"/>
              <a:t>erilaisissa toiminnoissa</a:t>
            </a:r>
            <a:endParaRPr lang="fi-FI" dirty="0" smtClean="0"/>
          </a:p>
          <a:p>
            <a:pPr lvl="2"/>
            <a:r>
              <a:rPr lang="fi-FI" dirty="0"/>
              <a:t>o</a:t>
            </a:r>
            <a:r>
              <a:rPr lang="fi-FI" dirty="0" smtClean="0"/>
              <a:t>tsalohko: esim</a:t>
            </a:r>
            <a:r>
              <a:rPr lang="fi-FI" dirty="0"/>
              <a:t>. </a:t>
            </a:r>
            <a:r>
              <a:rPr lang="fi-FI" dirty="0" smtClean="0"/>
              <a:t>persoonallisuus</a:t>
            </a:r>
            <a:r>
              <a:rPr lang="fi-FI" dirty="0"/>
              <a:t> </a:t>
            </a:r>
            <a:r>
              <a:rPr lang="fi-FI" dirty="0" smtClean="0"/>
              <a:t>ja tahdonalaiset liikkeet</a:t>
            </a:r>
          </a:p>
          <a:p>
            <a:pPr lvl="2"/>
            <a:r>
              <a:rPr lang="fi-FI" dirty="0"/>
              <a:t>p</a:t>
            </a:r>
            <a:r>
              <a:rPr lang="fi-FI" dirty="0" smtClean="0"/>
              <a:t>äälakilohko: esim</a:t>
            </a:r>
            <a:r>
              <a:rPr lang="fi-FI" dirty="0"/>
              <a:t>. tuntotiedon käsittely ja </a:t>
            </a:r>
            <a:r>
              <a:rPr lang="fi-FI" dirty="0" smtClean="0"/>
              <a:t>tarkkaavaisuus</a:t>
            </a:r>
            <a:endParaRPr lang="fi-FI" dirty="0"/>
          </a:p>
          <a:p>
            <a:pPr lvl="2"/>
            <a:r>
              <a:rPr lang="fi-FI" dirty="0" smtClean="0"/>
              <a:t>takaraivolohko: esim</a:t>
            </a:r>
            <a:r>
              <a:rPr lang="fi-FI" dirty="0"/>
              <a:t>. näkötiedon </a:t>
            </a:r>
            <a:r>
              <a:rPr lang="fi-FI" dirty="0" smtClean="0"/>
              <a:t>käsittely </a:t>
            </a:r>
            <a:endParaRPr lang="fi-FI" dirty="0"/>
          </a:p>
          <a:p>
            <a:pPr lvl="2"/>
            <a:r>
              <a:rPr lang="fi-FI" dirty="0" smtClean="0"/>
              <a:t>ohimolohko: esim</a:t>
            </a:r>
            <a:r>
              <a:rPr lang="fi-FI" dirty="0"/>
              <a:t>. kuulotiedon </a:t>
            </a:r>
            <a:r>
              <a:rPr lang="fi-FI" dirty="0" smtClean="0"/>
              <a:t>käsittely</a:t>
            </a:r>
            <a:endParaRPr lang="fi-FI" dirty="0"/>
          </a:p>
          <a:p>
            <a:pPr lvl="1"/>
            <a:r>
              <a:rPr lang="fi-FI" dirty="0" smtClean="0"/>
              <a:t>aivokuoren alapuolisia alueita</a:t>
            </a:r>
          </a:p>
          <a:p>
            <a:pPr lvl="2"/>
            <a:r>
              <a:rPr lang="fi-FI" dirty="0" err="1" smtClean="0"/>
              <a:t>limbinen</a:t>
            </a:r>
            <a:r>
              <a:rPr lang="fi-FI" dirty="0" smtClean="0"/>
              <a:t> järjestelmä: esim. tunteet, motivaatio, muisti ja aistitiedon välitys aivokuorelle</a:t>
            </a:r>
          </a:p>
          <a:p>
            <a:pPr marL="0" lv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08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256" b="6845"/>
          <a:stretch/>
        </p:blipFill>
        <p:spPr>
          <a:xfrm>
            <a:off x="1623525" y="167607"/>
            <a:ext cx="8588464" cy="65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2. aivorunko</a:t>
            </a:r>
          </a:p>
          <a:p>
            <a:pPr lvl="1"/>
            <a:r>
              <a:rPr lang="fi-FI" dirty="0"/>
              <a:t>tärkeä esim. uni-valve-rytmin ja hengityksen säätelyssä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3. pikkuaivot</a:t>
            </a:r>
          </a:p>
          <a:p>
            <a:pPr lvl="1"/>
            <a:r>
              <a:rPr lang="fi-FI" dirty="0"/>
              <a:t>tärkeä esim. liikkeiden hallinnan, tarkkuuden ja ajoituksen sekä tarkkaavaisuuden suuntaamisen kannalta</a:t>
            </a:r>
          </a:p>
        </p:txBody>
      </p:sp>
    </p:spTree>
    <p:extLst>
      <p:ext uri="{BB962C8B-B14F-4D97-AF65-F5344CB8AC3E}">
        <p14:creationId xmlns:p14="http://schemas.microsoft.com/office/powerpoint/2010/main" val="24130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51614" t="40259" b="5353"/>
          <a:stretch/>
        </p:blipFill>
        <p:spPr>
          <a:xfrm>
            <a:off x="3554963" y="133350"/>
            <a:ext cx="4627563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Käyttäytymisgenetiikka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tieteenala, joka selvittää geenien vaikutusta ihmisen toimintaan</a:t>
            </a:r>
          </a:p>
          <a:p>
            <a:r>
              <a:rPr lang="fi-FI" dirty="0"/>
              <a:t>tärkeitä menetelmiä </a:t>
            </a:r>
            <a:r>
              <a:rPr lang="fi-FI" dirty="0" err="1"/>
              <a:t>kaksos</a:t>
            </a:r>
            <a:r>
              <a:rPr lang="fi-FI" dirty="0"/>
              <a:t>- ja adoptiotutkimukset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76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Temperamentti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yksilölliset synnynnäiset </a:t>
            </a:r>
            <a:r>
              <a:rPr lang="fi-FI" sz="2400" dirty="0" smtClean="0"/>
              <a:t>reagointitaipumukset </a:t>
            </a:r>
            <a:r>
              <a:rPr lang="fi-FI" sz="2400" dirty="0"/>
              <a:t>(= temperamenttipiirteet</a:t>
            </a:r>
            <a:r>
              <a:rPr lang="fi-FI" sz="2400" dirty="0" smtClean="0"/>
              <a:t>)</a:t>
            </a:r>
          </a:p>
          <a:p>
            <a:pPr lvl="1"/>
            <a:r>
              <a:rPr lang="fi-FI" sz="2000" dirty="0"/>
              <a:t>e</a:t>
            </a:r>
            <a:r>
              <a:rPr lang="fi-FI" sz="2000" dirty="0" smtClean="0"/>
              <a:t>rottavat yksilöt toisistaan</a:t>
            </a:r>
          </a:p>
          <a:p>
            <a:pPr lvl="1"/>
            <a:r>
              <a:rPr lang="fi-FI" sz="2000" dirty="0"/>
              <a:t>b</a:t>
            </a:r>
            <a:r>
              <a:rPr lang="fi-FI" sz="2000" dirty="0" smtClean="0"/>
              <a:t>iologinen perusta </a:t>
            </a:r>
            <a:r>
              <a:rPr lang="fi-FI" sz="2000" dirty="0" smtClean="0">
                <a:latin typeface="Calibri" panose="020F0502020204030204" pitchFamily="34" charset="0"/>
              </a:rPr>
              <a:t>→ </a:t>
            </a:r>
            <a:r>
              <a:rPr lang="fi-FI" sz="2000" dirty="0" smtClean="0"/>
              <a:t>taustalla synnynnäisiä eroja esim. aivojen rakenteissa ja hermosolujen toiminnassa</a:t>
            </a:r>
            <a:endParaRPr lang="fi-FI" sz="2000" dirty="0"/>
          </a:p>
          <a:p>
            <a:r>
              <a:rPr lang="fi-FI" sz="2400" dirty="0"/>
              <a:t>piirteitä esim. tunneilmaisujen voimakkuus, sopeutuminen muutoksiin, sinnikkyys, häirittävyys ja </a:t>
            </a:r>
            <a:r>
              <a:rPr lang="fi-FI" sz="2400" dirty="0" smtClean="0"/>
              <a:t>ujous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398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220</Words>
  <Application>Microsoft Office PowerPoint</Application>
  <PresentationFormat>Laajakuva</PresentationFormat>
  <Paragraphs>37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5. Biologinen toiminta</vt:lpstr>
      <vt:lpstr>Biologisen psykologian tavoite</vt:lpstr>
      <vt:lpstr>Kognitiivinen neurotiede</vt:lpstr>
      <vt:lpstr>Aivojen päärakenteet</vt:lpstr>
      <vt:lpstr>PowerPoint-esitys</vt:lpstr>
      <vt:lpstr>PowerPoint-esitys</vt:lpstr>
      <vt:lpstr>PowerPoint-esitys</vt:lpstr>
      <vt:lpstr>Käyttäytymisgenetiikka</vt:lpstr>
      <vt:lpstr>Temperamentti</vt:lpstr>
      <vt:lpstr>Evoluutiopsykologia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Holm, Kristiina M</dc:creator>
  <cp:lastModifiedBy>Syrjäläinen Jarno Antero</cp:lastModifiedBy>
  <cp:revision>5</cp:revision>
  <dcterms:created xsi:type="dcterms:W3CDTF">2017-08-15T16:45:59Z</dcterms:created>
  <dcterms:modified xsi:type="dcterms:W3CDTF">2018-08-29T08:48:50Z</dcterms:modified>
</cp:coreProperties>
</file>