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3" r:id="rId6"/>
    <p:sldId id="265" r:id="rId7"/>
    <p:sldId id="273" r:id="rId8"/>
    <p:sldId id="267" r:id="rId9"/>
    <p:sldId id="269" r:id="rId10"/>
    <p:sldId id="268" r:id="rId11"/>
    <p:sldId id="271" r:id="rId12"/>
    <p:sldId id="272" r:id="rId13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988BDD-FA2A-AF43-ACED-5C1210FB204B}" v="5" dt="2021-11-21T14:53:31.8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6327"/>
  </p:normalViewPr>
  <p:slideViewPr>
    <p:cSldViewPr snapToGrid="0">
      <p:cViewPr varScale="1">
        <p:scale>
          <a:sx n="111" d="100"/>
          <a:sy n="111" d="100"/>
        </p:scale>
        <p:origin x="59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ja Tuunainen" userId="1210e16e-b70a-4111-b2d3-ae66487c177b" providerId="ADAL" clId="{F2988BDD-FA2A-AF43-ACED-5C1210FB204B}"/>
    <pc:docChg chg="undo custSel modSld">
      <pc:chgData name="Eija Tuunainen" userId="1210e16e-b70a-4111-b2d3-ae66487c177b" providerId="ADAL" clId="{F2988BDD-FA2A-AF43-ACED-5C1210FB204B}" dt="2021-11-21T14:56:17.330" v="79" actId="20577"/>
      <pc:docMkLst>
        <pc:docMk/>
      </pc:docMkLst>
      <pc:sldChg chg="modSp mod">
        <pc:chgData name="Eija Tuunainen" userId="1210e16e-b70a-4111-b2d3-ae66487c177b" providerId="ADAL" clId="{F2988BDD-FA2A-AF43-ACED-5C1210FB204B}" dt="2021-11-21T14:46:27.767" v="0" actId="20577"/>
        <pc:sldMkLst>
          <pc:docMk/>
          <pc:sldMk cId="904327371" sldId="256"/>
        </pc:sldMkLst>
        <pc:spChg chg="mod">
          <ac:chgData name="Eija Tuunainen" userId="1210e16e-b70a-4111-b2d3-ae66487c177b" providerId="ADAL" clId="{F2988BDD-FA2A-AF43-ACED-5C1210FB204B}" dt="2021-11-21T14:46:27.767" v="0" actId="20577"/>
          <ac:spMkLst>
            <pc:docMk/>
            <pc:sldMk cId="904327371" sldId="256"/>
            <ac:spMk id="3" creationId="{5B762886-2F8A-4CE1-B8B9-01A35E127BCD}"/>
          </ac:spMkLst>
        </pc:spChg>
      </pc:sldChg>
      <pc:sldChg chg="modSp mod">
        <pc:chgData name="Eija Tuunainen" userId="1210e16e-b70a-4111-b2d3-ae66487c177b" providerId="ADAL" clId="{F2988BDD-FA2A-AF43-ACED-5C1210FB204B}" dt="2021-11-21T14:46:54.788" v="2" actId="1076"/>
        <pc:sldMkLst>
          <pc:docMk/>
          <pc:sldMk cId="3227921530" sldId="263"/>
        </pc:sldMkLst>
        <pc:spChg chg="mod">
          <ac:chgData name="Eija Tuunainen" userId="1210e16e-b70a-4111-b2d3-ae66487c177b" providerId="ADAL" clId="{F2988BDD-FA2A-AF43-ACED-5C1210FB204B}" dt="2021-11-21T14:46:53.545" v="1" actId="20577"/>
          <ac:spMkLst>
            <pc:docMk/>
            <pc:sldMk cId="3227921530" sldId="263"/>
            <ac:spMk id="10" creationId="{4887AADA-8183-4349-AEA4-4FCBB9A3A790}"/>
          </ac:spMkLst>
        </pc:spChg>
        <pc:picChg chg="mod">
          <ac:chgData name="Eija Tuunainen" userId="1210e16e-b70a-4111-b2d3-ae66487c177b" providerId="ADAL" clId="{F2988BDD-FA2A-AF43-ACED-5C1210FB204B}" dt="2021-11-21T14:46:54.788" v="2" actId="1076"/>
          <ac:picMkLst>
            <pc:docMk/>
            <pc:sldMk cId="3227921530" sldId="263"/>
            <ac:picMk id="5" creationId="{130E08BF-B0BA-4C8B-9518-54254A5193F0}"/>
          </ac:picMkLst>
        </pc:picChg>
      </pc:sldChg>
      <pc:sldChg chg="modSp mod">
        <pc:chgData name="Eija Tuunainen" userId="1210e16e-b70a-4111-b2d3-ae66487c177b" providerId="ADAL" clId="{F2988BDD-FA2A-AF43-ACED-5C1210FB204B}" dt="2021-11-21T14:47:34.428" v="3" actId="20577"/>
        <pc:sldMkLst>
          <pc:docMk/>
          <pc:sldMk cId="3779223495" sldId="265"/>
        </pc:sldMkLst>
        <pc:spChg chg="mod">
          <ac:chgData name="Eija Tuunainen" userId="1210e16e-b70a-4111-b2d3-ae66487c177b" providerId="ADAL" clId="{F2988BDD-FA2A-AF43-ACED-5C1210FB204B}" dt="2021-11-21T14:47:34.428" v="3" actId="20577"/>
          <ac:spMkLst>
            <pc:docMk/>
            <pc:sldMk cId="3779223495" sldId="265"/>
            <ac:spMk id="18" creationId="{8C79D63A-D60B-4740-AB10-83B71BD1F7B6}"/>
          </ac:spMkLst>
        </pc:spChg>
      </pc:sldChg>
      <pc:sldChg chg="modSp mod">
        <pc:chgData name="Eija Tuunainen" userId="1210e16e-b70a-4111-b2d3-ae66487c177b" providerId="ADAL" clId="{F2988BDD-FA2A-AF43-ACED-5C1210FB204B}" dt="2021-11-21T14:48:16.303" v="10" actId="20577"/>
        <pc:sldMkLst>
          <pc:docMk/>
          <pc:sldMk cId="4097662426" sldId="267"/>
        </pc:sldMkLst>
        <pc:spChg chg="mod">
          <ac:chgData name="Eija Tuunainen" userId="1210e16e-b70a-4111-b2d3-ae66487c177b" providerId="ADAL" clId="{F2988BDD-FA2A-AF43-ACED-5C1210FB204B}" dt="2021-11-21T14:48:12.595" v="7" actId="20577"/>
          <ac:spMkLst>
            <pc:docMk/>
            <pc:sldMk cId="4097662426" sldId="267"/>
            <ac:spMk id="12" creationId="{4FB5BED4-E10A-474A-8E17-5D4196753DC4}"/>
          </ac:spMkLst>
        </pc:spChg>
        <pc:spChg chg="mod">
          <ac:chgData name="Eija Tuunainen" userId="1210e16e-b70a-4111-b2d3-ae66487c177b" providerId="ADAL" clId="{F2988BDD-FA2A-AF43-ACED-5C1210FB204B}" dt="2021-11-21T14:48:16.303" v="10" actId="20577"/>
          <ac:spMkLst>
            <pc:docMk/>
            <pc:sldMk cId="4097662426" sldId="267"/>
            <ac:spMk id="13" creationId="{023929B1-D367-43FA-BCF2-C7B1554841E8}"/>
          </ac:spMkLst>
        </pc:spChg>
      </pc:sldChg>
      <pc:sldChg chg="modSp mod">
        <pc:chgData name="Eija Tuunainen" userId="1210e16e-b70a-4111-b2d3-ae66487c177b" providerId="ADAL" clId="{F2988BDD-FA2A-AF43-ACED-5C1210FB204B}" dt="2021-11-21T14:51:57.417" v="24" actId="1076"/>
        <pc:sldMkLst>
          <pc:docMk/>
          <pc:sldMk cId="3274524380" sldId="268"/>
        </pc:sldMkLst>
        <pc:spChg chg="mod">
          <ac:chgData name="Eija Tuunainen" userId="1210e16e-b70a-4111-b2d3-ae66487c177b" providerId="ADAL" clId="{F2988BDD-FA2A-AF43-ACED-5C1210FB204B}" dt="2021-11-21T14:51:57.417" v="24" actId="1076"/>
          <ac:spMkLst>
            <pc:docMk/>
            <pc:sldMk cId="3274524380" sldId="268"/>
            <ac:spMk id="14" creationId="{04BC340F-3660-4F42-9F41-CEBE8A1F4700}"/>
          </ac:spMkLst>
        </pc:spChg>
      </pc:sldChg>
      <pc:sldChg chg="addSp delSp modSp mod">
        <pc:chgData name="Eija Tuunainen" userId="1210e16e-b70a-4111-b2d3-ae66487c177b" providerId="ADAL" clId="{F2988BDD-FA2A-AF43-ACED-5C1210FB204B}" dt="2021-11-21T14:55:15.251" v="74" actId="1038"/>
        <pc:sldMkLst>
          <pc:docMk/>
          <pc:sldMk cId="2371876659" sldId="269"/>
        </pc:sldMkLst>
        <pc:spChg chg="add del mod">
          <ac:chgData name="Eija Tuunainen" userId="1210e16e-b70a-4111-b2d3-ae66487c177b" providerId="ADAL" clId="{F2988BDD-FA2A-AF43-ACED-5C1210FB204B}" dt="2021-11-21T14:52:12.373" v="26"/>
          <ac:spMkLst>
            <pc:docMk/>
            <pc:sldMk cId="2371876659" sldId="269"/>
            <ac:spMk id="3" creationId="{45B30AC2-1F26-2B49-B6B5-C3A479C01D28}"/>
          </ac:spMkLst>
        </pc:spChg>
        <pc:spChg chg="mod">
          <ac:chgData name="Eija Tuunainen" userId="1210e16e-b70a-4111-b2d3-ae66487c177b" providerId="ADAL" clId="{F2988BDD-FA2A-AF43-ACED-5C1210FB204B}" dt="2021-11-21T14:49:36.369" v="12" actId="20577"/>
          <ac:spMkLst>
            <pc:docMk/>
            <pc:sldMk cId="2371876659" sldId="269"/>
            <ac:spMk id="5" creationId="{9BE17D1A-8342-460E-B7D1-2B05D365F281}"/>
          </ac:spMkLst>
        </pc:spChg>
        <pc:spChg chg="mod">
          <ac:chgData name="Eija Tuunainen" userId="1210e16e-b70a-4111-b2d3-ae66487c177b" providerId="ADAL" clId="{F2988BDD-FA2A-AF43-ACED-5C1210FB204B}" dt="2021-11-21T14:50:41.827" v="20" actId="20577"/>
          <ac:spMkLst>
            <pc:docMk/>
            <pc:sldMk cId="2371876659" sldId="269"/>
            <ac:spMk id="6" creationId="{B18B2E62-6D4C-4110-B42D-E84F874B45E9}"/>
          </ac:spMkLst>
        </pc:spChg>
        <pc:spChg chg="add del mod">
          <ac:chgData name="Eija Tuunainen" userId="1210e16e-b70a-4111-b2d3-ae66487c177b" providerId="ADAL" clId="{F2988BDD-FA2A-AF43-ACED-5C1210FB204B}" dt="2021-11-21T14:53:00.910" v="28"/>
          <ac:spMkLst>
            <pc:docMk/>
            <pc:sldMk cId="2371876659" sldId="269"/>
            <ac:spMk id="8" creationId="{4BFE0A29-0F88-104E-84E2-43EF15539665}"/>
          </ac:spMkLst>
        </pc:spChg>
        <pc:spChg chg="mod">
          <ac:chgData name="Eija Tuunainen" userId="1210e16e-b70a-4111-b2d3-ae66487c177b" providerId="ADAL" clId="{F2988BDD-FA2A-AF43-ACED-5C1210FB204B}" dt="2021-11-21T14:53:22.667" v="31" actId="20577"/>
          <ac:spMkLst>
            <pc:docMk/>
            <pc:sldMk cId="2371876659" sldId="269"/>
            <ac:spMk id="9" creationId="{68304797-1EDA-4E9A-A6EF-5F8CC9C2B75D}"/>
          </ac:spMkLst>
        </pc:spChg>
        <pc:spChg chg="mod">
          <ac:chgData name="Eija Tuunainen" userId="1210e16e-b70a-4111-b2d3-ae66487c177b" providerId="ADAL" clId="{F2988BDD-FA2A-AF43-ACED-5C1210FB204B}" dt="2021-11-21T14:50:08.299" v="17" actId="20577"/>
          <ac:spMkLst>
            <pc:docMk/>
            <pc:sldMk cId="2371876659" sldId="269"/>
            <ac:spMk id="11" creationId="{D80C12C6-652A-4454-86D5-818CDB1A9A0D}"/>
          </ac:spMkLst>
        </pc:spChg>
        <pc:spChg chg="add mod">
          <ac:chgData name="Eija Tuunainen" userId="1210e16e-b70a-4111-b2d3-ae66487c177b" providerId="ADAL" clId="{F2988BDD-FA2A-AF43-ACED-5C1210FB204B}" dt="2021-11-21T14:55:15.251" v="74" actId="1038"/>
          <ac:spMkLst>
            <pc:docMk/>
            <pc:sldMk cId="2371876659" sldId="269"/>
            <ac:spMk id="14" creationId="{C53C7913-20C3-3C43-BF74-C045C943C926}"/>
          </ac:spMkLst>
        </pc:spChg>
        <pc:picChg chg="mod">
          <ac:chgData name="Eija Tuunainen" userId="1210e16e-b70a-4111-b2d3-ae66487c177b" providerId="ADAL" clId="{F2988BDD-FA2A-AF43-ACED-5C1210FB204B}" dt="2021-11-21T14:53:05.786" v="30" actId="1076"/>
          <ac:picMkLst>
            <pc:docMk/>
            <pc:sldMk cId="2371876659" sldId="269"/>
            <ac:picMk id="4" creationId="{D7BE4218-4AE8-4171-8FE3-D2EA999BC1DD}"/>
          </ac:picMkLst>
        </pc:picChg>
      </pc:sldChg>
      <pc:sldChg chg="modSp mod">
        <pc:chgData name="Eija Tuunainen" userId="1210e16e-b70a-4111-b2d3-ae66487c177b" providerId="ADAL" clId="{F2988BDD-FA2A-AF43-ACED-5C1210FB204B}" dt="2021-11-21T14:55:38.968" v="77" actId="20577"/>
        <pc:sldMkLst>
          <pc:docMk/>
          <pc:sldMk cId="1923813618" sldId="271"/>
        </pc:sldMkLst>
        <pc:spChg chg="mod">
          <ac:chgData name="Eija Tuunainen" userId="1210e16e-b70a-4111-b2d3-ae66487c177b" providerId="ADAL" clId="{F2988BDD-FA2A-AF43-ACED-5C1210FB204B}" dt="2021-11-21T14:55:38.968" v="77" actId="20577"/>
          <ac:spMkLst>
            <pc:docMk/>
            <pc:sldMk cId="1923813618" sldId="271"/>
            <ac:spMk id="18" creationId="{89C0221B-B635-47C1-8CA4-4FDB3F47109B}"/>
          </ac:spMkLst>
        </pc:spChg>
      </pc:sldChg>
      <pc:sldChg chg="modSp mod">
        <pc:chgData name="Eija Tuunainen" userId="1210e16e-b70a-4111-b2d3-ae66487c177b" providerId="ADAL" clId="{F2988BDD-FA2A-AF43-ACED-5C1210FB204B}" dt="2021-11-21T14:56:17.330" v="79" actId="20577"/>
        <pc:sldMkLst>
          <pc:docMk/>
          <pc:sldMk cId="4028477153" sldId="272"/>
        </pc:sldMkLst>
        <pc:spChg chg="mod">
          <ac:chgData name="Eija Tuunainen" userId="1210e16e-b70a-4111-b2d3-ae66487c177b" providerId="ADAL" clId="{F2988BDD-FA2A-AF43-ACED-5C1210FB204B}" dt="2021-11-21T14:56:17.330" v="79" actId="20577"/>
          <ac:spMkLst>
            <pc:docMk/>
            <pc:sldMk cId="4028477153" sldId="272"/>
            <ac:spMk id="13" creationId="{8CA64796-73DD-41C6-8E63-0C1275E85BAA}"/>
          </ac:spMkLst>
        </pc:spChg>
      </pc:sldChg>
      <pc:sldChg chg="modSp mod">
        <pc:chgData name="Eija Tuunainen" userId="1210e16e-b70a-4111-b2d3-ae66487c177b" providerId="ADAL" clId="{F2988BDD-FA2A-AF43-ACED-5C1210FB204B}" dt="2021-11-21T14:48:00.134" v="4" actId="20577"/>
        <pc:sldMkLst>
          <pc:docMk/>
          <pc:sldMk cId="1484164052" sldId="273"/>
        </pc:sldMkLst>
        <pc:spChg chg="mod">
          <ac:chgData name="Eija Tuunainen" userId="1210e16e-b70a-4111-b2d3-ae66487c177b" providerId="ADAL" clId="{F2988BDD-FA2A-AF43-ACED-5C1210FB204B}" dt="2021-11-21T14:48:00.134" v="4" actId="20577"/>
          <ac:spMkLst>
            <pc:docMk/>
            <pc:sldMk cId="1484164052" sldId="273"/>
            <ac:spMk id="11" creationId="{6FFA12EC-AD76-40E1-B63C-7ED83CC6BAC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999230C-9C61-4D42-A463-99C029E148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B275B45-8898-4244-8620-EC55DCEC23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44966F0-BB47-40FF-A314-01D3D5E7C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30.3.2022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EE73AD4-DCB1-45F5-8D7B-D10B26583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44539E4-FCE1-4BD7-BAA9-1BD3232DC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6681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2A5AD8-AB85-4C83-B4E9-AE621A056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83552CC-C098-4C69-864A-CC357E1D5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0BF6FDB-0DA7-4ADB-B50E-3A676337D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30.3.2022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9318326-4401-4343-8F1E-C4D947B99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9F7B2C5-30C4-4B55-B648-1CB824216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00373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0955C37-C282-4CA8-8CFC-11B9E6DEF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A3CD1CF-0CB9-464D-9400-063D38EEC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C29929E-9A14-40EB-A01C-3E6CC293E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30.3.2022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9577E47-C62D-44C3-BFEC-912EFBD9A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B13E337-D32B-47AA-A4CB-6E7E8A107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0858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528E25-B98F-46B6-9057-8124C97AD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43826C2-B2DE-45A7-AE3E-9E3432CE88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D716823-3F91-42EB-AD8A-A9EB624F52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4EB24D5-8685-4B05-A195-E20D0DC26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30.3.2022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56D47B6-89BD-4B34-8767-9C62B11C7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D7F0ECA-9E88-4694-8143-5F870252B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20441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B1D6CC-DA19-43B8-92D1-74EF43AB9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D60BAD9-B969-433E-905A-72440AD889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1AB337B-A29D-4D34-BDCD-0D31C81416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0978AD3-455D-4560-96A7-CF866146B0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DF39D78-7D76-464C-ACF0-16B5ED76FC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3F8A66F7-4B69-4069-8BA1-C6BAD6B9B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30.3.2022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534FFC5-B7AD-463C-9C97-A71DDFA92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2EB94592-C895-4E0D-8550-960E7AC41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45614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B1F169-1EA3-4D50-B6CE-D0D554F29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DB3B0B8-DEE7-46BE-A1F1-F25564EF0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30.3.2022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91A9013-615B-4BEB-B8DD-CD0B6631E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AAD5F9B-2A31-4A87-8A94-9B5148F69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54055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FF86AB4-B5EE-43F0-8557-A2855987D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30.3.2022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ACD1B0C-5B6B-490A-8536-A4B825AC8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7C8D580-3DCA-46BD-A9C6-845E6EED3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4354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6D8E3F-E7A2-4DCC-BD0F-7A442ED29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1878107-85F8-4636-8437-24B3D08D7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A26E0A3-EDBB-41B1-8BE7-0C8B308D77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42C9D25-B909-4DD3-9139-907DDD045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30.3.2022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049132D-3A8F-44C2-88AB-540114A71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170ED08-8F3C-4C2E-9ADB-021B928F9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8804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53BB3C-4C32-4FC2-99B3-63111FFF0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8B0FCC8-AD69-4777-8A01-EA4C89001E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D672E42-1A0E-4429-B7E5-8398D6D36F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95AB94B-E9CD-4B0A-A977-35E3728A9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30.3.2022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8626862-3D03-489A-8A95-79BF46B29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4BBE6C5-AE72-40D4-A70A-6AD8696F9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5341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311CCF6-AE83-4338-8D86-D5157E041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1351B71-9611-4379-A019-41486FB607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DC731B5-9F32-42C9-A6F2-E522AEA66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30.3.2022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83B8245-5E7F-4B46-94B7-2E0CBEC02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C1404F4-5FB5-4461-95FE-67F61420B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973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63BCD6F5-E34C-4CB3-9A67-0C46CDFF45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F9E70756-5121-4B1A-9427-A8390FD536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B574F3D-10EA-46E6-A674-4FE5B0F5D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30.3.2022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1EE5A55-F621-480D-BD91-3D03DAC67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46DC09F-CCF6-4F36-8021-6652ABFC5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6527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270D5D2F-EBCA-4961-A65F-878914F34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B053E8C-F46A-4BE3-AC1C-797C12E98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7946D58-41C0-4CD4-8D6A-7214DD2FCA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20886-94D6-40BF-90AE-6114E509F23C}" type="datetimeFigureOut">
              <a:rPr lang="fi-FI" smtClean="0"/>
              <a:t>30.3.2022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5D7F183-FEA2-4A49-BD83-FABB0E0B73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DCA2F7D-F6C0-4708-928D-12CB87074F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4519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8.svg"/><Relationship Id="rId4" Type="http://schemas.openxmlformats.org/officeDocument/2006/relationships/image" Target="../media/image6.png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g"/><Relationship Id="rId5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2">
            <a:extLst>
              <a:ext uri="{FF2B5EF4-FFF2-40B4-BE49-F238E27FC236}">
                <a16:creationId xmlns:a16="http://schemas.microsoft.com/office/drawing/2014/main" id="{9203DE33-2CD4-4CA8-9AF3-37C3B65133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F57B88-1D4C-41FA-A761-EC1DD10C35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548F45-5164-4ABB-8212-7F293FDED8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Kuva 7" descr="Kuva, joka sisältää kohteen teksti, koju&#10;&#10;Kuvaus luotu automaattisesti">
            <a:extLst>
              <a:ext uri="{FF2B5EF4-FFF2-40B4-BE49-F238E27FC236}">
                <a16:creationId xmlns:a16="http://schemas.microsoft.com/office/drawing/2014/main" id="{5330B204-837B-425B-96C5-81464A0ACF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83"/>
          <a:stretch/>
        </p:blipFill>
        <p:spPr>
          <a:xfrm>
            <a:off x="4031974" y="19060"/>
            <a:ext cx="8160026" cy="6875809"/>
          </a:xfrm>
          <a:prstGeom prst="rect">
            <a:avLst/>
          </a:pr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5E81CCFB-7BEF-4186-86FB-D09450B4D02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F602BD6-F3DE-4E83-A071-2CEFAC425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90801"/>
            <a:ext cx="3628487" cy="2057399"/>
          </a:xfrm>
        </p:spPr>
        <p:txBody>
          <a:bodyPr anchor="t">
            <a:normAutofit/>
          </a:bodyPr>
          <a:lstStyle/>
          <a:p>
            <a:r>
              <a:rPr lang="fi-FI" sz="4000" dirty="0">
                <a:solidFill>
                  <a:srgbClr val="FFFFFF"/>
                </a:solidFill>
              </a:rPr>
              <a:t>Terveysviestintä ja mediaympäristö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B762886-2F8A-4CE1-B8B9-01A35E127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16200000">
            <a:off x="2641365" y="1313776"/>
            <a:ext cx="3007088" cy="515351"/>
          </a:xfrm>
        </p:spPr>
        <p:txBody>
          <a:bodyPr anchor="b">
            <a:normAutofit/>
          </a:bodyPr>
          <a:lstStyle/>
          <a:p>
            <a:pPr marL="457200" lvl="1" indent="0" algn="r">
              <a:buNone/>
            </a:pPr>
            <a:r>
              <a:rPr lang="en-US" sz="1400" dirty="0">
                <a:solidFill>
                  <a:srgbClr val="FFFFFF"/>
                </a:solidFill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solidFill>
                  <a:srgbClr val="FFFFFF"/>
                </a:solidFill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solidFill>
                  <a:srgbClr val="FFFFFF"/>
                </a:solidFill>
                <a:latin typeface="Abadi Extra Light" panose="020B0604020202020204" pitchFamily="34" charset="0"/>
              </a:rPr>
              <a:t> / Joshua Earle</a:t>
            </a:r>
          </a:p>
        </p:txBody>
      </p:sp>
      <p:pic>
        <p:nvPicPr>
          <p:cNvPr id="9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945BC9F4-DF6C-4961-A3ED-94419F0E212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417" y="264243"/>
            <a:ext cx="1861424" cy="428937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4C133811-9223-41FD-A3FD-FAC34DDB21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2004" y="619252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327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Kuva, joka sisältää kohteen ulkokäyttöön tarkoitettu esine&#10;&#10;Kuvaus luotu automaattisesti">
            <a:extLst>
              <a:ext uri="{FF2B5EF4-FFF2-40B4-BE49-F238E27FC236}">
                <a16:creationId xmlns:a16="http://schemas.microsoft.com/office/drawing/2014/main" id="{130E08BF-B0BA-4C8B-9518-54254A5193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64243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14511562-B977-44A8-93A0-BD8D94D32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1"/>
            <a:ext cx="7791450" cy="1138237"/>
          </a:xfrm>
        </p:spPr>
        <p:txBody>
          <a:bodyPr>
            <a:norm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Terveysviestintä</a:t>
            </a:r>
            <a:endParaRPr lang="fi-FI" sz="3600" dirty="0">
              <a:solidFill>
                <a:schemeClr val="bg1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40FB4BC-85DE-4846-8BDA-65C1B6BB8A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1" y="1138238"/>
            <a:ext cx="3924299" cy="2738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>
                <a:solidFill>
                  <a:schemeClr val="bg1"/>
                </a:solidFill>
              </a:rPr>
              <a:t>WHO:n käyttämä suppea määritelmä</a:t>
            </a:r>
            <a:endParaRPr lang="fi-FI" sz="2400" dirty="0">
              <a:solidFill>
                <a:schemeClr val="bg1"/>
              </a:solidFill>
            </a:endParaRPr>
          </a:p>
          <a:p>
            <a:r>
              <a:rPr lang="fi-FI" sz="2400" dirty="0">
                <a:solidFill>
                  <a:schemeClr val="bg1"/>
                </a:solidFill>
              </a:rPr>
              <a:t>Viestintää, jonka tarkoituksena on edistää terveyttä</a:t>
            </a:r>
          </a:p>
          <a:p>
            <a:r>
              <a:rPr lang="fi-FI" sz="2400" dirty="0">
                <a:solidFill>
                  <a:schemeClr val="bg1"/>
                </a:solidFill>
              </a:rPr>
              <a:t>Perustuu tutkittuun tietoon, on luotettavaa</a:t>
            </a:r>
          </a:p>
          <a:p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CA148D8-05DA-4B72-A71C-30F0A81688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43525" y="1138238"/>
            <a:ext cx="6848474" cy="2738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b="1" dirty="0">
                <a:solidFill>
                  <a:schemeClr val="bg1"/>
                </a:solidFill>
              </a:rPr>
              <a:t>Yleisesti käytössä oleva laaja määritelmä</a:t>
            </a:r>
            <a:endParaRPr lang="fi-FI" sz="2400" dirty="0">
              <a:solidFill>
                <a:schemeClr val="bg1"/>
              </a:solidFill>
            </a:endParaRPr>
          </a:p>
          <a:p>
            <a:r>
              <a:rPr lang="fi-FI" sz="2400" dirty="0">
                <a:solidFill>
                  <a:schemeClr val="bg1"/>
                </a:solidFill>
              </a:rPr>
              <a:t>Kaikki terveyteen ja sairauteen liittyvä tieto</a:t>
            </a:r>
          </a:p>
          <a:p>
            <a:r>
              <a:rPr lang="fi-FI" sz="2400" dirty="0">
                <a:solidFill>
                  <a:schemeClr val="bg1"/>
                </a:solidFill>
              </a:rPr>
              <a:t>Voi olla luotettavaa tai epäluotettavaa </a:t>
            </a:r>
          </a:p>
          <a:p>
            <a:pPr marL="0" indent="0">
              <a:buNone/>
            </a:pPr>
            <a:endParaRPr lang="fi-FI" dirty="0">
              <a:solidFill>
                <a:schemeClr val="bg1"/>
              </a:solidFill>
            </a:endParaRPr>
          </a:p>
        </p:txBody>
      </p:sp>
      <p:pic>
        <p:nvPicPr>
          <p:cNvPr id="7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5C1D73E9-0E4E-4C6A-890C-39CC50E7A5A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417" y="264243"/>
            <a:ext cx="1861424" cy="42893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27926F53-42C3-4A64-A28A-496B86BB0F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2004" y="6192520"/>
            <a:ext cx="2000250" cy="514350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4887AADA-8183-4349-AEA4-4FCBB9A3A790}"/>
              </a:ext>
            </a:extLst>
          </p:cNvPr>
          <p:cNvSpPr txBox="1"/>
          <p:nvPr/>
        </p:nvSpPr>
        <p:spPr>
          <a:xfrm>
            <a:off x="2918837" y="6337538"/>
            <a:ext cx="31234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r">
              <a:buNone/>
            </a:pPr>
            <a:r>
              <a:rPr lang="en-US" sz="1800" dirty="0">
                <a:solidFill>
                  <a:srgbClr val="FFFFFF"/>
                </a:solidFill>
                <a:latin typeface="Abadi Extra Light" panose="020B0604020202020204" pitchFamily="34" charset="0"/>
              </a:rPr>
              <a:t>Kuva: </a:t>
            </a:r>
            <a:r>
              <a:rPr lang="en-US" sz="1800" dirty="0" err="1">
                <a:solidFill>
                  <a:srgbClr val="FFFFFF"/>
                </a:solidFill>
                <a:latin typeface="Abadi Extra Light" panose="020B0604020202020204" pitchFamily="34" charset="0"/>
              </a:rPr>
              <a:t>Unsplash.com</a:t>
            </a:r>
            <a:r>
              <a:rPr lang="en-US" sz="1800" dirty="0">
                <a:solidFill>
                  <a:srgbClr val="FFFFFF"/>
                </a:solidFill>
                <a:latin typeface="Abadi Extra Light" panose="020B0604020202020204" pitchFamily="34" charset="0"/>
              </a:rPr>
              <a:t>/</a:t>
            </a:r>
            <a:r>
              <a:rPr lang="en-US" dirty="0">
                <a:solidFill>
                  <a:srgbClr val="FFFFFF"/>
                </a:solidFill>
                <a:latin typeface="Abadi Extra Light" panose="020B0604020202020204" pitchFamily="34" charset="0"/>
              </a:rPr>
              <a:t>NASA</a:t>
            </a:r>
            <a:endParaRPr lang="en-US" sz="1800" dirty="0">
              <a:solidFill>
                <a:srgbClr val="FFFFFF"/>
              </a:solidFill>
              <a:latin typeface="Abadi Extra Ligh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921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5AF5124-A95F-4CF8-A526-957A14ED5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00051"/>
            <a:ext cx="11932841" cy="627716"/>
          </a:xfrm>
        </p:spPr>
        <p:txBody>
          <a:bodyPr>
            <a:normAutofit/>
          </a:bodyPr>
          <a:lstStyle/>
          <a:p>
            <a:pPr algn="ctr"/>
            <a:r>
              <a:rPr lang="fi-FI" sz="3600" b="1" dirty="0">
                <a:solidFill>
                  <a:srgbClr val="7030A0"/>
                </a:solidFill>
              </a:rPr>
              <a:t>Terveysviestinnän muodot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6D949BA8-A5D2-4FF5-8422-51A5CB851DAF}"/>
              </a:ext>
            </a:extLst>
          </p:cNvPr>
          <p:cNvSpPr txBox="1"/>
          <p:nvPr/>
        </p:nvSpPr>
        <p:spPr>
          <a:xfrm>
            <a:off x="323848" y="2151727"/>
            <a:ext cx="339844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fi-FI" sz="2000" dirty="0"/>
              <a:t>Kohteena koko väestö tai ihmisryhmä</a:t>
            </a:r>
          </a:p>
          <a:p>
            <a:pPr marL="342900" indent="-342900">
              <a:buFontTx/>
              <a:buChar char="-"/>
            </a:pPr>
            <a:r>
              <a:rPr lang="fi-FI" sz="2000" dirty="0"/>
              <a:t>Yksisuuntaista tiedonkulkua</a:t>
            </a:r>
          </a:p>
          <a:p>
            <a:pPr marL="342900" indent="-342900">
              <a:buFontTx/>
              <a:buChar char="-"/>
            </a:pPr>
            <a:r>
              <a:rPr lang="fi-FI" sz="2000" dirty="0"/>
              <a:t>Esim. terveyteen liittyvä uutisointi, terveyskampanjat</a:t>
            </a:r>
          </a:p>
          <a:p>
            <a:endParaRPr lang="fi-FI" sz="2000" dirty="0"/>
          </a:p>
          <a:p>
            <a:pPr marL="342900" indent="-342900">
              <a:buFontTx/>
              <a:buChar char="-"/>
            </a:pPr>
            <a:endParaRPr lang="fi-FI" sz="2000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91D423BE-FFFF-4AFB-9B11-1F8CBD02279D}"/>
              </a:ext>
            </a:extLst>
          </p:cNvPr>
          <p:cNvSpPr txBox="1"/>
          <p:nvPr/>
        </p:nvSpPr>
        <p:spPr>
          <a:xfrm>
            <a:off x="4035091" y="2151727"/>
            <a:ext cx="330215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i-FI" sz="2000" dirty="0"/>
              <a:t>Suunnattu tietylle ryhmälle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Esim. koulun terveystiedon opetus, ensiapukoulutus</a:t>
            </a:r>
          </a:p>
          <a:p>
            <a:pPr marL="285750" indent="-285750">
              <a:buFontTx/>
              <a:buChar char="-"/>
            </a:pPr>
            <a:endParaRPr lang="fi-FI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CC46C79B-F8DE-4F57-BCE0-B6370AF408CC}"/>
              </a:ext>
            </a:extLst>
          </p:cNvPr>
          <p:cNvSpPr txBox="1"/>
          <p:nvPr/>
        </p:nvSpPr>
        <p:spPr>
          <a:xfrm>
            <a:off x="323848" y="1397973"/>
            <a:ext cx="3095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b="1" dirty="0">
                <a:solidFill>
                  <a:srgbClr val="7030A0"/>
                </a:solidFill>
              </a:rPr>
              <a:t>Joukkoviestintä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5177D294-7D2D-4D33-A52A-E102FE3FB670}"/>
              </a:ext>
            </a:extLst>
          </p:cNvPr>
          <p:cNvSpPr txBox="1"/>
          <p:nvPr/>
        </p:nvSpPr>
        <p:spPr>
          <a:xfrm>
            <a:off x="4271527" y="1397973"/>
            <a:ext cx="2857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b="1" dirty="0">
                <a:solidFill>
                  <a:srgbClr val="7030A0"/>
                </a:solidFill>
              </a:rPr>
              <a:t>Kohdeviestintä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2115A0AC-6945-4600-9FA0-ACEF6ACEF0AD}"/>
              </a:ext>
            </a:extLst>
          </p:cNvPr>
          <p:cNvSpPr txBox="1"/>
          <p:nvPr/>
        </p:nvSpPr>
        <p:spPr>
          <a:xfrm>
            <a:off x="7920474" y="1397973"/>
            <a:ext cx="3081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b="1" dirty="0">
                <a:solidFill>
                  <a:srgbClr val="7030A0"/>
                </a:solidFill>
              </a:rPr>
              <a:t>Keskinäisviestintä</a:t>
            </a:r>
          </a:p>
        </p:txBody>
      </p:sp>
      <p:pic>
        <p:nvPicPr>
          <p:cNvPr id="11" name="Kuva 10" descr="Ihmisryhmä tasaisella täytöllä">
            <a:extLst>
              <a:ext uri="{FF2B5EF4-FFF2-40B4-BE49-F238E27FC236}">
                <a16:creationId xmlns:a16="http://schemas.microsoft.com/office/drawing/2014/main" id="{394A85D2-FB95-41F9-904F-B2FB0CC29A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71035" y="4187209"/>
            <a:ext cx="1685925" cy="1685925"/>
          </a:xfrm>
          <a:prstGeom prst="rect">
            <a:avLst/>
          </a:prstGeom>
        </p:spPr>
      </p:pic>
      <p:pic>
        <p:nvPicPr>
          <p:cNvPr id="13" name="Kuva 12" descr="Ryhmä tasaisella täytöllä">
            <a:extLst>
              <a:ext uri="{FF2B5EF4-FFF2-40B4-BE49-F238E27FC236}">
                <a16:creationId xmlns:a16="http://schemas.microsoft.com/office/drawing/2014/main" id="{18ADBFD0-47B4-4571-BC2E-5428D91C862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758292" y="4656931"/>
            <a:ext cx="914400" cy="914400"/>
          </a:xfrm>
          <a:prstGeom prst="rect">
            <a:avLst/>
          </a:prstGeom>
        </p:spPr>
      </p:pic>
      <p:pic>
        <p:nvPicPr>
          <p:cNvPr id="15" name="Kuva 14" descr="Ryhmä tasaisella täytöllä">
            <a:extLst>
              <a:ext uri="{FF2B5EF4-FFF2-40B4-BE49-F238E27FC236}">
                <a16:creationId xmlns:a16="http://schemas.microsoft.com/office/drawing/2014/main" id="{CE575402-877A-4669-B957-62510A4A64C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693485" y="4656931"/>
            <a:ext cx="914400" cy="914400"/>
          </a:xfrm>
          <a:prstGeom prst="rect">
            <a:avLst/>
          </a:prstGeom>
        </p:spPr>
      </p:pic>
      <p:pic>
        <p:nvPicPr>
          <p:cNvPr id="17" name="Kuva 16" descr="Mies ja lapsi tasaisella täytöllä">
            <a:extLst>
              <a:ext uri="{FF2B5EF4-FFF2-40B4-BE49-F238E27FC236}">
                <a16:creationId xmlns:a16="http://schemas.microsoft.com/office/drawing/2014/main" id="{043D4F69-3B1C-41A7-86B2-214DB4978FA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656211" y="4733131"/>
            <a:ext cx="914400" cy="914400"/>
          </a:xfrm>
          <a:prstGeom prst="rect">
            <a:avLst/>
          </a:prstGeom>
        </p:spPr>
      </p:pic>
      <p:sp>
        <p:nvSpPr>
          <p:cNvPr id="18" name="Tekstiruutu 17">
            <a:extLst>
              <a:ext uri="{FF2B5EF4-FFF2-40B4-BE49-F238E27FC236}">
                <a16:creationId xmlns:a16="http://schemas.microsoft.com/office/drawing/2014/main" id="{8C79D63A-D60B-4740-AB10-83B71BD1F7B6}"/>
              </a:ext>
            </a:extLst>
          </p:cNvPr>
          <p:cNvSpPr txBox="1"/>
          <p:nvPr/>
        </p:nvSpPr>
        <p:spPr>
          <a:xfrm>
            <a:off x="7650049" y="2124869"/>
            <a:ext cx="41673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i-FI" sz="2000" dirty="0"/>
              <a:t>Kahden tai useamman ihmisen välistä vuorovaikutusta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Esim. kodin terveyskasvatus, terveydenhuollon terveysneuvonta</a:t>
            </a:r>
          </a:p>
          <a:p>
            <a:endParaRPr lang="fi-FI" sz="800" dirty="0"/>
          </a:p>
          <a:p>
            <a:endParaRPr lang="fi-FI" sz="2000" dirty="0"/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B07F17AB-59CB-474F-8686-BB2B35D1336C}"/>
              </a:ext>
            </a:extLst>
          </p:cNvPr>
          <p:cNvSpPr txBox="1"/>
          <p:nvPr/>
        </p:nvSpPr>
        <p:spPr>
          <a:xfrm>
            <a:off x="684169" y="5843231"/>
            <a:ext cx="2548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dirty="0">
                <a:solidFill>
                  <a:srgbClr val="7030A0"/>
                </a:solidFill>
              </a:rPr>
              <a:t>YHTEISKUNNANTASO</a:t>
            </a:r>
          </a:p>
        </p:txBody>
      </p:sp>
      <p:sp>
        <p:nvSpPr>
          <p:cNvPr id="21" name="Tekstiruutu 20">
            <a:extLst>
              <a:ext uri="{FF2B5EF4-FFF2-40B4-BE49-F238E27FC236}">
                <a16:creationId xmlns:a16="http://schemas.microsoft.com/office/drawing/2014/main" id="{410D07E2-9644-45ED-9608-3FC3556FF5E0}"/>
              </a:ext>
            </a:extLst>
          </p:cNvPr>
          <p:cNvSpPr txBox="1"/>
          <p:nvPr/>
        </p:nvSpPr>
        <p:spPr>
          <a:xfrm>
            <a:off x="4482446" y="5843231"/>
            <a:ext cx="240744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2000" b="1" dirty="0">
                <a:solidFill>
                  <a:srgbClr val="7030A0"/>
                </a:solidFill>
              </a:rPr>
              <a:t>YHTEISÖTASO</a:t>
            </a:r>
          </a:p>
        </p:txBody>
      </p:sp>
      <p:sp>
        <p:nvSpPr>
          <p:cNvPr id="23" name="Tekstiruutu 22">
            <a:extLst>
              <a:ext uri="{FF2B5EF4-FFF2-40B4-BE49-F238E27FC236}">
                <a16:creationId xmlns:a16="http://schemas.microsoft.com/office/drawing/2014/main" id="{D004B406-A2A2-4B45-839C-0F31A8C04841}"/>
              </a:ext>
            </a:extLst>
          </p:cNvPr>
          <p:cNvSpPr txBox="1"/>
          <p:nvPr/>
        </p:nvSpPr>
        <p:spPr>
          <a:xfrm>
            <a:off x="8715378" y="5873134"/>
            <a:ext cx="2796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2000" b="1" dirty="0">
                <a:solidFill>
                  <a:srgbClr val="7030A0"/>
                </a:solidFill>
              </a:rPr>
              <a:t>YKSILÖTASO</a:t>
            </a:r>
          </a:p>
        </p:txBody>
      </p:sp>
      <p:pic>
        <p:nvPicPr>
          <p:cNvPr id="24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2F34F8FD-CC63-4175-9E48-BE5AB054280E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417" y="264243"/>
            <a:ext cx="1861424" cy="428937"/>
          </a:xfrm>
          <a:prstGeom prst="rect">
            <a:avLst/>
          </a:prstGeom>
        </p:spPr>
      </p:pic>
      <p:pic>
        <p:nvPicPr>
          <p:cNvPr id="25" name="Kuva 24">
            <a:extLst>
              <a:ext uri="{FF2B5EF4-FFF2-40B4-BE49-F238E27FC236}">
                <a16:creationId xmlns:a16="http://schemas.microsoft.com/office/drawing/2014/main" id="{63C34DA0-A653-4067-BE35-A4BF19173A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02004" y="619252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23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isällön paikkamerkki 5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808A2420-0DE0-473E-A1A6-9B58121516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7" t="9091" r="13701"/>
          <a:stretch/>
        </p:blipFill>
        <p:spPr>
          <a:xfrm>
            <a:off x="-22153" y="1120016"/>
            <a:ext cx="5102153" cy="5504304"/>
          </a:xfrm>
          <a:prstGeom prst="rect">
            <a:avLst/>
          </a:prstGeom>
          <a:effectLst>
            <a:softEdge rad="292100"/>
          </a:effectLst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D888C68E-C3EB-4663-9DE4-394D4FC9D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5181600" cy="1117599"/>
          </a:xfrm>
        </p:spPr>
        <p:txBody>
          <a:bodyPr>
            <a:normAutofit/>
          </a:bodyPr>
          <a:lstStyle/>
          <a:p>
            <a:pPr algn="ctr"/>
            <a:r>
              <a:rPr lang="fi-FI" sz="3600" b="1" dirty="0">
                <a:solidFill>
                  <a:srgbClr val="0070C0"/>
                </a:solidFill>
              </a:rPr>
              <a:t>Media on keskeinen terveysviestinnän kanava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853A99A1-4B4E-4C8F-8677-AD45231B446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5181600" y="18574"/>
            <a:ext cx="7010400" cy="6857999"/>
          </a:xfrm>
        </p:spPr>
      </p:pic>
      <p:pic>
        <p:nvPicPr>
          <p:cNvPr id="8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91C2C1FA-BB38-407E-A6EC-70B010A5709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417" y="264243"/>
            <a:ext cx="1861424" cy="428937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6DED7CEB-EF2B-4C1B-94DA-DD578C420F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2004" y="6192520"/>
            <a:ext cx="2000250" cy="514350"/>
          </a:xfrm>
          <a:prstGeom prst="rect">
            <a:avLst/>
          </a:prstGeom>
        </p:spPr>
      </p:pic>
      <p:sp>
        <p:nvSpPr>
          <p:cNvPr id="11" name="Tekstiruutu 10">
            <a:extLst>
              <a:ext uri="{FF2B5EF4-FFF2-40B4-BE49-F238E27FC236}">
                <a16:creationId xmlns:a16="http://schemas.microsoft.com/office/drawing/2014/main" id="{6FFA12EC-AD76-40E1-B63C-7ED83CC6BACE}"/>
              </a:ext>
            </a:extLst>
          </p:cNvPr>
          <p:cNvSpPr txBox="1"/>
          <p:nvPr/>
        </p:nvSpPr>
        <p:spPr>
          <a:xfrm>
            <a:off x="-406400" y="6552981"/>
            <a:ext cx="45618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r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</a:t>
            </a:r>
            <a:r>
              <a:rPr lang="en-US" sz="1400" dirty="0" err="1">
                <a:latin typeface="Abadi Extra Light" panose="020B0604020202020204" pitchFamily="34" charset="0"/>
              </a:rPr>
              <a:t>ThisisEngineering</a:t>
            </a:r>
            <a:r>
              <a:rPr lang="en-US" sz="1400" dirty="0">
                <a:latin typeface="Abadi Extra Light" panose="020B0604020202020204" pitchFamily="34" charset="0"/>
              </a:rPr>
              <a:t> </a:t>
            </a:r>
            <a:r>
              <a:rPr lang="en-US" sz="1400" dirty="0" err="1">
                <a:latin typeface="Abadi Extra Light" panose="020B0604020202020204" pitchFamily="34" charset="0"/>
              </a:rPr>
              <a:t>RAEng</a:t>
            </a:r>
            <a:r>
              <a:rPr lang="en-US" sz="1400" dirty="0">
                <a:latin typeface="Abadi Extra Light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4164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51C9E5B-8F00-45FD-804B-A2403E884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89" y="42181"/>
            <a:ext cx="10515600" cy="823913"/>
          </a:xfrm>
        </p:spPr>
        <p:txBody>
          <a:bodyPr>
            <a:normAutofit/>
          </a:bodyPr>
          <a:lstStyle/>
          <a:p>
            <a:r>
              <a:rPr lang="fi-FI" sz="3200" b="1" dirty="0">
                <a:solidFill>
                  <a:srgbClr val="7030A0"/>
                </a:solidFill>
              </a:rPr>
              <a:t>Some on monelle tärkeä terveysviestinnän kanava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C134BE6-8F65-49E6-9BE0-8049671E9E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430" y="767760"/>
            <a:ext cx="5361685" cy="428937"/>
          </a:xfrm>
        </p:spPr>
        <p:txBody>
          <a:bodyPr>
            <a:normAutofit/>
          </a:bodyPr>
          <a:lstStyle/>
          <a:p>
            <a:pPr algn="ctr"/>
            <a:r>
              <a:rPr lang="fi-FI" sz="2000" dirty="0"/>
              <a:t>Terveysalan asiantuntijajärjestöjen somesivustot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08FA1B5-92B1-4678-81BB-E1076530E9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0441" y="1503187"/>
            <a:ext cx="5582347" cy="4686476"/>
          </a:xfrm>
        </p:spPr>
        <p:txBody>
          <a:bodyPr>
            <a:normAutofit lnSpcReduction="10000"/>
          </a:bodyPr>
          <a:lstStyle/>
          <a:p>
            <a:r>
              <a:rPr lang="fi-FI" sz="2000" dirty="0"/>
              <a:t>Materiaalin tuottajina asiantuntijat</a:t>
            </a:r>
          </a:p>
          <a:p>
            <a:r>
              <a:rPr lang="fi-FI" sz="2000" dirty="0"/>
              <a:t>Perustuu tutkittuun tietoon, käytettävissä laajat ajantasaiset tutkimusaineistot</a:t>
            </a:r>
          </a:p>
          <a:p>
            <a:r>
              <a:rPr lang="fi-FI" sz="2000" dirty="0"/>
              <a:t>Sivustot päivitetään säännöllisesti, mahdolliset virheet korjataan </a:t>
            </a:r>
          </a:p>
          <a:p>
            <a:r>
              <a:rPr lang="fi-FI" sz="2000" dirty="0"/>
              <a:t>Motiivina terveysosaamisen lisääminen ja terveyden edistäminen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44C12DD7-8603-486F-A08C-DDDE8391B1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99203" y="771291"/>
            <a:ext cx="5464171" cy="428937"/>
          </a:xfrm>
        </p:spPr>
        <p:txBody>
          <a:bodyPr>
            <a:normAutofit/>
          </a:bodyPr>
          <a:lstStyle/>
          <a:p>
            <a:r>
              <a:rPr lang="fi-FI" sz="2000" dirty="0"/>
              <a:t>Terveysaiheiset blogit ja keskustelupalstat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611DDDE8-A11E-496E-B6A0-798AAD021B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1388476"/>
            <a:ext cx="5738414" cy="2813295"/>
          </a:xfrm>
        </p:spPr>
        <p:txBody>
          <a:bodyPr>
            <a:normAutofit lnSpcReduction="10000"/>
          </a:bodyPr>
          <a:lstStyle/>
          <a:p>
            <a:r>
              <a:rPr lang="fi-FI" sz="2000" dirty="0"/>
              <a:t>Kuka tahansa voi tuottaa materiaalia</a:t>
            </a:r>
          </a:p>
          <a:p>
            <a:pPr lvl="1"/>
            <a:r>
              <a:rPr lang="fi-FI" sz="2000" dirty="0"/>
              <a:t>Osalla on terveydenalan koulutus, osalla ei</a:t>
            </a:r>
          </a:p>
          <a:p>
            <a:pPr lvl="1"/>
            <a:r>
              <a:rPr lang="fi-FI" sz="2000" dirty="0"/>
              <a:t>Osalla halu jakaa kansantajuistettua tietoa terveysaiheista, osalla motiivina esim. julkisuus tai raha</a:t>
            </a:r>
          </a:p>
          <a:p>
            <a:r>
              <a:rPr lang="fi-FI" sz="2000" dirty="0"/>
              <a:t>Perustuvat usein omiin kokemuksiin tai tulkintoihin muutamista tieteellisistä julkaisuista. Jos ammatillinen pätevyys puuttuu, virhetulkinnat ovat mahdollisia.</a:t>
            </a:r>
          </a:p>
          <a:p>
            <a:endParaRPr lang="fi-FI" sz="2000" dirty="0"/>
          </a:p>
          <a:p>
            <a:pPr marL="0" indent="0">
              <a:buNone/>
            </a:pPr>
            <a:endParaRPr lang="fi-FI" sz="2000" dirty="0"/>
          </a:p>
        </p:txBody>
      </p:sp>
      <p:pic>
        <p:nvPicPr>
          <p:cNvPr id="7" name="Kuva 6" descr="Kuva, joka sisältää kohteen teksti, sisä, pöytä, kirjoituspöytä&#10;&#10;Kuvaus luotu automaattisesti">
            <a:extLst>
              <a:ext uri="{FF2B5EF4-FFF2-40B4-BE49-F238E27FC236}">
                <a16:creationId xmlns:a16="http://schemas.microsoft.com/office/drawing/2014/main" id="{B421DBA2-FEF8-4313-9CE4-229A11FCF4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81" y="4192490"/>
            <a:ext cx="5582347" cy="2221866"/>
          </a:xfrm>
          <a:prstGeom prst="rect">
            <a:avLst/>
          </a:prstGeom>
        </p:spPr>
      </p:pic>
      <p:pic>
        <p:nvPicPr>
          <p:cNvPr id="8" name="Sisällön paikkamerkki 5" descr="Kuva, joka sisältää kohteen teksti, pöytä, sisä, sotkuinen&#10;&#10;Kuvaus luotu automaattisesti">
            <a:extLst>
              <a:ext uri="{FF2B5EF4-FFF2-40B4-BE49-F238E27FC236}">
                <a16:creationId xmlns:a16="http://schemas.microsoft.com/office/drawing/2014/main" id="{53540CEA-E0D8-4F6F-9CD3-F2135A4905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141057"/>
            <a:ext cx="5738414" cy="2273299"/>
          </a:xfrm>
          <a:prstGeom prst="rect">
            <a:avLst/>
          </a:prstGeom>
        </p:spPr>
      </p:pic>
      <p:pic>
        <p:nvPicPr>
          <p:cNvPr id="9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59D2194D-BA63-4F31-85B8-0F3A79054D3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417" y="274149"/>
            <a:ext cx="1861424" cy="428937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ED64300D-6B00-4674-85F4-08F44F9320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2004" y="6192520"/>
            <a:ext cx="2000250" cy="514350"/>
          </a:xfrm>
          <a:prstGeom prst="rect">
            <a:avLst/>
          </a:prstGeom>
        </p:spPr>
      </p:pic>
      <p:sp>
        <p:nvSpPr>
          <p:cNvPr id="12" name="Tekstiruutu 11">
            <a:extLst>
              <a:ext uri="{FF2B5EF4-FFF2-40B4-BE49-F238E27FC236}">
                <a16:creationId xmlns:a16="http://schemas.microsoft.com/office/drawing/2014/main" id="{4FB5BED4-E10A-474A-8E17-5D4196753DC4}"/>
              </a:ext>
            </a:extLst>
          </p:cNvPr>
          <p:cNvSpPr txBox="1"/>
          <p:nvPr/>
        </p:nvSpPr>
        <p:spPr>
          <a:xfrm>
            <a:off x="-336899" y="6499422"/>
            <a:ext cx="34385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r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</a:t>
            </a:r>
            <a:r>
              <a:rPr lang="en-US" sz="1400" dirty="0" err="1">
                <a:latin typeface="Abadi Extra Light" panose="020B0604020202020204" pitchFamily="34" charset="0"/>
              </a:rPr>
              <a:t>freddie</a:t>
            </a:r>
            <a:r>
              <a:rPr lang="en-US" sz="1400" dirty="0">
                <a:latin typeface="Abadi Extra Light" panose="020B0604020202020204" pitchFamily="34" charset="0"/>
              </a:rPr>
              <a:t> marriage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023929B1-D367-43FA-BCF2-C7B1554841E8}"/>
              </a:ext>
            </a:extLst>
          </p:cNvPr>
          <p:cNvSpPr txBox="1"/>
          <p:nvPr/>
        </p:nvSpPr>
        <p:spPr>
          <a:xfrm>
            <a:off x="5279289" y="6492874"/>
            <a:ext cx="34385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r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Ella Jardim</a:t>
            </a: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8E95B272-A22B-47AC-875D-9BCD04BDF37B}"/>
              </a:ext>
            </a:extLst>
          </p:cNvPr>
          <p:cNvSpPr txBox="1"/>
          <p:nvPr/>
        </p:nvSpPr>
        <p:spPr>
          <a:xfrm>
            <a:off x="942975" y="5306591"/>
            <a:ext cx="1409699" cy="642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buNone/>
            </a:pPr>
            <a:r>
              <a:rPr lang="en-US" sz="3600" b="1" dirty="0">
                <a:solidFill>
                  <a:schemeClr val="bg1"/>
                </a:solidFill>
                <a:latin typeface="Abadi Extra Light" panose="020B0604020202020204" pitchFamily="34" charset="0"/>
              </a:rPr>
              <a:t>THL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C3512523-3237-409B-BDBE-4A177AD43CD7}"/>
              </a:ext>
            </a:extLst>
          </p:cNvPr>
          <p:cNvSpPr/>
          <p:nvPr/>
        </p:nvSpPr>
        <p:spPr>
          <a:xfrm rot="203811">
            <a:off x="8050551" y="4925887"/>
            <a:ext cx="1682072" cy="84963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b="1" dirty="0">
                <a:latin typeface="Bradley Hand ITC" panose="03070402050302030203" pitchFamily="66" charset="0"/>
              </a:rPr>
              <a:t>MY HEALTH BLOG</a:t>
            </a:r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BD4E172F-5230-4459-8C8B-D158E834D5D2}"/>
              </a:ext>
            </a:extLst>
          </p:cNvPr>
          <p:cNvSpPr txBox="1"/>
          <p:nvPr/>
        </p:nvSpPr>
        <p:spPr>
          <a:xfrm>
            <a:off x="2036767" y="3886000"/>
            <a:ext cx="62626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r">
              <a:buNone/>
            </a:pPr>
            <a:r>
              <a:rPr lang="en-US" dirty="0">
                <a:latin typeface="Abadi Extra Light" panose="020B0604020202020204" pitchFamily="34" charset="0"/>
              </a:rPr>
              <a:t> </a:t>
            </a:r>
            <a:endParaRPr lang="en-US" sz="1800" dirty="0">
              <a:latin typeface="Abadi Extra Ligh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662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8CCCE2-B235-4C10-B35F-87B89B8B8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877040" cy="1199082"/>
          </a:xfrm>
        </p:spPr>
        <p:txBody>
          <a:bodyPr>
            <a:normAutofit/>
          </a:bodyPr>
          <a:lstStyle/>
          <a:p>
            <a:r>
              <a:rPr lang="fi-FI" sz="3200" b="1" dirty="0">
                <a:solidFill>
                  <a:srgbClr val="7030A0"/>
                </a:solidFill>
              </a:rPr>
              <a:t>Terveysmainonnalla luodaan mielikuvia ja tarpeita</a:t>
            </a:r>
            <a:r>
              <a:rPr lang="fi-FI" sz="3200" b="1" dirty="0"/>
              <a:t> </a:t>
            </a:r>
            <a:r>
              <a:rPr lang="fi-FI" sz="3200" dirty="0"/>
              <a:t/>
            </a:r>
            <a:br>
              <a:rPr lang="fi-FI" sz="3200" dirty="0"/>
            </a:br>
            <a:r>
              <a:rPr lang="fi-FI" sz="3200" dirty="0">
                <a:solidFill>
                  <a:srgbClr val="7030A0"/>
                </a:solidFill>
              </a:rPr>
              <a:t>- </a:t>
            </a:r>
            <a:r>
              <a:rPr lang="fi-FI" sz="2400" dirty="0">
                <a:solidFill>
                  <a:srgbClr val="7030A0"/>
                </a:solidFill>
              </a:rPr>
              <a:t>Vaikuttamisen keinot voivat olla sekä emotionaalisia </a:t>
            </a:r>
            <a:r>
              <a:rPr lang="fi-FI" sz="2400">
                <a:solidFill>
                  <a:srgbClr val="7030A0"/>
                </a:solidFill>
              </a:rPr>
              <a:t>että informatiivisia</a:t>
            </a:r>
            <a:endParaRPr lang="fi-FI" sz="2400" dirty="0">
              <a:solidFill>
                <a:srgbClr val="7030A0"/>
              </a:solidFill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D7BE4218-4AE8-4171-8FE3-D2EA999BC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52" y="2961208"/>
            <a:ext cx="6576693" cy="2763317"/>
          </a:xfrm>
          <a:prstGeom prst="rect">
            <a:avLst/>
          </a:prstGeom>
        </p:spPr>
      </p:pic>
      <p:sp>
        <p:nvSpPr>
          <p:cNvPr id="5" name="Puhekupla: Suorakulmio 4">
            <a:extLst>
              <a:ext uri="{FF2B5EF4-FFF2-40B4-BE49-F238E27FC236}">
                <a16:creationId xmlns:a16="http://schemas.microsoft.com/office/drawing/2014/main" id="{9BE17D1A-8342-460E-B7D1-2B05D365F281}"/>
              </a:ext>
            </a:extLst>
          </p:cNvPr>
          <p:cNvSpPr/>
          <p:nvPr/>
        </p:nvSpPr>
        <p:spPr>
          <a:xfrm>
            <a:off x="428625" y="1199082"/>
            <a:ext cx="7934325" cy="1628776"/>
          </a:xfrm>
          <a:prstGeom prst="wedgeRectCallout">
            <a:avLst>
              <a:gd name="adj1" fmla="val 21050"/>
              <a:gd name="adj2" fmla="val 7096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i-FI" sz="2000" dirty="0"/>
              <a:t>Mainos jaettu on kahteen osaan</a:t>
            </a:r>
          </a:p>
          <a:p>
            <a:r>
              <a:rPr lang="fi-FI" sz="2000" dirty="0"/>
              <a:t>1. Vasemmalla herätetään mielikuva tarpeesta: halu näyttää treenatulta.</a:t>
            </a:r>
          </a:p>
          <a:p>
            <a:r>
              <a:rPr lang="fi-FI" sz="2000" dirty="0"/>
              <a:t>2. Oikealla esitetään yksinkertainen ratkaisu tarpeen saavuttamiseen eli  mainostettava tuote.</a:t>
            </a:r>
          </a:p>
          <a:p>
            <a:r>
              <a:rPr lang="fi-FI" sz="2000" dirty="0"/>
              <a:t>Vino leikkaus kuvien välillä kuvastaa muutosta kohti päämäärää.</a:t>
            </a:r>
          </a:p>
        </p:txBody>
      </p:sp>
      <p:sp>
        <p:nvSpPr>
          <p:cNvPr id="6" name="Puhekupla: Suorakulmio 5">
            <a:extLst>
              <a:ext uri="{FF2B5EF4-FFF2-40B4-BE49-F238E27FC236}">
                <a16:creationId xmlns:a16="http://schemas.microsoft.com/office/drawing/2014/main" id="{B18B2E62-6D4C-4110-B42D-E84F874B45E9}"/>
              </a:ext>
            </a:extLst>
          </p:cNvPr>
          <p:cNvSpPr/>
          <p:nvPr/>
        </p:nvSpPr>
        <p:spPr>
          <a:xfrm>
            <a:off x="9505950" y="2961208"/>
            <a:ext cx="2533650" cy="2763317"/>
          </a:xfrm>
          <a:prstGeom prst="wedgeRectCallout">
            <a:avLst>
              <a:gd name="adj1" fmla="val -64952"/>
              <a:gd name="adj2" fmla="val 3056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000" dirty="0"/>
              <a:t>Musta-oranssit</a:t>
            </a:r>
          </a:p>
          <a:p>
            <a:pPr algn="ctr"/>
            <a:r>
              <a:rPr lang="fi-FI" sz="2000" dirty="0"/>
              <a:t> teksti  ”Parantaa suorituskykyä ja kestävyyttä” liittää mainoksen kaksi pääelementtiä yhteen</a:t>
            </a:r>
            <a:r>
              <a:rPr lang="fi-FI" dirty="0"/>
              <a:t>.</a:t>
            </a:r>
          </a:p>
        </p:txBody>
      </p:sp>
      <p:sp>
        <p:nvSpPr>
          <p:cNvPr id="7" name="Puhekupla: Suorakulmio 6">
            <a:extLst>
              <a:ext uri="{FF2B5EF4-FFF2-40B4-BE49-F238E27FC236}">
                <a16:creationId xmlns:a16="http://schemas.microsoft.com/office/drawing/2014/main" id="{6EFCA7C3-672B-4604-A942-A3748923714F}"/>
              </a:ext>
            </a:extLst>
          </p:cNvPr>
          <p:cNvSpPr/>
          <p:nvPr/>
        </p:nvSpPr>
        <p:spPr>
          <a:xfrm>
            <a:off x="243207" y="5976939"/>
            <a:ext cx="5300343" cy="705342"/>
          </a:xfrm>
          <a:prstGeom prst="wedgeRectCallout">
            <a:avLst>
              <a:gd name="adj1" fmla="val -364"/>
              <a:gd name="adj2" fmla="val -12750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000" dirty="0"/>
              <a:t>Muodostuu mielikuva, että oikean urheilujuoman avulla tavoitteet voi saavuttaa helposti.</a:t>
            </a:r>
          </a:p>
        </p:txBody>
      </p:sp>
      <p:sp>
        <p:nvSpPr>
          <p:cNvPr id="9" name="Puhekupla: Suorakulmio 8">
            <a:extLst>
              <a:ext uri="{FF2B5EF4-FFF2-40B4-BE49-F238E27FC236}">
                <a16:creationId xmlns:a16="http://schemas.microsoft.com/office/drawing/2014/main" id="{68304797-1EDA-4E9A-A6EF-5F8CC9C2B75D}"/>
              </a:ext>
            </a:extLst>
          </p:cNvPr>
          <p:cNvSpPr/>
          <p:nvPr/>
        </p:nvSpPr>
        <p:spPr>
          <a:xfrm>
            <a:off x="8753474" y="1199082"/>
            <a:ext cx="3286125" cy="1276350"/>
          </a:xfrm>
          <a:prstGeom prst="wedgeRectCallout">
            <a:avLst>
              <a:gd name="adj1" fmla="val -66935"/>
              <a:gd name="adj2" fmla="val 232786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000" dirty="0"/>
              <a:t>Mielikuvaa voimasta  korostetaan valkealla valolla, joka leviää räjähdysmäisesi mustaan taustaan.</a:t>
            </a:r>
          </a:p>
        </p:txBody>
      </p:sp>
      <p:sp>
        <p:nvSpPr>
          <p:cNvPr id="10" name="Puhekupla: Suorakulmio 9">
            <a:extLst>
              <a:ext uri="{FF2B5EF4-FFF2-40B4-BE49-F238E27FC236}">
                <a16:creationId xmlns:a16="http://schemas.microsoft.com/office/drawing/2014/main" id="{872F17DE-CD3F-4F56-A784-BD7C88846ECA}"/>
              </a:ext>
            </a:extLst>
          </p:cNvPr>
          <p:cNvSpPr/>
          <p:nvPr/>
        </p:nvSpPr>
        <p:spPr>
          <a:xfrm>
            <a:off x="243207" y="2931565"/>
            <a:ext cx="1971040" cy="2190750"/>
          </a:xfrm>
          <a:prstGeom prst="wedgeRectCallout">
            <a:avLst>
              <a:gd name="adj1" fmla="val 76783"/>
              <a:gd name="adj2" fmla="val -1753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i-FI" sz="2000" dirty="0"/>
              <a:t>Mainostettava tuote näkyy selvästi, jotta kuluttaja tunnistaa sen helposti.</a:t>
            </a:r>
          </a:p>
        </p:txBody>
      </p:sp>
      <p:sp>
        <p:nvSpPr>
          <p:cNvPr id="11" name="Puhekupla: Suorakulmio 10">
            <a:extLst>
              <a:ext uri="{FF2B5EF4-FFF2-40B4-BE49-F238E27FC236}">
                <a16:creationId xmlns:a16="http://schemas.microsoft.com/office/drawing/2014/main" id="{D80C12C6-652A-4454-86D5-818CDB1A9A0D}"/>
              </a:ext>
            </a:extLst>
          </p:cNvPr>
          <p:cNvSpPr/>
          <p:nvPr/>
        </p:nvSpPr>
        <p:spPr>
          <a:xfrm>
            <a:off x="5724525" y="5972177"/>
            <a:ext cx="4238625" cy="705342"/>
          </a:xfrm>
          <a:prstGeom prst="wedgeRectCallout">
            <a:avLst>
              <a:gd name="adj1" fmla="val -73829"/>
              <a:gd name="adj2" fmla="val -233726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Sanoilla ionit ja </a:t>
            </a: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</a:t>
            </a:r>
            <a:r>
              <a:rPr lang="fi-FI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-tasapaino pyritään luomaan uskottavuutta.</a:t>
            </a:r>
          </a:p>
        </p:txBody>
      </p:sp>
      <p:pic>
        <p:nvPicPr>
          <p:cNvPr id="12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33E33E96-A97A-4ED9-A2F6-EE6F1026123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417" y="264243"/>
            <a:ext cx="1861424" cy="428937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9FF7D662-AD42-45BE-82FE-6CEA33F00D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2004" y="6192520"/>
            <a:ext cx="2000250" cy="514350"/>
          </a:xfrm>
          <a:prstGeom prst="rect">
            <a:avLst/>
          </a:prstGeom>
        </p:spPr>
      </p:pic>
      <p:sp>
        <p:nvSpPr>
          <p:cNvPr id="14" name="Tekstiruutu 13">
            <a:extLst>
              <a:ext uri="{FF2B5EF4-FFF2-40B4-BE49-F238E27FC236}">
                <a16:creationId xmlns:a16="http://schemas.microsoft.com/office/drawing/2014/main" id="{C53C7913-20C3-3C43-BF74-C045C943C926}"/>
              </a:ext>
            </a:extLst>
          </p:cNvPr>
          <p:cNvSpPr txBox="1"/>
          <p:nvPr/>
        </p:nvSpPr>
        <p:spPr>
          <a:xfrm>
            <a:off x="8020896" y="5665907"/>
            <a:ext cx="12170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000" dirty="0"/>
              <a:t>Kuva: </a:t>
            </a:r>
            <a:r>
              <a:rPr lang="fi-FI" sz="1000" dirty="0" err="1"/>
              <a:t>Schutterstock</a:t>
            </a:r>
            <a:endParaRPr lang="fi-FI" sz="1000" dirty="0"/>
          </a:p>
        </p:txBody>
      </p:sp>
    </p:spTree>
    <p:extLst>
      <p:ext uri="{BB962C8B-B14F-4D97-AF65-F5344CB8AC3E}">
        <p14:creationId xmlns:p14="http://schemas.microsoft.com/office/powerpoint/2010/main" val="2371876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9D47016-023F-44BD-981C-50E7A10A66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2203E30-75FF-40C3-88EE-C1A0A2BAF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064" y="233680"/>
            <a:ext cx="4716272" cy="185115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1" dirty="0" err="1">
                <a:solidFill>
                  <a:srgbClr val="7030A0"/>
                </a:solidFill>
              </a:rPr>
              <a:t>Terveyskampanjoiden</a:t>
            </a:r>
            <a:r>
              <a:rPr lang="en-US" sz="3200" b="1" dirty="0">
                <a:solidFill>
                  <a:srgbClr val="7030A0"/>
                </a:solidFill>
              </a:rPr>
              <a:t> </a:t>
            </a:r>
            <a:r>
              <a:rPr lang="en-US" sz="3200" b="1" dirty="0" err="1">
                <a:solidFill>
                  <a:srgbClr val="7030A0"/>
                </a:solidFill>
              </a:rPr>
              <a:t>tavoitteena</a:t>
            </a:r>
            <a:r>
              <a:rPr lang="en-US" sz="3200" b="1" dirty="0">
                <a:solidFill>
                  <a:srgbClr val="7030A0"/>
                </a:solidFill>
              </a:rPr>
              <a:t> on </a:t>
            </a:r>
            <a:r>
              <a:rPr lang="en-US" sz="3200" b="1" dirty="0" err="1">
                <a:solidFill>
                  <a:srgbClr val="7030A0"/>
                </a:solidFill>
              </a:rPr>
              <a:t>terveyden</a:t>
            </a:r>
            <a:r>
              <a:rPr lang="en-US" sz="3200" b="1" dirty="0">
                <a:solidFill>
                  <a:srgbClr val="7030A0"/>
                </a:solidFill>
              </a:rPr>
              <a:t> </a:t>
            </a:r>
            <a:r>
              <a:rPr lang="en-US" sz="3200" b="1" dirty="0" err="1">
                <a:solidFill>
                  <a:srgbClr val="7030A0"/>
                </a:solidFill>
              </a:rPr>
              <a:t>edistäminen</a:t>
            </a:r>
            <a:endParaRPr lang="en-US" sz="3200" b="1" dirty="0">
              <a:solidFill>
                <a:srgbClr val="7030A0"/>
              </a:solidFill>
            </a:endParaRPr>
          </a:p>
        </p:txBody>
      </p:sp>
      <p:sp>
        <p:nvSpPr>
          <p:cNvPr id="15" name="sketchy line">
            <a:extLst>
              <a:ext uri="{FF2B5EF4-FFF2-40B4-BE49-F238E27FC236}">
                <a16:creationId xmlns:a16="http://schemas.microsoft.com/office/drawing/2014/main" id="{6D8B37B0-0682-433E-BC8D-498C04ABD9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471415" y="1412748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4DE2417-AEBA-4B05-B574-6FA93205FA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41262" y="535430"/>
            <a:ext cx="6346615" cy="185115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dirty="0" err="1"/>
              <a:t>Kampanjat</a:t>
            </a:r>
            <a:r>
              <a:rPr lang="en-US" sz="2400" dirty="0"/>
              <a:t> </a:t>
            </a:r>
            <a:r>
              <a:rPr lang="en-US" sz="2400" dirty="0" err="1"/>
              <a:t>käsittelevät</a:t>
            </a:r>
            <a:r>
              <a:rPr lang="en-US" sz="2400" dirty="0"/>
              <a:t> </a:t>
            </a:r>
            <a:r>
              <a:rPr lang="en-US" sz="2400" dirty="0" err="1"/>
              <a:t>usein</a:t>
            </a:r>
            <a:r>
              <a:rPr lang="en-US" sz="2400" dirty="0"/>
              <a:t> </a:t>
            </a:r>
            <a:r>
              <a:rPr lang="en-US" sz="2400" dirty="0" err="1"/>
              <a:t>ajankohtaisia</a:t>
            </a:r>
            <a:r>
              <a:rPr lang="en-US" sz="2400" dirty="0"/>
              <a:t> </a:t>
            </a:r>
            <a:r>
              <a:rPr lang="en-US" sz="2400" dirty="0" err="1"/>
              <a:t>aiheita</a:t>
            </a:r>
            <a:endParaRPr lang="en-US" sz="2400" dirty="0"/>
          </a:p>
          <a:p>
            <a:r>
              <a:rPr lang="en-US" sz="2400" dirty="0" err="1"/>
              <a:t>Oikea-aikainen</a:t>
            </a:r>
            <a:r>
              <a:rPr lang="en-US" sz="2400" dirty="0"/>
              <a:t> </a:t>
            </a:r>
            <a:r>
              <a:rPr lang="en-US" sz="2400" dirty="0" err="1"/>
              <a:t>viestintä</a:t>
            </a:r>
            <a:r>
              <a:rPr lang="en-US" sz="2400" dirty="0"/>
              <a:t> </a:t>
            </a:r>
            <a:r>
              <a:rPr lang="en-US" sz="2400" dirty="0" err="1"/>
              <a:t>kannustaa</a:t>
            </a:r>
            <a:r>
              <a:rPr lang="en-US" sz="2400" dirty="0"/>
              <a:t> </a:t>
            </a:r>
            <a:r>
              <a:rPr lang="en-US" sz="2400" dirty="0" err="1"/>
              <a:t>tekemään</a:t>
            </a:r>
            <a:r>
              <a:rPr lang="en-US" sz="2400" dirty="0"/>
              <a:t> </a:t>
            </a:r>
            <a:r>
              <a:rPr lang="en-US" sz="2400" dirty="0" err="1"/>
              <a:t>terveellisiä</a:t>
            </a:r>
            <a:r>
              <a:rPr lang="en-US" sz="2400" dirty="0"/>
              <a:t> ja </a:t>
            </a:r>
            <a:r>
              <a:rPr lang="en-US" sz="2400" dirty="0" err="1"/>
              <a:t>turvallisia</a:t>
            </a:r>
            <a:r>
              <a:rPr lang="en-US" sz="2400" dirty="0"/>
              <a:t> </a:t>
            </a:r>
            <a:r>
              <a:rPr lang="en-US" sz="2400" dirty="0" err="1"/>
              <a:t>valintoja</a:t>
            </a:r>
            <a:r>
              <a:rPr lang="en-US" sz="2400" dirty="0"/>
              <a:t>.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21D0905F-91B4-49ED-A379-8FD94E13CC9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35280" y="1889760"/>
            <a:ext cx="5000752" cy="488696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2541AE8E-8BEB-4127-9AFF-48D8FC1E77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9184" y="2470185"/>
            <a:ext cx="6346615" cy="2855975"/>
          </a:xfrm>
          <a:prstGeom prst="rect">
            <a:avLst/>
          </a:prstGeom>
        </p:spPr>
      </p:pic>
      <p:pic>
        <p:nvPicPr>
          <p:cNvPr id="11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254656A5-BC1F-4B2C-A749-146D87089E6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916" y="66024"/>
            <a:ext cx="1861424" cy="469406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032CD0C8-2D98-40CF-8B3B-1A718B0B22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2004" y="6192520"/>
            <a:ext cx="2000250" cy="514350"/>
          </a:xfrm>
          <a:prstGeom prst="rect">
            <a:avLst/>
          </a:prstGeom>
        </p:spPr>
      </p:pic>
      <p:sp>
        <p:nvSpPr>
          <p:cNvPr id="14" name="Tekstiruutu 13">
            <a:extLst>
              <a:ext uri="{FF2B5EF4-FFF2-40B4-BE49-F238E27FC236}">
                <a16:creationId xmlns:a16="http://schemas.microsoft.com/office/drawing/2014/main" id="{04BC340F-3660-4F42-9F41-CEBE8A1F4700}"/>
              </a:ext>
            </a:extLst>
          </p:cNvPr>
          <p:cNvSpPr txBox="1"/>
          <p:nvPr/>
        </p:nvSpPr>
        <p:spPr>
          <a:xfrm>
            <a:off x="6954004" y="5409762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 err="1"/>
              <a:t>Lähde</a:t>
            </a:r>
            <a:r>
              <a:rPr lang="en-US" sz="1400" dirty="0"/>
              <a:t>: </a:t>
            </a:r>
            <a:r>
              <a:rPr lang="en-US" sz="1400" dirty="0" err="1"/>
              <a:t>Liikenneturva</a:t>
            </a:r>
            <a:r>
              <a:rPr lang="en-US" sz="1400" dirty="0"/>
              <a:t> </a:t>
            </a:r>
            <a:r>
              <a:rPr lang="en-US" sz="1400" dirty="0" err="1"/>
              <a:t>Ole#VahvastiNäkyvä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74524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 descr="Kuva, joka sisältää kohteen teksti, sisä, elektroniikka, näyttö&#10;&#10;Kuvaus luotu automaattisesti">
            <a:extLst>
              <a:ext uri="{FF2B5EF4-FFF2-40B4-BE49-F238E27FC236}">
                <a16:creationId xmlns:a16="http://schemas.microsoft.com/office/drawing/2014/main" id="{BC8CBF5D-C636-401A-A723-39F9746005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6"/>
          <a:stretch/>
        </p:blipFill>
        <p:spPr>
          <a:xfrm>
            <a:off x="3200400" y="0"/>
            <a:ext cx="8920480" cy="68579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6E1D347-F781-43BF-97EB-F211CC8E0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" y="1"/>
            <a:ext cx="6329680" cy="11811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 err="1"/>
              <a:t>Mediaympäristön</a:t>
            </a:r>
            <a:r>
              <a:rPr lang="en-US" b="1" dirty="0"/>
              <a:t> </a:t>
            </a:r>
            <a:r>
              <a:rPr lang="en-US" b="1" dirty="0" err="1"/>
              <a:t>terveysvaikutukset</a:t>
            </a:r>
            <a:r>
              <a:rPr lang="en-US" b="1" dirty="0"/>
              <a:t> </a:t>
            </a:r>
            <a:r>
              <a:rPr lang="en-US" b="1" dirty="0" err="1"/>
              <a:t>ovat</a:t>
            </a:r>
            <a:r>
              <a:rPr lang="en-US" b="1" dirty="0"/>
              <a:t> </a:t>
            </a:r>
            <a:r>
              <a:rPr lang="en-US" b="1" dirty="0" err="1"/>
              <a:t>yksilöllisiä</a:t>
            </a:r>
            <a:endParaRPr lang="en-US" b="1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C304D18-60D3-4455-A630-3232814B27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120" y="1323974"/>
            <a:ext cx="5958205" cy="5382895"/>
          </a:xfrm>
        </p:spPr>
        <p:txBody>
          <a:bodyPr vert="horz" lIns="91440" tIns="45720" rIns="91440" bIns="45720" rtlCol="0">
            <a:noAutofit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000" dirty="0"/>
              <a:t>Median </a:t>
            </a:r>
            <a:r>
              <a:rPr lang="en-US" sz="2000" dirty="0" err="1"/>
              <a:t>käyttötavoissa</a:t>
            </a:r>
            <a:r>
              <a:rPr lang="en-US" sz="2000" dirty="0"/>
              <a:t> ja </a:t>
            </a:r>
            <a:r>
              <a:rPr lang="en-US" sz="2000" dirty="0" err="1"/>
              <a:t>mediaympäristöissä</a:t>
            </a:r>
            <a:r>
              <a:rPr lang="en-US" sz="2000" dirty="0"/>
              <a:t>  on </a:t>
            </a:r>
            <a:r>
              <a:rPr lang="en-US" sz="2000" dirty="0" err="1"/>
              <a:t>suuria</a:t>
            </a:r>
            <a:r>
              <a:rPr lang="en-US" sz="2000" dirty="0"/>
              <a:t> </a:t>
            </a:r>
            <a:r>
              <a:rPr lang="en-US" sz="2000" dirty="0" err="1"/>
              <a:t>yksilöllisiä</a:t>
            </a:r>
            <a:r>
              <a:rPr lang="en-US" sz="2000" dirty="0"/>
              <a:t> </a:t>
            </a:r>
            <a:r>
              <a:rPr lang="en-US" sz="2000" dirty="0" err="1"/>
              <a:t>eroja</a:t>
            </a:r>
            <a:r>
              <a:rPr lang="en-US" sz="2000" dirty="0"/>
              <a:t>.</a:t>
            </a:r>
          </a:p>
          <a:p>
            <a:pPr marL="114300"/>
            <a:endParaRPr lang="en-US" sz="800" dirty="0"/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000" dirty="0"/>
              <a:t>Median </a:t>
            </a:r>
            <a:r>
              <a:rPr lang="en-US" sz="2000" dirty="0" err="1"/>
              <a:t>käyttö</a:t>
            </a:r>
            <a:r>
              <a:rPr lang="en-US" sz="2000" dirty="0"/>
              <a:t> </a:t>
            </a:r>
            <a:r>
              <a:rPr lang="en-US" sz="2000" dirty="0" err="1"/>
              <a:t>voi</a:t>
            </a:r>
            <a:r>
              <a:rPr lang="en-US" sz="2000" dirty="0"/>
              <a:t> olla </a:t>
            </a:r>
          </a:p>
          <a:p>
            <a:pPr marL="800100" lvl="1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iloa</a:t>
            </a:r>
            <a:r>
              <a:rPr lang="en-US" sz="2000" dirty="0"/>
              <a:t> </a:t>
            </a:r>
            <a:r>
              <a:rPr lang="en-US" sz="2000" dirty="0" err="1"/>
              <a:t>tuottavaa</a:t>
            </a:r>
            <a:r>
              <a:rPr lang="en-US" sz="2000" dirty="0"/>
              <a:t> </a:t>
            </a:r>
            <a:r>
              <a:rPr lang="en-US" sz="2000" dirty="0" err="1"/>
              <a:t>viihdettä</a:t>
            </a:r>
            <a:endParaRPr lang="en-US" sz="2000" dirty="0"/>
          </a:p>
          <a:p>
            <a:pPr marL="800100" lvl="1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kehittää</a:t>
            </a:r>
            <a:r>
              <a:rPr lang="en-US" sz="2000" dirty="0"/>
              <a:t> </a:t>
            </a:r>
            <a:r>
              <a:rPr lang="en-US" sz="2000" dirty="0" err="1"/>
              <a:t>ongelmanratkaisutaitoja</a:t>
            </a:r>
            <a:endParaRPr lang="en-US" sz="2000" dirty="0"/>
          </a:p>
          <a:p>
            <a:pPr marL="800100" lvl="1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lisätä</a:t>
            </a:r>
            <a:r>
              <a:rPr lang="en-US" sz="2000" dirty="0"/>
              <a:t> </a:t>
            </a:r>
            <a:r>
              <a:rPr lang="en-US" sz="2000" dirty="0" err="1"/>
              <a:t>luovuutta</a:t>
            </a:r>
            <a:r>
              <a:rPr lang="en-US" sz="2000" dirty="0"/>
              <a:t> </a:t>
            </a:r>
          </a:p>
          <a:p>
            <a:pPr marL="800100" lvl="1" indent="-228600">
              <a:buFont typeface="Arial" panose="020B0604020202020204" pitchFamily="34" charset="0"/>
              <a:buChar char="•"/>
            </a:pPr>
            <a:r>
              <a:rPr lang="en-US" sz="2000" dirty="0"/>
              <a:t>olla </a:t>
            </a:r>
            <a:r>
              <a:rPr lang="en-US" sz="2000" dirty="0" err="1"/>
              <a:t>yhteisöllistä</a:t>
            </a:r>
            <a:r>
              <a:rPr lang="en-US" sz="2000" dirty="0"/>
              <a:t> </a:t>
            </a:r>
            <a:r>
              <a:rPr lang="en-US" sz="2000" dirty="0" err="1"/>
              <a:t>toimintaa</a:t>
            </a:r>
            <a:endParaRPr lang="en-US" sz="2000" dirty="0"/>
          </a:p>
          <a:p>
            <a:pPr marL="800100" lvl="1" indent="-22860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2000" dirty="0"/>
              <a:t>Median </a:t>
            </a:r>
            <a:r>
              <a:rPr lang="en-US" sz="2000" dirty="0" err="1"/>
              <a:t>käyttö</a:t>
            </a:r>
            <a:r>
              <a:rPr lang="en-US" sz="2000" dirty="0"/>
              <a:t> </a:t>
            </a:r>
            <a:r>
              <a:rPr lang="en-US" sz="2000" dirty="0" err="1"/>
              <a:t>voi</a:t>
            </a:r>
            <a:r>
              <a:rPr lang="en-US" sz="2000" dirty="0"/>
              <a:t> </a:t>
            </a:r>
            <a:r>
              <a:rPr lang="en-US" sz="2000" dirty="0" err="1"/>
              <a:t>aiheuttaa</a:t>
            </a:r>
            <a:endParaRPr lang="en-US" sz="2000" dirty="0"/>
          </a:p>
          <a:p>
            <a:pPr marL="800100" lvl="1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levottomuutta</a:t>
            </a:r>
            <a:endParaRPr lang="en-US" sz="2000" dirty="0"/>
          </a:p>
          <a:p>
            <a:pPr marL="800100" lvl="1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keskittymisvaikeuksia</a:t>
            </a:r>
            <a:endParaRPr lang="en-US" sz="2000" dirty="0"/>
          </a:p>
          <a:p>
            <a:pPr marL="800100" lvl="1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uniongelmia</a:t>
            </a:r>
            <a:endParaRPr lang="en-US" sz="2000" dirty="0"/>
          </a:p>
          <a:p>
            <a:pPr marL="800100" lvl="1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ahdistuneisuutta</a:t>
            </a:r>
            <a:endParaRPr lang="en-US" sz="2000" dirty="0"/>
          </a:p>
          <a:p>
            <a:pPr marL="800100" lvl="1"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hartia</a:t>
            </a:r>
            <a:r>
              <a:rPr lang="en-US" sz="2000" dirty="0"/>
              <a:t>- ja </a:t>
            </a:r>
            <a:r>
              <a:rPr lang="en-US" sz="2000" dirty="0" err="1"/>
              <a:t>niskakipuja</a:t>
            </a:r>
            <a:endParaRPr lang="en-US" sz="2000" dirty="0"/>
          </a:p>
        </p:txBody>
      </p:sp>
      <p:pic>
        <p:nvPicPr>
          <p:cNvPr id="12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EB969877-3372-40CE-B248-761D4EE9694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0830" y="212468"/>
            <a:ext cx="1861424" cy="469406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14333F76-C2E4-42CC-9C9A-F73E90158B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2004" y="6192520"/>
            <a:ext cx="2000250" cy="514350"/>
          </a:xfrm>
          <a:prstGeom prst="rect">
            <a:avLst/>
          </a:prstGeom>
        </p:spPr>
      </p:pic>
      <p:sp>
        <p:nvSpPr>
          <p:cNvPr id="18" name="Tekstiruutu 17">
            <a:extLst>
              <a:ext uri="{FF2B5EF4-FFF2-40B4-BE49-F238E27FC236}">
                <a16:creationId xmlns:a16="http://schemas.microsoft.com/office/drawing/2014/main" id="{89C0221B-B635-47C1-8CA4-4FDB3F47109B}"/>
              </a:ext>
            </a:extLst>
          </p:cNvPr>
          <p:cNvSpPr txBox="1"/>
          <p:nvPr/>
        </p:nvSpPr>
        <p:spPr>
          <a:xfrm rot="5400000">
            <a:off x="8819978" y="2727750"/>
            <a:ext cx="62026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r">
              <a:buNone/>
            </a:pPr>
            <a:r>
              <a:rPr lang="en-US" sz="1400" dirty="0">
                <a:solidFill>
                  <a:srgbClr val="FFFFFF"/>
                </a:solidFill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solidFill>
                  <a:srgbClr val="FFFFFF"/>
                </a:solidFill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solidFill>
                  <a:srgbClr val="FFFFFF"/>
                </a:solidFill>
                <a:latin typeface="Abadi Extra Light" panose="020B0604020202020204" pitchFamily="34" charset="0"/>
              </a:rPr>
              <a:t> / Sean Do</a:t>
            </a:r>
          </a:p>
        </p:txBody>
      </p:sp>
    </p:spTree>
    <p:extLst>
      <p:ext uri="{BB962C8B-B14F-4D97-AF65-F5344CB8AC3E}">
        <p14:creationId xmlns:p14="http://schemas.microsoft.com/office/powerpoint/2010/main" val="1923813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70155189-D96C-4527-B0EC-654B946BE6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7893C2-51BD-444E-B5A5-145A47211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8875" y="822289"/>
            <a:ext cx="7839075" cy="115239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000" b="1" dirty="0" err="1">
                <a:solidFill>
                  <a:srgbClr val="00B0F0"/>
                </a:solidFill>
              </a:rPr>
              <a:t>Omilla</a:t>
            </a:r>
            <a:r>
              <a:rPr lang="en-US" sz="4000" b="1" dirty="0">
                <a:solidFill>
                  <a:srgbClr val="00B0F0"/>
                </a:solidFill>
              </a:rPr>
              <a:t> </a:t>
            </a:r>
            <a:r>
              <a:rPr lang="en-US" sz="4000" b="1" dirty="0" err="1">
                <a:solidFill>
                  <a:srgbClr val="00B0F0"/>
                </a:solidFill>
              </a:rPr>
              <a:t>valinnoilla</a:t>
            </a:r>
            <a:r>
              <a:rPr lang="en-US" sz="4000" b="1" dirty="0">
                <a:solidFill>
                  <a:srgbClr val="00B0F0"/>
                </a:solidFill>
              </a:rPr>
              <a:t> </a:t>
            </a:r>
            <a:r>
              <a:rPr lang="en-US" sz="4000" b="1" dirty="0" err="1">
                <a:solidFill>
                  <a:srgbClr val="00B0F0"/>
                </a:solidFill>
              </a:rPr>
              <a:t>voi</a:t>
            </a:r>
            <a:r>
              <a:rPr lang="en-US" sz="4000" b="1" dirty="0">
                <a:solidFill>
                  <a:srgbClr val="00B0F0"/>
                </a:solidFill>
              </a:rPr>
              <a:t> </a:t>
            </a:r>
            <a:r>
              <a:rPr lang="en-US" sz="4000" b="1" dirty="0" err="1">
                <a:solidFill>
                  <a:srgbClr val="00B0F0"/>
                </a:solidFill>
              </a:rPr>
              <a:t>vähentää</a:t>
            </a:r>
            <a:r>
              <a:rPr lang="en-US" sz="4000" b="1" dirty="0">
                <a:solidFill>
                  <a:srgbClr val="00B0F0"/>
                </a:solidFill>
              </a:rPr>
              <a:t> median </a:t>
            </a:r>
            <a:r>
              <a:rPr lang="en-US" sz="4000" b="1" dirty="0" err="1">
                <a:solidFill>
                  <a:srgbClr val="00B0F0"/>
                </a:solidFill>
              </a:rPr>
              <a:t>käytöstä</a:t>
            </a:r>
            <a:r>
              <a:rPr lang="en-US" sz="4000" b="1" dirty="0">
                <a:solidFill>
                  <a:srgbClr val="00B0F0"/>
                </a:solidFill>
              </a:rPr>
              <a:t> </a:t>
            </a:r>
            <a:r>
              <a:rPr lang="en-US" sz="4000" b="1" dirty="0" err="1">
                <a:solidFill>
                  <a:srgbClr val="00B0F0"/>
                </a:solidFill>
              </a:rPr>
              <a:t>aiheutuvia</a:t>
            </a:r>
            <a:r>
              <a:rPr lang="en-US" sz="4000" b="1" dirty="0">
                <a:solidFill>
                  <a:srgbClr val="00B0F0"/>
                </a:solidFill>
              </a:rPr>
              <a:t> </a:t>
            </a:r>
            <a:r>
              <a:rPr lang="en-US" sz="4000" b="1" dirty="0" err="1">
                <a:solidFill>
                  <a:srgbClr val="00B0F0"/>
                </a:solidFill>
              </a:rPr>
              <a:t>haittoja</a:t>
            </a:r>
            <a:r>
              <a:rPr lang="en-US" sz="4000" b="1" dirty="0">
                <a:solidFill>
                  <a:srgbClr val="00B0F0"/>
                </a:solidFill>
              </a:rPr>
              <a:t> 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DBFB8EBC-AF01-4549-B698-58143054A3A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2125818"/>
            <a:ext cx="4190377" cy="4346101"/>
          </a:xfrm>
          <a:prstGeom prst="rect">
            <a:avLst/>
          </a:prstGeom>
        </p:spPr>
      </p:pic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E7694ECA-2B50-45B4-820D-32D8A78457B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090293" y="2692400"/>
            <a:ext cx="3899916" cy="2862071"/>
          </a:xfrm>
          <a:prstGeom prst="rect">
            <a:avLst/>
          </a:prstGeom>
        </p:spPr>
      </p:pic>
      <p:pic>
        <p:nvPicPr>
          <p:cNvPr id="9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7693B173-4CBB-430A-812F-1CBD32997D8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0830" y="212468"/>
            <a:ext cx="1861424" cy="469406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B03B073D-DB02-45B0-A7A0-F70B3BCC23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2004" y="6192520"/>
            <a:ext cx="2000250" cy="514350"/>
          </a:xfrm>
          <a:prstGeom prst="rect">
            <a:avLst/>
          </a:prstGeom>
        </p:spPr>
      </p:pic>
      <p:sp>
        <p:nvSpPr>
          <p:cNvPr id="13" name="Tekstiruutu 12">
            <a:extLst>
              <a:ext uri="{FF2B5EF4-FFF2-40B4-BE49-F238E27FC236}">
                <a16:creationId xmlns:a16="http://schemas.microsoft.com/office/drawing/2014/main" id="{8CA64796-73DD-41C6-8E63-0C1275E85BAA}"/>
              </a:ext>
            </a:extLst>
          </p:cNvPr>
          <p:cNvSpPr txBox="1"/>
          <p:nvPr/>
        </p:nvSpPr>
        <p:spPr>
          <a:xfrm>
            <a:off x="3810000" y="6394975"/>
            <a:ext cx="40576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r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>
                <a:latin typeface="Abadi Extra Light" panose="020B0604020202020204" pitchFamily="34" charset="0"/>
              </a:rPr>
              <a:t> / </a:t>
            </a:r>
            <a:r>
              <a:rPr lang="en-US" sz="1400" dirty="0" err="1">
                <a:latin typeface="Abadi Extra Light" panose="020B0604020202020204" pitchFamily="34" charset="0"/>
              </a:rPr>
              <a:t>ThisisEngineering</a:t>
            </a:r>
            <a:r>
              <a:rPr lang="en-US" sz="1400" dirty="0">
                <a:latin typeface="Abadi Extra Light" panose="020B0604020202020204" pitchFamily="34" charset="0"/>
              </a:rPr>
              <a:t> </a:t>
            </a:r>
            <a:r>
              <a:rPr lang="en-US" sz="1400" dirty="0" err="1">
                <a:latin typeface="Abadi Extra Light" panose="020B0604020202020204" pitchFamily="34" charset="0"/>
              </a:rPr>
              <a:t>RAEng</a:t>
            </a:r>
            <a:endParaRPr lang="en-US" sz="1400" dirty="0">
              <a:latin typeface="Abadi Extra Light" panose="020B0604020202020204" pitchFamily="34" charset="0"/>
            </a:endParaRPr>
          </a:p>
        </p:txBody>
      </p:sp>
      <p:pic>
        <p:nvPicPr>
          <p:cNvPr id="4" name="Kuva 3" descr="Kuva, joka sisältää kohteen teksti, henkilö, seisominen&#10;&#10;Kuvaus luotu automaattisesti">
            <a:extLst>
              <a:ext uri="{FF2B5EF4-FFF2-40B4-BE49-F238E27FC236}">
                <a16:creationId xmlns:a16="http://schemas.microsoft.com/office/drawing/2014/main" id="{04F08ACA-16A6-4989-9312-EE34FD2B8BA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377" y="2692400"/>
            <a:ext cx="4022750" cy="3547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477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FA0A3B0D7763A428C603A9965B631F3" ma:contentTypeVersion="9" ma:contentTypeDescription="Luo uusi asiakirja." ma:contentTypeScope="" ma:versionID="11aae025ef4b50ca47d04dba1f9b272f">
  <xsd:schema xmlns:xsd="http://www.w3.org/2001/XMLSchema" xmlns:xs="http://www.w3.org/2001/XMLSchema" xmlns:p="http://schemas.microsoft.com/office/2006/metadata/properties" xmlns:ns2="48e8df33-a090-4ce7-a58b-5234ff1e67e3" targetNamespace="http://schemas.microsoft.com/office/2006/metadata/properties" ma:root="true" ma:fieldsID="6f55aa53dfa803f3d95ab3057799e453" ns2:_="">
    <xsd:import namespace="48e8df33-a090-4ce7-a58b-5234ff1e67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e8df33-a090-4ce7-a58b-5234ff1e67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6517E17-2DB2-431B-B842-E2B5D87EA8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e8df33-a090-4ce7-a58b-5234ff1e67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B6B6DBB-E701-4CC4-B434-EBFBF8A2131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E56C9D7-3982-42B0-AAB2-228159D376E9}">
  <ds:schemaRefs>
    <ds:schemaRef ds:uri="http://schemas.microsoft.com/office/2006/documentManagement/types"/>
    <ds:schemaRef ds:uri="http://www.w3.org/XML/1998/namespace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purl.org/dc/terms/"/>
    <ds:schemaRef ds:uri="http://schemas.microsoft.com/office/infopath/2007/PartnerControls"/>
    <ds:schemaRef ds:uri="48e8df33-a090-4ce7-a58b-5234ff1e67e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625</TotalTime>
  <Words>395</Words>
  <Application>Microsoft Office PowerPoint</Application>
  <PresentationFormat>Laajakuva</PresentationFormat>
  <Paragraphs>76</Paragraphs>
  <Slides>9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6" baseType="lpstr">
      <vt:lpstr>Abadi Extra Light</vt:lpstr>
      <vt:lpstr>Arial</vt:lpstr>
      <vt:lpstr>Bradley Hand ITC</vt:lpstr>
      <vt:lpstr>Calibri</vt:lpstr>
      <vt:lpstr>Calibri Light</vt:lpstr>
      <vt:lpstr>Times New Roman</vt:lpstr>
      <vt:lpstr>Office-teema</vt:lpstr>
      <vt:lpstr>Terveysviestintä ja mediaympäristö</vt:lpstr>
      <vt:lpstr>Terveysviestintä</vt:lpstr>
      <vt:lpstr>Terveysviestinnän muodot</vt:lpstr>
      <vt:lpstr>Media on keskeinen terveysviestinnän kanava</vt:lpstr>
      <vt:lpstr>Some on monelle tärkeä terveysviestinnän kanava</vt:lpstr>
      <vt:lpstr>Terveysmainonnalla luodaan mielikuvia ja tarpeita  - Vaikuttamisen keinot voivat olla sekä emotionaalisia että informatiivisia</vt:lpstr>
      <vt:lpstr>Terveyskampanjoiden tavoitteena on terveyden edistäminen</vt:lpstr>
      <vt:lpstr>Mediaympäristön terveysvaikutukset ovat yksilöllisiä</vt:lpstr>
      <vt:lpstr>Omilla valinnoilla voi vähentää median käytöstä aiheutuvia haittoja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Paula</dc:creator>
  <cp:lastModifiedBy>-</cp:lastModifiedBy>
  <cp:revision>50</cp:revision>
  <dcterms:created xsi:type="dcterms:W3CDTF">2021-10-14T13:44:28Z</dcterms:created>
  <dcterms:modified xsi:type="dcterms:W3CDTF">2022-03-30T16:03:33Z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0x010100BFA0A3B0D7763A428C603A9965B631F3</vt:lpwstr>
  </property>
</Properties>
</file>