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Dante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Dante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Dante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Dante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Dante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Dante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Dante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Dante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Dant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BDEDB"/>
          </a:solidFill>
        </a:fill>
      </a:tcStyle>
    </a:wholeTbl>
    <a:band2H>
      <a:tcTxStyle b="def" i="def"/>
      <a:tcStyle>
        <a:tcBdr/>
        <a:fill>
          <a:solidFill>
            <a:srgbClr val="FDEF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8D8D8"/>
          </a:solidFill>
        </a:fill>
      </a:tcStyle>
    </a:wholeTbl>
    <a:band2H>
      <a:tcTxStyle b="def" i="def"/>
      <a:tcStyle>
        <a:tcBdr/>
        <a:fill>
          <a:solidFill>
            <a:srgbClr val="F4EC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EDBCE"/>
          </a:solidFill>
        </a:fill>
      </a:tcStyle>
    </a:wholeTbl>
    <a:band2H>
      <a:tcTxStyle b="def" i="def"/>
      <a:tcStyle>
        <a:tcBdr/>
        <a:fill>
          <a:solidFill>
            <a:srgbClr val="F6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2" name="Shape 11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Dante"/>
      </a:defRPr>
    </a:lvl1pPr>
    <a:lvl2pPr indent="228600" latinLnBrk="0">
      <a:defRPr sz="1200">
        <a:latin typeface="+mj-lt"/>
        <a:ea typeface="+mj-ea"/>
        <a:cs typeface="+mj-cs"/>
        <a:sym typeface="Dante"/>
      </a:defRPr>
    </a:lvl2pPr>
    <a:lvl3pPr indent="457200" latinLnBrk="0">
      <a:defRPr sz="1200">
        <a:latin typeface="+mj-lt"/>
        <a:ea typeface="+mj-ea"/>
        <a:cs typeface="+mj-cs"/>
        <a:sym typeface="Dante"/>
      </a:defRPr>
    </a:lvl3pPr>
    <a:lvl4pPr indent="685800" latinLnBrk="0">
      <a:defRPr sz="1200">
        <a:latin typeface="+mj-lt"/>
        <a:ea typeface="+mj-ea"/>
        <a:cs typeface="+mj-cs"/>
        <a:sym typeface="Dante"/>
      </a:defRPr>
    </a:lvl4pPr>
    <a:lvl5pPr indent="914400" latinLnBrk="0">
      <a:defRPr sz="1200">
        <a:latin typeface="+mj-lt"/>
        <a:ea typeface="+mj-ea"/>
        <a:cs typeface="+mj-cs"/>
        <a:sym typeface="Dante"/>
      </a:defRPr>
    </a:lvl5pPr>
    <a:lvl6pPr indent="1143000" latinLnBrk="0">
      <a:defRPr sz="1200">
        <a:latin typeface="+mj-lt"/>
        <a:ea typeface="+mj-ea"/>
        <a:cs typeface="+mj-cs"/>
        <a:sym typeface="Dante"/>
      </a:defRPr>
    </a:lvl6pPr>
    <a:lvl7pPr indent="1371600" latinLnBrk="0">
      <a:defRPr sz="1200">
        <a:latin typeface="+mj-lt"/>
        <a:ea typeface="+mj-ea"/>
        <a:cs typeface="+mj-cs"/>
        <a:sym typeface="Dante"/>
      </a:defRPr>
    </a:lvl7pPr>
    <a:lvl8pPr indent="1600200" latinLnBrk="0">
      <a:defRPr sz="1200">
        <a:latin typeface="+mj-lt"/>
        <a:ea typeface="+mj-ea"/>
        <a:cs typeface="+mj-cs"/>
        <a:sym typeface="Dante"/>
      </a:defRPr>
    </a:lvl8pPr>
    <a:lvl9pPr indent="1828800" latinLnBrk="0">
      <a:defRPr sz="1200">
        <a:latin typeface="+mj-lt"/>
        <a:ea typeface="+mj-ea"/>
        <a:cs typeface="+mj-cs"/>
        <a:sym typeface="Dant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1524000" y="1463556"/>
            <a:ext cx="9144000" cy="2387601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14" name="Shape 14"/>
          <p:cNvSpPr/>
          <p:nvPr>
            <p:ph type="body" sz="quarter" idx="1"/>
          </p:nvPr>
        </p:nvSpPr>
        <p:spPr>
          <a:xfrm>
            <a:off x="1524000" y="3943232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3200"/>
              </a:lnSpc>
              <a:buClrTx/>
              <a:buSzTx/>
              <a:buFontTx/>
              <a:buNone/>
            </a:lvl1pPr>
            <a:lvl2pPr marL="0" indent="457200" algn="ctr">
              <a:lnSpc>
                <a:spcPts val="3200"/>
              </a:lnSpc>
              <a:buClrTx/>
              <a:buSzTx/>
              <a:buFontTx/>
              <a:buNone/>
            </a:lvl2pPr>
            <a:lvl3pPr marL="0" indent="914400" algn="ctr">
              <a:lnSpc>
                <a:spcPts val="3200"/>
              </a:lnSpc>
              <a:buClrTx/>
              <a:buSzTx/>
              <a:buFontTx/>
              <a:buNone/>
            </a:lvl3pPr>
            <a:lvl4pPr marL="0" indent="1371600" algn="ctr">
              <a:lnSpc>
                <a:spcPts val="3200"/>
              </a:lnSpc>
              <a:buClrTx/>
              <a:buSzTx/>
              <a:buFontTx/>
              <a:buNone/>
            </a:lvl4pPr>
            <a:lvl5pPr marL="0" indent="1828800" algn="ctr">
              <a:lnSpc>
                <a:spcPts val="3200"/>
              </a:lnSpc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5" name="Shape 95"/>
          <p:cNvSpPr/>
          <p:nvPr>
            <p:ph type="body" idx="1"/>
          </p:nvPr>
        </p:nvSpPr>
        <p:spPr>
          <a:xfrm>
            <a:off x="420623" y="1825625"/>
            <a:ext cx="10543033" cy="4351338"/>
          </a:xfrm>
          <a:prstGeom prst="rect">
            <a:avLst/>
          </a:prstGeom>
        </p:spPr>
        <p:txBody>
          <a:bodyPr/>
          <a:lstStyle>
            <a:lvl2pPr marL="731519" indent="-274319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Title Text</a:t>
            </a:r>
          </a:p>
        </p:txBody>
      </p:sp>
      <p:sp>
        <p:nvSpPr>
          <p:cNvPr id="104" name="Shape 104"/>
          <p:cNvSpPr/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>
            <a:lvl2pPr marL="731519" indent="-274319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Shape 10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420623" y="1081941"/>
            <a:ext cx="10543033" cy="2852737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pPr/>
            <a:r>
              <a:t>Title Text</a:t>
            </a:r>
          </a:p>
        </p:txBody>
      </p:sp>
      <p:sp>
        <p:nvSpPr>
          <p:cNvPr id="32" name="Shape 32"/>
          <p:cNvSpPr/>
          <p:nvPr>
            <p:ph type="body" sz="quarter" idx="1"/>
          </p:nvPr>
        </p:nvSpPr>
        <p:spPr>
          <a:xfrm>
            <a:off x="420623" y="3961665"/>
            <a:ext cx="10543033" cy="150018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200">
                <a:solidFill>
                  <a:srgbClr val="888888"/>
                </a:solidFill>
              </a:defRPr>
            </a:lvl1pPr>
            <a:lvl2pPr marL="0" indent="457200">
              <a:buClrTx/>
              <a:buSzTx/>
              <a:buFontTx/>
              <a:buNone/>
              <a:defRPr sz="2200">
                <a:solidFill>
                  <a:srgbClr val="888888"/>
                </a:solidFill>
              </a:defRPr>
            </a:lvl2pPr>
            <a:lvl3pPr marL="0" indent="914400">
              <a:buClrTx/>
              <a:buSzTx/>
              <a:buFontTx/>
              <a:buNone/>
              <a:defRPr sz="2200">
                <a:solidFill>
                  <a:srgbClr val="888888"/>
                </a:solidFill>
              </a:defRPr>
            </a:lvl3pPr>
            <a:lvl4pPr marL="0" indent="1371600">
              <a:buClrTx/>
              <a:buSzTx/>
              <a:buFontTx/>
              <a:buNone/>
              <a:defRPr sz="2200">
                <a:solidFill>
                  <a:srgbClr val="888888"/>
                </a:solidFill>
              </a:defRPr>
            </a:lvl4pPr>
            <a:lvl5pPr marL="0" indent="1828800">
              <a:buClrTx/>
              <a:buSzTx/>
              <a:buFontTx/>
              <a:buNone/>
              <a:defRPr sz="22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" name="Shape 41"/>
          <p:cNvSpPr/>
          <p:nvPr>
            <p:ph type="body" sz="half" idx="1"/>
          </p:nvPr>
        </p:nvSpPr>
        <p:spPr>
          <a:xfrm>
            <a:off x="420623" y="1825625"/>
            <a:ext cx="5599178" cy="4206383"/>
          </a:xfrm>
          <a:prstGeom prst="rect">
            <a:avLst/>
          </a:prstGeom>
        </p:spPr>
        <p:txBody>
          <a:bodyPr/>
          <a:lstStyle>
            <a:lvl1pPr marL="457200" indent="-457200"/>
            <a:lvl2pPr marL="868680" indent="-411480"/>
            <a:lvl3pPr marL="1371600" indent="-457200"/>
            <a:lvl4pPr marL="1800225" indent="-428625"/>
            <a:lvl5pPr marL="2318657" indent="-489857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Shape 50"/>
          <p:cNvSpPr/>
          <p:nvPr>
            <p:ph type="body" sz="quarter" idx="1"/>
          </p:nvPr>
        </p:nvSpPr>
        <p:spPr>
          <a:xfrm>
            <a:off x="420623" y="1681163"/>
            <a:ext cx="5549698" cy="82391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3200"/>
            </a:lvl1pPr>
            <a:lvl2pPr marL="0" indent="457200">
              <a:buClrTx/>
              <a:buSzTx/>
              <a:buFontTx/>
              <a:buNone/>
              <a:defRPr sz="3200"/>
            </a:lvl2pPr>
            <a:lvl3pPr marL="0" indent="914400">
              <a:buClrTx/>
              <a:buSzTx/>
              <a:buFontTx/>
              <a:buNone/>
              <a:defRPr sz="3200"/>
            </a:lvl3pPr>
            <a:lvl4pPr marL="0" indent="1371600">
              <a:buClrTx/>
              <a:buSzTx/>
              <a:buFontTx/>
              <a:buNone/>
              <a:defRPr sz="3200"/>
            </a:lvl4pPr>
            <a:lvl5pPr marL="0" indent="1828800"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hape 51"/>
          <p:cNvSpPr/>
          <p:nvPr>
            <p:ph type="body" sz="quarter" idx="13"/>
          </p:nvPr>
        </p:nvSpPr>
        <p:spPr>
          <a:xfrm>
            <a:off x="5970320" y="1681163"/>
            <a:ext cx="4993336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3200"/>
            </a:pPr>
          </a:p>
        </p:txBody>
      </p:sp>
      <p:sp>
        <p:nvSpPr>
          <p:cNvPr id="52" name="Shape 5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xfrm>
            <a:off x="420623" y="938306"/>
            <a:ext cx="10543033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0" name="Shape 6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/>
          </p:nvPr>
        </p:nvSpPr>
        <p:spPr>
          <a:xfrm>
            <a:off x="420623" y="457200"/>
            <a:ext cx="10543033" cy="16002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Dante (Headings)2"/>
                <a:ea typeface="Dante (Headings)2"/>
                <a:cs typeface="Dante (Headings)2"/>
                <a:sym typeface="Dante (Headings)2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5" name="Shape 75"/>
          <p:cNvSpPr/>
          <p:nvPr>
            <p:ph type="body" sz="half" idx="1"/>
          </p:nvPr>
        </p:nvSpPr>
        <p:spPr>
          <a:xfrm>
            <a:off x="5183187" y="2199339"/>
            <a:ext cx="5780469" cy="3661711"/>
          </a:xfrm>
          <a:prstGeom prst="rect">
            <a:avLst/>
          </a:prstGeom>
        </p:spPr>
        <p:txBody>
          <a:bodyPr/>
          <a:lstStyle>
            <a:lvl3pPr marL="1188719" indent="-274319"/>
            <a:lvl4pPr marL="1676400" indent="-304800"/>
            <a:lvl5pPr marL="2171700" indent="-34290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body" sz="quarter" idx="13"/>
          </p:nvPr>
        </p:nvSpPr>
        <p:spPr>
          <a:xfrm>
            <a:off x="420623" y="2199339"/>
            <a:ext cx="4489182" cy="366964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200"/>
            </a:pPr>
          </a:p>
        </p:txBody>
      </p:sp>
      <p:sp>
        <p:nvSpPr>
          <p:cNvPr id="77" name="Shape 7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xfrm>
            <a:off x="420623" y="457200"/>
            <a:ext cx="4489181" cy="1600200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pPr/>
            <a:r>
              <a:t>Title Text</a:t>
            </a:r>
          </a:p>
        </p:txBody>
      </p:sp>
      <p:sp>
        <p:nvSpPr>
          <p:cNvPr id="85" name="Shape 85"/>
          <p:cNvSpPr/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body" sz="quarter" idx="1"/>
          </p:nvPr>
        </p:nvSpPr>
        <p:spPr>
          <a:xfrm>
            <a:off x="420623" y="2199339"/>
            <a:ext cx="4489181" cy="366964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200"/>
            </a:lvl1pPr>
            <a:lvl2pPr marL="0" indent="457200">
              <a:buClrTx/>
              <a:buSzTx/>
              <a:buFontTx/>
              <a:buNone/>
              <a:defRPr sz="2200"/>
            </a:lvl2pPr>
            <a:lvl3pPr marL="0" indent="914400">
              <a:buClrTx/>
              <a:buSzTx/>
              <a:buFontTx/>
              <a:buNone/>
              <a:defRPr sz="2200"/>
            </a:lvl3pPr>
            <a:lvl4pPr marL="0" indent="1371600">
              <a:buClrTx/>
              <a:buSzTx/>
              <a:buFontTx/>
              <a:buNone/>
              <a:defRPr sz="2200"/>
            </a:lvl4pPr>
            <a:lvl5pPr marL="0" indent="1828800">
              <a:buClrTx/>
              <a:buSzTx/>
              <a:buFontTx/>
              <a:buNone/>
              <a:defRPr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hape 8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4F4F4">
              <a:alpha val="3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1478321" y="709375"/>
            <a:ext cx="10713677" cy="5419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420623" y="365125"/>
            <a:ext cx="10543033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420625" y="1825625"/>
            <a:ext cx="10543031" cy="4206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11709224" y="208280"/>
            <a:ext cx="273656" cy="2692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200">
                <a:solidFill>
                  <a:srgbClr val="2C394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ln>
            <a:noFill/>
          </a:ln>
          <a:solidFill>
            <a:srgbClr val="2C3948"/>
          </a:solidFill>
          <a:uFillTx/>
          <a:latin typeface="+mj-lt"/>
          <a:ea typeface="+mj-ea"/>
          <a:cs typeface="+mj-cs"/>
          <a:sym typeface="Dante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ln>
            <a:noFill/>
          </a:ln>
          <a:solidFill>
            <a:srgbClr val="2C3948"/>
          </a:solidFill>
          <a:uFillTx/>
          <a:latin typeface="+mj-lt"/>
          <a:ea typeface="+mj-ea"/>
          <a:cs typeface="+mj-cs"/>
          <a:sym typeface="Dante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ln>
            <a:noFill/>
          </a:ln>
          <a:solidFill>
            <a:srgbClr val="2C3948"/>
          </a:solidFill>
          <a:uFillTx/>
          <a:latin typeface="+mj-lt"/>
          <a:ea typeface="+mj-ea"/>
          <a:cs typeface="+mj-cs"/>
          <a:sym typeface="Dante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ln>
            <a:noFill/>
          </a:ln>
          <a:solidFill>
            <a:srgbClr val="2C3948"/>
          </a:solidFill>
          <a:uFillTx/>
          <a:latin typeface="+mj-lt"/>
          <a:ea typeface="+mj-ea"/>
          <a:cs typeface="+mj-cs"/>
          <a:sym typeface="Dante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ln>
            <a:noFill/>
          </a:ln>
          <a:solidFill>
            <a:srgbClr val="2C3948"/>
          </a:solidFill>
          <a:uFillTx/>
          <a:latin typeface="+mj-lt"/>
          <a:ea typeface="+mj-ea"/>
          <a:cs typeface="+mj-cs"/>
          <a:sym typeface="Dante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ln>
            <a:noFill/>
          </a:ln>
          <a:solidFill>
            <a:srgbClr val="2C3948"/>
          </a:solidFill>
          <a:uFillTx/>
          <a:latin typeface="+mj-lt"/>
          <a:ea typeface="+mj-ea"/>
          <a:cs typeface="+mj-cs"/>
          <a:sym typeface="Dante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ln>
            <a:noFill/>
          </a:ln>
          <a:solidFill>
            <a:srgbClr val="2C3948"/>
          </a:solidFill>
          <a:uFillTx/>
          <a:latin typeface="+mj-lt"/>
          <a:ea typeface="+mj-ea"/>
          <a:cs typeface="+mj-cs"/>
          <a:sym typeface="Dante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ln>
            <a:noFill/>
          </a:ln>
          <a:solidFill>
            <a:srgbClr val="2C3948"/>
          </a:solidFill>
          <a:uFillTx/>
          <a:latin typeface="+mj-lt"/>
          <a:ea typeface="+mj-ea"/>
          <a:cs typeface="+mj-cs"/>
          <a:sym typeface="Dante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200" u="none">
          <a:ln>
            <a:noFill/>
          </a:ln>
          <a:solidFill>
            <a:srgbClr val="2C3948"/>
          </a:solidFill>
          <a:uFillTx/>
          <a:latin typeface="+mj-lt"/>
          <a:ea typeface="+mj-ea"/>
          <a:cs typeface="+mj-cs"/>
          <a:sym typeface="Dante"/>
        </a:defRPr>
      </a:lvl9pPr>
    </p:titleStyle>
    <p:bodyStyle>
      <a:lvl1pPr marL="228600" marR="0" indent="-228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Wingdings 2"/>
        <a:buChar char="⬩"/>
        <a:tabLst/>
        <a:defRPr b="0" baseline="0" cap="none" i="0" spc="0" strike="noStrike" sz="2400" u="none">
          <a:ln>
            <a:noFill/>
          </a:ln>
          <a:solidFill>
            <a:srgbClr val="2C3948"/>
          </a:solidFill>
          <a:uFillTx/>
          <a:latin typeface="+mj-lt"/>
          <a:ea typeface="+mj-ea"/>
          <a:cs typeface="+mj-cs"/>
          <a:sym typeface="Dante"/>
        </a:defRPr>
      </a:lvl1pPr>
      <a:lvl2pPr marL="706581" marR="0" indent="-249381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Wingdings 2"/>
        <a:buChar char="⬩"/>
        <a:tabLst/>
        <a:defRPr b="0" baseline="0" cap="none" i="0" spc="0" strike="noStrike" sz="2400" u="none">
          <a:ln>
            <a:noFill/>
          </a:ln>
          <a:solidFill>
            <a:srgbClr val="2C3948"/>
          </a:solidFill>
          <a:uFillTx/>
          <a:latin typeface="+mj-lt"/>
          <a:ea typeface="+mj-ea"/>
          <a:cs typeface="+mj-cs"/>
          <a:sym typeface="Dante"/>
        </a:defRPr>
      </a:lvl2pPr>
      <a:lvl3pPr marL="1219200" marR="0" indent="-3048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Wingdings 2"/>
        <a:buChar char="⬩"/>
        <a:tabLst/>
        <a:defRPr b="0" baseline="0" cap="none" i="0" spc="0" strike="noStrike" sz="2400" u="none">
          <a:ln>
            <a:noFill/>
          </a:ln>
          <a:solidFill>
            <a:srgbClr val="2C3948"/>
          </a:solidFill>
          <a:uFillTx/>
          <a:latin typeface="+mj-lt"/>
          <a:ea typeface="+mj-ea"/>
          <a:cs typeface="+mj-cs"/>
          <a:sym typeface="Dante"/>
        </a:defRPr>
      </a:lvl3pPr>
      <a:lvl4pPr marL="1714500" marR="0" indent="-3429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Wingdings 2"/>
        <a:buChar char="⬩"/>
        <a:tabLst/>
        <a:defRPr b="0" baseline="0" cap="none" i="0" spc="0" strike="noStrike" sz="2400" u="none">
          <a:ln>
            <a:noFill/>
          </a:ln>
          <a:solidFill>
            <a:srgbClr val="2C3948"/>
          </a:solidFill>
          <a:uFillTx/>
          <a:latin typeface="+mj-lt"/>
          <a:ea typeface="+mj-ea"/>
          <a:cs typeface="+mj-cs"/>
          <a:sym typeface="Dante"/>
        </a:defRPr>
      </a:lvl4pPr>
      <a:lvl5pPr marL="2220685" marR="0" indent="-391885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Wingdings 2"/>
        <a:buChar char="⬩"/>
        <a:tabLst/>
        <a:defRPr b="0" baseline="0" cap="none" i="0" spc="0" strike="noStrike" sz="2400" u="none">
          <a:ln>
            <a:noFill/>
          </a:ln>
          <a:solidFill>
            <a:srgbClr val="2C3948"/>
          </a:solidFill>
          <a:uFillTx/>
          <a:latin typeface="+mj-lt"/>
          <a:ea typeface="+mj-ea"/>
          <a:cs typeface="+mj-cs"/>
          <a:sym typeface="Dante"/>
        </a:defRPr>
      </a:lvl5pPr>
      <a:lvl6pPr marL="2590800" marR="0" indent="-3048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Wingdings 2"/>
        <a:buChar char="•"/>
        <a:tabLst/>
        <a:defRPr b="0" baseline="0" cap="none" i="0" spc="0" strike="noStrike" sz="2400" u="none">
          <a:ln>
            <a:noFill/>
          </a:ln>
          <a:solidFill>
            <a:srgbClr val="2C3948"/>
          </a:solidFill>
          <a:uFillTx/>
          <a:latin typeface="+mj-lt"/>
          <a:ea typeface="+mj-ea"/>
          <a:cs typeface="+mj-cs"/>
          <a:sym typeface="Dante"/>
        </a:defRPr>
      </a:lvl6pPr>
      <a:lvl7pPr marL="3048000" marR="0" indent="-3048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Wingdings 2"/>
        <a:buChar char="•"/>
        <a:tabLst/>
        <a:defRPr b="0" baseline="0" cap="none" i="0" spc="0" strike="noStrike" sz="2400" u="none">
          <a:ln>
            <a:noFill/>
          </a:ln>
          <a:solidFill>
            <a:srgbClr val="2C3948"/>
          </a:solidFill>
          <a:uFillTx/>
          <a:latin typeface="+mj-lt"/>
          <a:ea typeface="+mj-ea"/>
          <a:cs typeface="+mj-cs"/>
          <a:sym typeface="Dante"/>
        </a:defRPr>
      </a:lvl7pPr>
      <a:lvl8pPr marL="3505200" marR="0" indent="-3048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Wingdings 2"/>
        <a:buChar char="•"/>
        <a:tabLst/>
        <a:defRPr b="0" baseline="0" cap="none" i="0" spc="0" strike="noStrike" sz="2400" u="none">
          <a:ln>
            <a:noFill/>
          </a:ln>
          <a:solidFill>
            <a:srgbClr val="2C3948"/>
          </a:solidFill>
          <a:uFillTx/>
          <a:latin typeface="+mj-lt"/>
          <a:ea typeface="+mj-ea"/>
          <a:cs typeface="+mj-cs"/>
          <a:sym typeface="Dante"/>
        </a:defRPr>
      </a:lvl8pPr>
      <a:lvl9pPr marL="3962400" marR="0" indent="-3048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Wingdings 2"/>
        <a:buChar char="•"/>
        <a:tabLst/>
        <a:defRPr b="0" baseline="0" cap="none" i="0" spc="0" strike="noStrike" sz="2400" u="none">
          <a:ln>
            <a:noFill/>
          </a:ln>
          <a:solidFill>
            <a:srgbClr val="2C3948"/>
          </a:solidFill>
          <a:uFillTx/>
          <a:latin typeface="+mj-lt"/>
          <a:ea typeface="+mj-ea"/>
          <a:cs typeface="+mj-cs"/>
          <a:sym typeface="Dante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ante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ante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ante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ante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ante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ante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ante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ante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ant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13.png"/><Relationship Id="rId6" Type="http://schemas.openxmlformats.org/officeDocument/2006/relationships/image" Target="../media/image9.jpeg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5" name="Shape 115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4F4F4">
              <a:alpha val="3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16" name="image1.jpg" descr="Kuva, joka sisältää kohteen henkilö&#10;&#10;Kuvaus luotu automaattisesti"/>
          <p:cNvPicPr>
            <a:picLocks noChangeAspect="1"/>
          </p:cNvPicPr>
          <p:nvPr/>
        </p:nvPicPr>
        <p:blipFill>
          <a:blip r:embed="rId2">
            <a:extLst/>
          </a:blip>
          <a:srcRect l="0" t="4556" r="0" b="5802"/>
          <a:stretch>
            <a:fillRect/>
          </a:stretch>
        </p:blipFill>
        <p:spPr>
          <a:xfrm>
            <a:off x="47563" y="35673"/>
            <a:ext cx="12191981" cy="6857991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 rot="16200000">
            <a:off x="-536813" y="536812"/>
            <a:ext cx="6858001" cy="5784377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8" name="Shape 118"/>
          <p:cNvSpPr/>
          <p:nvPr>
            <p:ph type="ctrTitle"/>
          </p:nvPr>
        </p:nvSpPr>
        <p:spPr>
          <a:xfrm>
            <a:off x="3746858" y="3025981"/>
            <a:ext cx="4695235" cy="1804567"/>
          </a:xfrm>
          <a:prstGeom prst="rect">
            <a:avLst/>
          </a:prstGeom>
        </p:spPr>
        <p:txBody>
          <a:bodyPr/>
          <a:lstStyle>
            <a:lvl1pPr algn="l">
              <a:defRPr sz="5400">
                <a:solidFill>
                  <a:srgbClr val="000000"/>
                </a:solidFill>
                <a:latin typeface="Arial Nova"/>
                <a:ea typeface="Arial Nova"/>
                <a:cs typeface="Arial Nova"/>
                <a:sym typeface="Arial Nova"/>
              </a:defRPr>
            </a:lvl1pPr>
          </a:lstStyle>
          <a:p>
            <a:pPr/>
            <a:r>
              <a:t>Terveyttä tutkimassa</a:t>
            </a:r>
          </a:p>
        </p:txBody>
      </p:sp>
      <p:sp>
        <p:nvSpPr>
          <p:cNvPr id="119" name="Shape 119"/>
          <p:cNvSpPr/>
          <p:nvPr>
            <p:ph type="subTitle" sz="quarter" idx="1"/>
          </p:nvPr>
        </p:nvSpPr>
        <p:spPr>
          <a:xfrm>
            <a:off x="3785223" y="5039993"/>
            <a:ext cx="4444438" cy="675006"/>
          </a:xfrm>
          <a:prstGeom prst="rect">
            <a:avLst/>
          </a:prstGeom>
        </p:spPr>
        <p:txBody>
          <a:bodyPr/>
          <a:lstStyle>
            <a:lvl1pPr algn="l">
              <a:defRPr sz="1600">
                <a:latin typeface="Abadi Extra Light"/>
                <a:ea typeface="Abadi Extra Light"/>
                <a:cs typeface="Abadi Extra Light"/>
                <a:sym typeface="Abadi Extra Light"/>
              </a:defRPr>
            </a:lvl1pPr>
          </a:lstStyle>
          <a:p>
            <a:pPr/>
            <a:r>
              <a:t>Kuva: Unsplash.com/ Julia Koblitz</a:t>
            </a:r>
          </a:p>
        </p:txBody>
      </p:sp>
      <p:sp>
        <p:nvSpPr>
          <p:cNvPr id="120" name="Shape 120"/>
          <p:cNvSpPr/>
          <p:nvPr/>
        </p:nvSpPr>
        <p:spPr>
          <a:xfrm flipV="1">
            <a:off x="11496184" y="5610"/>
            <a:ext cx="1" cy="6858001"/>
          </a:xfrm>
          <a:prstGeom prst="line">
            <a:avLst/>
          </a:prstGeom>
          <a:ln>
            <a:solidFill>
              <a:srgbClr val="0DC4E1"/>
            </a:solidFill>
            <a:custDash>
              <a:ds d="300000" sp="4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21" name="Shape 121"/>
          <p:cNvSpPr/>
          <p:nvPr/>
        </p:nvSpPr>
        <p:spPr>
          <a:xfrm>
            <a:off x="1523" y="6172200"/>
            <a:ext cx="12192001" cy="0"/>
          </a:xfrm>
          <a:prstGeom prst="line">
            <a:avLst/>
          </a:prstGeom>
          <a:ln>
            <a:solidFill>
              <a:srgbClr val="0DC4E1"/>
            </a:solidFill>
            <a:custDash>
              <a:ds d="300000" sp="4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122" name="image2.png" descr="Kuva, joka sisältää kohteen teksti, clipart-kuva&#10;&#10;Kuvaus luotu automaattisest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44186" y="225721"/>
            <a:ext cx="1861425" cy="428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44186" y="6278517"/>
            <a:ext cx="2000251" cy="514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7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1478321" y="709375"/>
            <a:ext cx="10713677" cy="5419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0" name="Shape 200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1" name="Shape 201"/>
          <p:cNvSpPr/>
          <p:nvPr/>
        </p:nvSpPr>
        <p:spPr>
          <a:xfrm>
            <a:off x="1523" y="0"/>
            <a:ext cx="12188954" cy="6858000"/>
          </a:xfrm>
          <a:prstGeom prst="rect">
            <a:avLst/>
          </a:prstGeom>
          <a:solidFill>
            <a:srgbClr val="F4F4F4">
              <a:alpha val="3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2" name="Shape 202"/>
          <p:cNvSpPr/>
          <p:nvPr/>
        </p:nvSpPr>
        <p:spPr>
          <a:xfrm>
            <a:off x="1446275" y="685800"/>
            <a:ext cx="10744201" cy="5486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3" name="Shape 203"/>
          <p:cNvSpPr/>
          <p:nvPr>
            <p:ph type="title"/>
          </p:nvPr>
        </p:nvSpPr>
        <p:spPr>
          <a:xfrm>
            <a:off x="0" y="-75564"/>
            <a:ext cx="11268075" cy="1771015"/>
          </a:xfrm>
          <a:prstGeom prst="rect">
            <a:avLst/>
          </a:prstGeom>
        </p:spPr>
        <p:txBody>
          <a:bodyPr anchor="b"/>
          <a:lstStyle/>
          <a:p>
            <a:pPr defTabSz="704087">
              <a:defRPr b="1" sz="2464">
                <a:latin typeface="Arial"/>
                <a:ea typeface="Arial"/>
                <a:cs typeface="Arial"/>
                <a:sym typeface="Arial"/>
              </a:defRPr>
            </a:pPr>
            <a:r>
              <a:t>Aineistonkeruumenetelmät</a:t>
            </a:r>
            <a:br/>
            <a:br/>
            <a:br/>
            <a:br/>
          </a:p>
        </p:txBody>
      </p:sp>
      <p:sp>
        <p:nvSpPr>
          <p:cNvPr id="204" name="Shape 204"/>
          <p:cNvSpPr/>
          <p:nvPr/>
        </p:nvSpPr>
        <p:spPr>
          <a:xfrm rot="16200000">
            <a:off x="2394511" y="-2406139"/>
            <a:ext cx="691818" cy="5480840"/>
          </a:xfrm>
          <a:prstGeom prst="rect">
            <a:avLst/>
          </a:prstGeom>
          <a:solidFill>
            <a:srgbClr val="AD5D3E">
              <a:alpha val="2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205" name="image18.jpeg" descr="Kuva, joka sisältää kohteen teksti, sisä, ohjauspaneeli&#10;&#10;Kuvaus luotu automaattisesti"/>
          <p:cNvPicPr>
            <a:picLocks noChangeAspect="1"/>
          </p:cNvPicPr>
          <p:nvPr/>
        </p:nvPicPr>
        <p:blipFill>
          <a:blip r:embed="rId2">
            <a:extLst/>
          </a:blip>
          <a:srcRect l="0" t="34260" r="0" b="24163"/>
          <a:stretch>
            <a:fillRect/>
          </a:stretch>
        </p:blipFill>
        <p:spPr>
          <a:xfrm>
            <a:off x="-12" y="685800"/>
            <a:ext cx="5472194" cy="26226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19.jpg" descr="Kuva, joka sisältää kohteen henkilö, laite&#10;&#10;Kuvaus luotu automaattisesti"/>
          <p:cNvPicPr>
            <a:picLocks noChangeAspect="1"/>
          </p:cNvPicPr>
          <p:nvPr/>
        </p:nvPicPr>
        <p:blipFill>
          <a:blip r:embed="rId3">
            <a:extLst/>
          </a:blip>
          <a:srcRect l="23808" t="0" r="9798" b="0"/>
          <a:stretch>
            <a:fillRect/>
          </a:stretch>
        </p:blipFill>
        <p:spPr>
          <a:xfrm>
            <a:off x="18935" y="3714412"/>
            <a:ext cx="2722848" cy="2737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20.jpeg" descr="Kuva, joka sisältää kohteen henkilö, sisä, ikkuna, mies&#10;&#10;Kuvaus luotu automaattisesti"/>
          <p:cNvPicPr>
            <a:picLocks noChangeAspect="1"/>
          </p:cNvPicPr>
          <p:nvPr/>
        </p:nvPicPr>
        <p:blipFill>
          <a:blip r:embed="rId4">
            <a:extLst/>
          </a:blip>
          <a:srcRect l="5397" t="0" r="4" b="4"/>
          <a:stretch>
            <a:fillRect/>
          </a:stretch>
        </p:blipFill>
        <p:spPr>
          <a:xfrm>
            <a:off x="2829667" y="3714412"/>
            <a:ext cx="2642680" cy="2737590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/>
          <p:nvPr/>
        </p:nvSpPr>
        <p:spPr>
          <a:xfrm>
            <a:off x="1523" y="6172200"/>
            <a:ext cx="12192001" cy="0"/>
          </a:xfrm>
          <a:prstGeom prst="line">
            <a:avLst/>
          </a:prstGeom>
          <a:ln>
            <a:solidFill>
              <a:srgbClr val="AD5D3E"/>
            </a:solidFill>
            <a:custDash>
              <a:ds d="300000" sp="4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09" name="Shape 209"/>
          <p:cNvSpPr/>
          <p:nvPr/>
        </p:nvSpPr>
        <p:spPr>
          <a:xfrm flipV="1">
            <a:off x="11496184" y="5610"/>
            <a:ext cx="1" cy="6858001"/>
          </a:xfrm>
          <a:prstGeom prst="line">
            <a:avLst/>
          </a:prstGeom>
          <a:ln>
            <a:solidFill>
              <a:srgbClr val="AD5D3E"/>
            </a:solidFill>
            <a:custDash>
              <a:ds d="300000" sp="4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10" name="Shape 210"/>
          <p:cNvSpPr/>
          <p:nvPr/>
        </p:nvSpPr>
        <p:spPr>
          <a:xfrm>
            <a:off x="6238875" y="658280"/>
            <a:ext cx="3729252" cy="2924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- </a:t>
            </a:r>
            <a:r>
              <a:rPr sz="2800"/>
              <a:t>Kyselyt</a:t>
            </a:r>
            <a:br>
              <a:rPr sz="2800"/>
            </a:br>
            <a:r>
              <a:rPr sz="2800"/>
              <a:t>- Haastattelut</a:t>
            </a:r>
            <a:br>
              <a:rPr sz="2800"/>
            </a:br>
            <a:r>
              <a:rPr sz="2800"/>
              <a:t>- Havainnointi</a:t>
            </a:r>
            <a:br>
              <a:rPr sz="2800"/>
            </a:br>
            <a:r>
              <a:rPr sz="2800"/>
              <a:t>- Mittaukset ja kokeet</a:t>
            </a:r>
            <a:br>
              <a:rPr sz="2800"/>
            </a:br>
            <a:r>
              <a:rPr sz="2800"/>
              <a:t>- Tilastot ja rekisterit</a:t>
            </a:r>
            <a:br>
              <a:rPr sz="2800"/>
            </a:br>
            <a:r>
              <a:rPr sz="2800"/>
              <a:t>- Dokumentit</a:t>
            </a:r>
            <a:br>
              <a:rPr sz="2800"/>
            </a:br>
          </a:p>
        </p:txBody>
      </p:sp>
      <p:pic>
        <p:nvPicPr>
          <p:cNvPr id="211" name="image2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34753" y="3886200"/>
            <a:ext cx="2266372" cy="1875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22.jpeg" descr="Kuva, joka sisältää kohteen teksti, kuivaaja&#10;&#10;Kuvaus luotu automaattisesti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141136" y="652668"/>
            <a:ext cx="1351998" cy="5677222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/>
          <p:nvPr/>
        </p:nvSpPr>
        <p:spPr>
          <a:xfrm>
            <a:off x="13319" y="3308415"/>
            <a:ext cx="2722848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badi Extra Light"/>
                <a:ea typeface="Abadi Extra Light"/>
                <a:cs typeface="Abadi Extra Light"/>
                <a:sym typeface="Abadi Extra Light"/>
              </a:defRPr>
            </a:lvl1pPr>
          </a:lstStyle>
          <a:p>
            <a:pPr/>
            <a:r>
              <a:t>Kuva: Unsplash.com / Sam McGhee</a:t>
            </a:r>
          </a:p>
        </p:txBody>
      </p:sp>
      <p:sp>
        <p:nvSpPr>
          <p:cNvPr id="214" name="Shape 214"/>
          <p:cNvSpPr/>
          <p:nvPr/>
        </p:nvSpPr>
        <p:spPr>
          <a:xfrm>
            <a:off x="-35241" y="6503031"/>
            <a:ext cx="2963034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badi Extra Light"/>
                <a:ea typeface="Abadi Extra Light"/>
                <a:cs typeface="Abadi Extra Light"/>
                <a:sym typeface="Abadi Extra Light"/>
              </a:defRPr>
            </a:lvl1pPr>
          </a:lstStyle>
          <a:p>
            <a:pPr/>
            <a:r>
              <a:t>Kuva: Unsplash.com/ Mockup Graphics</a:t>
            </a:r>
          </a:p>
        </p:txBody>
      </p:sp>
      <p:sp>
        <p:nvSpPr>
          <p:cNvPr id="215" name="Shape 215"/>
          <p:cNvSpPr/>
          <p:nvPr/>
        </p:nvSpPr>
        <p:spPr>
          <a:xfrm rot="16200000">
            <a:off x="4034851" y="4559748"/>
            <a:ext cx="3433052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badi Extra Light"/>
                <a:ea typeface="Abadi Extra Light"/>
                <a:cs typeface="Abadi Extra Light"/>
                <a:sym typeface="Abadi Extra Light"/>
              </a:defRPr>
            </a:lvl1pPr>
          </a:lstStyle>
          <a:p>
            <a:pPr/>
            <a:r>
              <a:t>Kuva: Unsplash.com / LinkedIn Sales Solutions</a:t>
            </a:r>
          </a:p>
        </p:txBody>
      </p:sp>
      <p:sp>
        <p:nvSpPr>
          <p:cNvPr id="216" name="Shape 216"/>
          <p:cNvSpPr/>
          <p:nvPr/>
        </p:nvSpPr>
        <p:spPr>
          <a:xfrm rot="5400000">
            <a:off x="10058829" y="3462522"/>
            <a:ext cx="3528949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badi Extra Light"/>
                <a:ea typeface="Abadi Extra Light"/>
                <a:cs typeface="Abadi Extra Light"/>
                <a:sym typeface="Abadi Extra Light"/>
              </a:defRPr>
            </a:lvl1pPr>
          </a:lstStyle>
          <a:p>
            <a:pPr/>
            <a:r>
              <a:t>Kuva: Unsplash.com / Julia Joppien</a:t>
            </a:r>
          </a:p>
        </p:txBody>
      </p:sp>
      <p:pic>
        <p:nvPicPr>
          <p:cNvPr id="217" name="image2.png" descr="Kuva, joka sisältää kohteen teksti, clipart-kuva&#10;&#10;Kuvaus luotu automaattisesti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115550" y="172106"/>
            <a:ext cx="1861424" cy="428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144186" y="6278517"/>
            <a:ext cx="2000251" cy="514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title"/>
          </p:nvPr>
        </p:nvSpPr>
        <p:spPr>
          <a:xfrm>
            <a:off x="420624" y="323849"/>
            <a:ext cx="10543032" cy="1004888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Tutkimustulosten analysointi</a:t>
            </a:r>
          </a:p>
        </p:txBody>
      </p:sp>
      <p:grpSp>
        <p:nvGrpSpPr>
          <p:cNvPr id="223" name="Group 223"/>
          <p:cNvGrpSpPr/>
          <p:nvPr/>
        </p:nvGrpSpPr>
        <p:grpSpPr>
          <a:xfrm>
            <a:off x="420623" y="1590675"/>
            <a:ext cx="3637028" cy="2143125"/>
            <a:chOff x="0" y="0"/>
            <a:chExt cx="3637026" cy="2143125"/>
          </a:xfrm>
        </p:grpSpPr>
        <p:sp>
          <p:nvSpPr>
            <p:cNvPr id="221" name="Shape 221"/>
            <p:cNvSpPr/>
            <p:nvPr/>
          </p:nvSpPr>
          <p:spPr>
            <a:xfrm>
              <a:off x="-1" y="0"/>
              <a:ext cx="3637028" cy="214312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2" name="Shape 222"/>
            <p:cNvSpPr/>
            <p:nvPr/>
          </p:nvSpPr>
          <p:spPr>
            <a:xfrm>
              <a:off x="-1" y="121947"/>
              <a:ext cx="3637028" cy="1899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1" sz="2400">
                  <a:latin typeface="Arial"/>
                  <a:ea typeface="Arial"/>
                  <a:cs typeface="Arial"/>
                  <a:sym typeface="Arial"/>
                </a:defRPr>
              </a:pPr>
              <a:r>
                <a:t>Kvantitatiiviset</a:t>
              </a:r>
              <a:r>
                <a:rPr sz="2000"/>
                <a:t> </a:t>
              </a:r>
              <a:r>
                <a:rPr b="0" sz="2000"/>
                <a:t>eli määrälliset tutkimukset</a:t>
              </a:r>
              <a:endParaRPr b="0" sz="2000"/>
            </a:p>
            <a:p>
              <a:pPr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r>
                <a:t>- aineisto esim. kyselyn valmiit vastausvaihtoehdot muutetaan numeeriseen muotoon </a:t>
              </a:r>
            </a:p>
          </p:txBody>
        </p:sp>
      </p:grpSp>
      <p:grpSp>
        <p:nvGrpSpPr>
          <p:cNvPr id="226" name="Group 226"/>
          <p:cNvGrpSpPr/>
          <p:nvPr/>
        </p:nvGrpSpPr>
        <p:grpSpPr>
          <a:xfrm>
            <a:off x="420623" y="3995737"/>
            <a:ext cx="3637028" cy="2143125"/>
            <a:chOff x="0" y="0"/>
            <a:chExt cx="3637026" cy="2143124"/>
          </a:xfrm>
        </p:grpSpPr>
        <p:sp>
          <p:nvSpPr>
            <p:cNvPr id="224" name="Shape 224"/>
            <p:cNvSpPr/>
            <p:nvPr/>
          </p:nvSpPr>
          <p:spPr>
            <a:xfrm>
              <a:off x="-1" y="-1"/>
              <a:ext cx="3637028" cy="214312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-1" y="121946"/>
              <a:ext cx="3637028" cy="1899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1" sz="2400">
                  <a:latin typeface="Arial"/>
                  <a:ea typeface="Arial"/>
                  <a:cs typeface="Arial"/>
                  <a:sym typeface="Arial"/>
                </a:defRPr>
              </a:pPr>
              <a:r>
                <a:t>Kvalitatiiviset</a:t>
              </a:r>
              <a:r>
                <a:rPr sz="2000"/>
                <a:t> </a:t>
              </a:r>
              <a:r>
                <a:rPr b="0" sz="2000"/>
                <a:t>eli laadulliset tutkimukset</a:t>
              </a:r>
              <a:endParaRPr b="0" sz="2000"/>
            </a:p>
            <a:p>
              <a:pPr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r>
                <a:t>- aineisto esim. haastattelun avoimet kysymykset ryhmitellään teemojen tai näkökulmien mukaisesti</a:t>
              </a:r>
            </a:p>
          </p:txBody>
        </p:sp>
      </p:grpSp>
      <p:grpSp>
        <p:nvGrpSpPr>
          <p:cNvPr id="229" name="Group 229"/>
          <p:cNvGrpSpPr/>
          <p:nvPr/>
        </p:nvGrpSpPr>
        <p:grpSpPr>
          <a:xfrm>
            <a:off x="4798695" y="1714500"/>
            <a:ext cx="2518411" cy="2019300"/>
            <a:chOff x="0" y="0"/>
            <a:chExt cx="2518410" cy="2019300"/>
          </a:xfrm>
        </p:grpSpPr>
        <p:sp>
          <p:nvSpPr>
            <p:cNvPr id="227" name="Shape 227"/>
            <p:cNvSpPr/>
            <p:nvPr/>
          </p:nvSpPr>
          <p:spPr>
            <a:xfrm>
              <a:off x="-1" y="0"/>
              <a:ext cx="2518412" cy="201930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-1" y="383884"/>
              <a:ext cx="2518412" cy="12515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1" sz="2000">
                  <a:latin typeface="Arial"/>
                  <a:ea typeface="Arial"/>
                  <a:cs typeface="Arial"/>
                  <a:sym typeface="Arial"/>
                </a:defRPr>
              </a:pPr>
              <a:r>
                <a:t>Tulokset </a:t>
              </a:r>
              <a:r>
                <a:rPr b="0"/>
                <a:t>havainnollistetaan taulukkoina ja diagrammeina</a:t>
              </a:r>
            </a:p>
          </p:txBody>
        </p:sp>
      </p:grpSp>
      <p:grpSp>
        <p:nvGrpSpPr>
          <p:cNvPr id="232" name="Group 232"/>
          <p:cNvGrpSpPr/>
          <p:nvPr/>
        </p:nvGrpSpPr>
        <p:grpSpPr>
          <a:xfrm>
            <a:off x="4798695" y="3995737"/>
            <a:ext cx="2518411" cy="2081212"/>
            <a:chOff x="0" y="0"/>
            <a:chExt cx="2518410" cy="2081210"/>
          </a:xfrm>
        </p:grpSpPr>
        <p:sp>
          <p:nvSpPr>
            <p:cNvPr id="230" name="Shape 230"/>
            <p:cNvSpPr/>
            <p:nvPr/>
          </p:nvSpPr>
          <p:spPr>
            <a:xfrm>
              <a:off x="-1" y="0"/>
              <a:ext cx="2518412" cy="208121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-1" y="268790"/>
              <a:ext cx="2518412" cy="15436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1" sz="2000">
                  <a:latin typeface="Arial"/>
                  <a:ea typeface="Arial"/>
                  <a:cs typeface="Arial"/>
                  <a:sym typeface="Arial"/>
                </a:defRPr>
              </a:pPr>
              <a:r>
                <a:t>Tulokset </a:t>
              </a:r>
              <a:r>
                <a:rPr b="0"/>
                <a:t>havainnollistetaan ja perustellaan esim.</a:t>
              </a:r>
              <a:endParaRPr b="0"/>
            </a:p>
            <a:p>
              <a:pPr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r>
                <a:t>haastateltavien suorilla lainauksilla</a:t>
              </a:r>
            </a:p>
          </p:txBody>
        </p:sp>
      </p:grpSp>
      <p:grpSp>
        <p:nvGrpSpPr>
          <p:cNvPr id="235" name="Group 235"/>
          <p:cNvGrpSpPr/>
          <p:nvPr/>
        </p:nvGrpSpPr>
        <p:grpSpPr>
          <a:xfrm>
            <a:off x="8058150" y="2324100"/>
            <a:ext cx="3848100" cy="2819400"/>
            <a:chOff x="0" y="0"/>
            <a:chExt cx="3848100" cy="2819400"/>
          </a:xfrm>
        </p:grpSpPr>
        <p:sp>
          <p:nvSpPr>
            <p:cNvPr id="233" name="Shape 233"/>
            <p:cNvSpPr/>
            <p:nvPr/>
          </p:nvSpPr>
          <p:spPr>
            <a:xfrm>
              <a:off x="0" y="0"/>
              <a:ext cx="3848100" cy="281940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4" name="Shape 234"/>
            <p:cNvSpPr/>
            <p:nvPr/>
          </p:nvSpPr>
          <p:spPr>
            <a:xfrm>
              <a:off x="0" y="2469"/>
              <a:ext cx="3848100" cy="2814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1" sz="2400">
                  <a:latin typeface="Arial"/>
                  <a:ea typeface="Arial"/>
                  <a:cs typeface="Arial"/>
                  <a:sym typeface="Arial"/>
                </a:defRPr>
              </a:pPr>
              <a:r>
                <a:t>Johtopäätökset</a:t>
              </a:r>
            </a:p>
            <a:p>
              <a:pPr>
                <a:defRPr b="1" sz="2400"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r>
                <a:t>Aikaisemmin tehtyjen tutkimusten ja uusien tutkimustulosten pohjalta yritetään ymmärtää ja selittää tutkimuksen kohteena olevaa ilmiötä</a:t>
              </a:r>
            </a:p>
          </p:txBody>
        </p:sp>
      </p:grpSp>
      <p:sp>
        <p:nvSpPr>
          <p:cNvPr id="236" name="Shape 236"/>
          <p:cNvSpPr/>
          <p:nvPr/>
        </p:nvSpPr>
        <p:spPr>
          <a:xfrm>
            <a:off x="4123371" y="2388074"/>
            <a:ext cx="633096" cy="5483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2700">
            <a:solidFill>
              <a:schemeClr val="accent6"/>
            </a:solidFill>
            <a:miter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237" name="Shape 237"/>
          <p:cNvSpPr/>
          <p:nvPr/>
        </p:nvSpPr>
        <p:spPr>
          <a:xfrm>
            <a:off x="4111625" y="4762182"/>
            <a:ext cx="633095" cy="5483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2700">
            <a:solidFill>
              <a:schemeClr val="accent6"/>
            </a:solidFill>
            <a:miter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238" name="Shape 238"/>
          <p:cNvSpPr/>
          <p:nvPr/>
        </p:nvSpPr>
        <p:spPr>
          <a:xfrm>
            <a:off x="7359332" y="2936398"/>
            <a:ext cx="633096" cy="5483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2700">
            <a:solidFill>
              <a:schemeClr val="accent6"/>
            </a:solidFill>
            <a:miter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239" name="Shape 239"/>
          <p:cNvSpPr/>
          <p:nvPr/>
        </p:nvSpPr>
        <p:spPr>
          <a:xfrm>
            <a:off x="7371080" y="4213859"/>
            <a:ext cx="633096" cy="5483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2700">
            <a:solidFill>
              <a:schemeClr val="accent6"/>
            </a:solidFill>
            <a:miter/>
          </a:ln>
        </p:spPr>
        <p:txBody>
          <a:bodyPr lIns="45719" rIns="45719" anchor="ctr"/>
          <a:lstStyle/>
          <a:p>
            <a:pPr algn="ctr"/>
          </a:p>
        </p:txBody>
      </p:sp>
      <p:pic>
        <p:nvPicPr>
          <p:cNvPr id="240" name="image2.png" descr="Kuva, joka sisältää kohteen teksti, clipart-kuva&#10;&#10;Kuvaus luotu automaattisest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15550" y="172106"/>
            <a:ext cx="1861424" cy="428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44186" y="6278517"/>
            <a:ext cx="2000251" cy="514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/>
        </p:nvSpPr>
        <p:spPr>
          <a:xfrm>
            <a:off x="1478323" y="709375"/>
            <a:ext cx="10713678" cy="54333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4" name="Shape 244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5" name="Shape 245"/>
          <p:cNvSpPr/>
          <p:nvPr/>
        </p:nvSpPr>
        <p:spPr>
          <a:xfrm>
            <a:off x="1523" y="0"/>
            <a:ext cx="12188954" cy="6858000"/>
          </a:xfrm>
          <a:prstGeom prst="rect">
            <a:avLst/>
          </a:prstGeom>
          <a:solidFill>
            <a:srgbClr val="F4F4F4">
              <a:alpha val="3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6" name="Shape 246"/>
          <p:cNvSpPr/>
          <p:nvPr/>
        </p:nvSpPr>
        <p:spPr>
          <a:xfrm rot="10800000">
            <a:off x="0" y="685800"/>
            <a:ext cx="422145" cy="5486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47" name="Shape 247"/>
          <p:cNvSpPr/>
          <p:nvPr/>
        </p:nvSpPr>
        <p:spPr>
          <a:xfrm>
            <a:off x="1446275" y="685800"/>
            <a:ext cx="10744201" cy="5486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8" name="Shape 248"/>
          <p:cNvSpPr/>
          <p:nvPr>
            <p:ph type="title"/>
          </p:nvPr>
        </p:nvSpPr>
        <p:spPr>
          <a:xfrm>
            <a:off x="4683759" y="81400"/>
            <a:ext cx="6276643" cy="593388"/>
          </a:xfrm>
          <a:prstGeom prst="rect">
            <a:avLst/>
          </a:prstGeom>
        </p:spPr>
        <p:txBody>
          <a:bodyPr/>
          <a:lstStyle>
            <a:lvl1pPr defTabSz="905255">
              <a:defRPr b="1" sz="3564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Tutkimusraportti</a:t>
            </a:r>
          </a:p>
        </p:txBody>
      </p:sp>
      <p:pic>
        <p:nvPicPr>
          <p:cNvPr id="249" name="image23.jpeg" descr="Kuva, joka sisältää kohteen sisä&#10;&#10;Kuvaus luotu automaattisesti"/>
          <p:cNvPicPr>
            <a:picLocks noChangeAspect="1"/>
          </p:cNvPicPr>
          <p:nvPr/>
        </p:nvPicPr>
        <p:blipFill>
          <a:blip r:embed="rId2">
            <a:extLst/>
          </a:blip>
          <a:srcRect l="39144" t="0" r="11290" b="0"/>
          <a:stretch>
            <a:fillRect/>
          </a:stretch>
        </p:blipFill>
        <p:spPr>
          <a:xfrm>
            <a:off x="413002" y="685800"/>
            <a:ext cx="4073935" cy="5486291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/>
          <p:nvPr>
            <p:ph type="body" idx="1"/>
          </p:nvPr>
        </p:nvSpPr>
        <p:spPr>
          <a:xfrm>
            <a:off x="4683759" y="1087122"/>
            <a:ext cx="6812424" cy="579445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800"/>
              </a:lnSpc>
              <a:buSzTx/>
              <a:buNone/>
              <a:defRPr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Tiivistelmä</a:t>
            </a:r>
            <a:r>
              <a:rPr b="0"/>
              <a:t> </a:t>
            </a:r>
            <a:r>
              <a:rPr b="0">
                <a:solidFill>
                  <a:srgbClr val="000000"/>
                </a:solidFill>
              </a:rPr>
              <a:t>– Yhteenveto kaikesta, pituus maksimissaan yksi sivu </a:t>
            </a:r>
            <a:endParaRPr sz="2200"/>
          </a:p>
          <a:p>
            <a:pPr marL="0" indent="0">
              <a:lnSpc>
                <a:spcPts val="2800"/>
              </a:lnSpc>
              <a:buSzTx/>
              <a:buNone/>
              <a:defRPr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Johdanto</a:t>
            </a:r>
            <a:r>
              <a:rPr b="0">
                <a:solidFill>
                  <a:srgbClr val="000000"/>
                </a:solidFill>
              </a:rPr>
              <a:t> – Miksi tutkitaan, mitä on jo tutkittu aikaisemmin</a:t>
            </a:r>
            <a:endParaRPr>
              <a:solidFill>
                <a:srgbClr val="000000"/>
              </a:solidFill>
            </a:endParaRPr>
          </a:p>
          <a:p>
            <a:pPr marL="0" indent="0">
              <a:lnSpc>
                <a:spcPts val="2800"/>
              </a:lnSpc>
              <a:buSzTx/>
              <a:buNone/>
              <a:defRPr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Menetelmät </a:t>
            </a:r>
            <a:r>
              <a:rPr b="0">
                <a:solidFill>
                  <a:srgbClr val="000000"/>
                </a:solidFill>
              </a:rPr>
              <a:t>– Tutkimusasetelman, aineiston hankinnan ja analyysimenetelmien kuvaus</a:t>
            </a:r>
            <a:endParaRPr>
              <a:solidFill>
                <a:srgbClr val="000000"/>
              </a:solidFill>
            </a:endParaRPr>
          </a:p>
          <a:p>
            <a:pPr marL="0" indent="0">
              <a:lnSpc>
                <a:spcPts val="2800"/>
              </a:lnSpc>
              <a:buSzTx/>
              <a:buNone/>
              <a:defRPr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Tulokset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–  Saatujen tulosten esittely teksin, taulukoiden ja diagrammien avulla</a:t>
            </a:r>
            <a:endParaRPr>
              <a:solidFill>
                <a:srgbClr val="000000"/>
              </a:solidFill>
            </a:endParaRPr>
          </a:p>
          <a:p>
            <a:pPr marL="0" indent="0">
              <a:lnSpc>
                <a:spcPts val="2800"/>
              </a:lnSpc>
              <a:buSzTx/>
              <a:buNone/>
              <a:defRPr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Pohdinta</a:t>
            </a:r>
            <a:r>
              <a:rPr b="0"/>
              <a:t> </a:t>
            </a:r>
            <a:r>
              <a:rPr b="0">
                <a:solidFill>
                  <a:srgbClr val="000000"/>
                </a:solidFill>
              </a:rPr>
              <a:t>– Tulosten tulkinta ja vertailu aikaisemmin tehtyihin tutkimuksiin</a:t>
            </a:r>
            <a:endParaRPr>
              <a:solidFill>
                <a:srgbClr val="000000"/>
              </a:solidFill>
            </a:endParaRPr>
          </a:p>
          <a:p>
            <a:pPr marL="0" indent="0">
              <a:lnSpc>
                <a:spcPts val="2800"/>
              </a:lnSpc>
              <a:buSzTx/>
              <a:buNone/>
              <a:defRPr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Kirjallisuusluettelo</a:t>
            </a:r>
            <a:r>
              <a:rPr b="0">
                <a:solidFill>
                  <a:srgbClr val="000000"/>
                </a:solidFill>
              </a:rPr>
              <a:t> – Tekstissä mainittujen tutkimusten ja muiden lähteiden tiedot</a:t>
            </a:r>
          </a:p>
        </p:txBody>
      </p:sp>
      <p:sp>
        <p:nvSpPr>
          <p:cNvPr id="251" name="Shape 251"/>
          <p:cNvSpPr/>
          <p:nvPr/>
        </p:nvSpPr>
        <p:spPr>
          <a:xfrm flipV="1">
            <a:off x="11496184" y="5610"/>
            <a:ext cx="1" cy="6858001"/>
          </a:xfrm>
          <a:prstGeom prst="line">
            <a:avLst/>
          </a:prstGeom>
          <a:ln>
            <a:solidFill>
              <a:schemeClr val="accent1"/>
            </a:solidFill>
            <a:custDash>
              <a:ds d="300000" sp="4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52" name="Shape 252"/>
          <p:cNvSpPr/>
          <p:nvPr/>
        </p:nvSpPr>
        <p:spPr>
          <a:xfrm>
            <a:off x="1523" y="6172200"/>
            <a:ext cx="12192001" cy="0"/>
          </a:xfrm>
          <a:prstGeom prst="line">
            <a:avLst/>
          </a:prstGeom>
          <a:ln>
            <a:solidFill>
              <a:schemeClr val="accent1"/>
            </a:solidFill>
            <a:custDash>
              <a:ds d="300000" sp="4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253" name="image2.png" descr="Kuva, joka sisältää kohteen teksti, clipart-kuva&#10;&#10;Kuvaus luotu automaattisest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15550" y="172106"/>
            <a:ext cx="1861424" cy="428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44186" y="6278517"/>
            <a:ext cx="2000251" cy="514351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Shape 255"/>
          <p:cNvSpPr/>
          <p:nvPr/>
        </p:nvSpPr>
        <p:spPr>
          <a:xfrm>
            <a:off x="695815" y="6314956"/>
            <a:ext cx="379112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badi Extra Light"/>
                <a:ea typeface="Abadi Extra Light"/>
                <a:cs typeface="Abadi Extra Light"/>
                <a:sym typeface="Abadi Extra Light"/>
              </a:defRPr>
            </a:lvl1pPr>
          </a:lstStyle>
          <a:p>
            <a:pPr/>
            <a:r>
              <a:t>Kuva: Unsplash.com / Julian Hochgesang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xfrm>
            <a:off x="420624" y="654658"/>
            <a:ext cx="10543032" cy="793142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Tieteellinen tieto perustuu tutkimukseen</a:t>
            </a:r>
          </a:p>
        </p:txBody>
      </p:sp>
      <p:sp>
        <p:nvSpPr>
          <p:cNvPr id="126" name="Shape 126"/>
          <p:cNvSpPr/>
          <p:nvPr>
            <p:ph type="body" sz="half" idx="1"/>
          </p:nvPr>
        </p:nvSpPr>
        <p:spPr>
          <a:xfrm>
            <a:off x="420623" y="1700213"/>
            <a:ext cx="4989577" cy="494159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Perusteltavuus</a:t>
            </a:r>
          </a:p>
          <a:p>
            <a:pPr marL="0" indent="0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- Pohjautuu tieteellisiin menetelmiin</a:t>
            </a:r>
          </a:p>
          <a:p>
            <a:pPr marL="0" indent="0">
              <a:buSzTx/>
              <a:buNone/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Toistettavuus</a:t>
            </a:r>
          </a:p>
          <a:p>
            <a:pPr marL="0" indent="0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- Tutkimus voidaan toistaa samanlaisena</a:t>
            </a:r>
          </a:p>
          <a:p>
            <a:pPr marL="0" indent="0">
              <a:buSzTx/>
              <a:buNone/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Edistyvyys</a:t>
            </a:r>
          </a:p>
          <a:p>
            <a:pPr marL="0" indent="0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- Tiede korjaa itse itseään</a:t>
            </a:r>
          </a:p>
          <a:p>
            <a:pPr marL="0" indent="0">
              <a:buSzTx/>
              <a:buNone/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Julkisuus</a:t>
            </a:r>
          </a:p>
          <a:p>
            <a:pPr marL="0" indent="0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- Tulosten pitää olla saatavilla</a:t>
            </a:r>
          </a:p>
        </p:txBody>
      </p:sp>
      <p:sp>
        <p:nvSpPr>
          <p:cNvPr id="127" name="Shape 127"/>
          <p:cNvSpPr/>
          <p:nvPr/>
        </p:nvSpPr>
        <p:spPr>
          <a:xfrm>
            <a:off x="6029325" y="1690688"/>
            <a:ext cx="6057900" cy="466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>
              <a:spcBef>
                <a:spcPts val="1000"/>
              </a:spcBef>
              <a:defRPr b="1" sz="2400">
                <a:solidFill>
                  <a:srgbClr val="2C3948"/>
                </a:solidFill>
                <a:latin typeface="Arial Nova"/>
                <a:ea typeface="Arial Nova"/>
                <a:cs typeface="Arial Nova"/>
                <a:sym typeface="Arial Nova"/>
              </a:defRPr>
            </a:pPr>
            <a:r>
              <a:t>Objektiivisuus</a:t>
            </a:r>
          </a:p>
          <a:p>
            <a:pPr>
              <a:spcBef>
                <a:spcPts val="1000"/>
              </a:spcBef>
              <a:defRPr sz="2400">
                <a:solidFill>
                  <a:srgbClr val="2C3948"/>
                </a:solidFill>
                <a:latin typeface="Arial Nova"/>
                <a:ea typeface="Arial Nova"/>
                <a:cs typeface="Arial Nova"/>
                <a:sym typeface="Arial Nova"/>
              </a:defRPr>
            </a:pPr>
            <a:r>
              <a:t>- Tutkija ei saa vaikuttaa tuloksiin</a:t>
            </a:r>
          </a:p>
          <a:p>
            <a:pPr>
              <a:spcBef>
                <a:spcPts val="1000"/>
              </a:spcBef>
              <a:defRPr b="1" sz="2400">
                <a:solidFill>
                  <a:srgbClr val="2C3948"/>
                </a:solidFill>
                <a:latin typeface="Arial Nova"/>
                <a:ea typeface="Arial Nova"/>
                <a:cs typeface="Arial Nova"/>
                <a:sym typeface="Arial Nova"/>
              </a:defRPr>
            </a:pPr>
            <a:r>
              <a:t>Kriittisyys</a:t>
            </a:r>
          </a:p>
          <a:p>
            <a:pPr>
              <a:spcBef>
                <a:spcPts val="1000"/>
              </a:spcBef>
              <a:defRPr sz="2400">
                <a:solidFill>
                  <a:srgbClr val="2C3948"/>
                </a:solidFill>
                <a:latin typeface="Arial Nova"/>
                <a:ea typeface="Arial Nova"/>
                <a:cs typeface="Arial Nova"/>
                <a:sym typeface="Arial Nova"/>
              </a:defRPr>
            </a:pPr>
            <a:r>
              <a:t>- Tuloksia tarkastellaan kriittisesti</a:t>
            </a:r>
          </a:p>
          <a:p>
            <a:pPr>
              <a:spcBef>
                <a:spcPts val="1000"/>
              </a:spcBef>
              <a:defRPr b="1" sz="2400">
                <a:solidFill>
                  <a:srgbClr val="2C3948"/>
                </a:solidFill>
                <a:latin typeface="Arial Nova"/>
                <a:ea typeface="Arial Nova"/>
                <a:cs typeface="Arial Nova"/>
                <a:sym typeface="Arial Nova"/>
              </a:defRPr>
            </a:pPr>
            <a:r>
              <a:t>Yleistettävyys</a:t>
            </a:r>
          </a:p>
          <a:p>
            <a:pPr>
              <a:spcBef>
                <a:spcPts val="1000"/>
              </a:spcBef>
              <a:defRPr sz="2400">
                <a:solidFill>
                  <a:srgbClr val="2C3948"/>
                </a:solidFill>
                <a:latin typeface="Arial Nova"/>
                <a:ea typeface="Arial Nova"/>
                <a:cs typeface="Arial Nova"/>
                <a:sym typeface="Arial Nova"/>
              </a:defRPr>
            </a:pPr>
            <a:r>
              <a:t>- Tulosten avulla voidaan tulkita laajempia ilmiöitä</a:t>
            </a:r>
          </a:p>
          <a:p>
            <a:pPr>
              <a:spcBef>
                <a:spcPts val="1000"/>
              </a:spcBef>
              <a:defRPr b="1" sz="2400">
                <a:solidFill>
                  <a:srgbClr val="2C3948"/>
                </a:solidFill>
                <a:latin typeface="Arial Nova"/>
                <a:ea typeface="Arial Nova"/>
                <a:cs typeface="Arial Nova"/>
                <a:sym typeface="Arial Nova"/>
              </a:defRPr>
            </a:pPr>
            <a:r>
              <a:t>Autonomisuus</a:t>
            </a:r>
          </a:p>
          <a:p>
            <a:pPr>
              <a:spcBef>
                <a:spcPts val="1000"/>
              </a:spcBef>
              <a:defRPr sz="2400">
                <a:solidFill>
                  <a:srgbClr val="2C3948"/>
                </a:solidFill>
                <a:latin typeface="Arial Nova"/>
                <a:ea typeface="Arial Nova"/>
                <a:cs typeface="Arial Nova"/>
                <a:sym typeface="Arial Nova"/>
              </a:defRPr>
            </a:pPr>
            <a:r>
              <a:t>- Riippumattomuus (esim. raha ei saa vaikuttaa tuloksiin)</a:t>
            </a:r>
          </a:p>
        </p:txBody>
      </p:sp>
      <p:pic>
        <p:nvPicPr>
          <p:cNvPr id="128" name="image2.png" descr="Kuva, joka sisältää kohteen teksti, clipart-kuva&#10;&#10;Kuvaus luotu automaattisest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44186" y="225721"/>
            <a:ext cx="1861425" cy="428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44186" y="6278517"/>
            <a:ext cx="2000251" cy="514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xfrm>
            <a:off x="420624" y="667472"/>
            <a:ext cx="10543032" cy="894629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Teoreettinen ja empiirinen tutkimus</a:t>
            </a:r>
          </a:p>
        </p:txBody>
      </p:sp>
      <p:sp>
        <p:nvSpPr>
          <p:cNvPr id="132" name="Shape 132"/>
          <p:cNvSpPr/>
          <p:nvPr>
            <p:ph type="body" sz="half" idx="1"/>
          </p:nvPr>
        </p:nvSpPr>
        <p:spPr>
          <a:xfrm>
            <a:off x="420624" y="1295399"/>
            <a:ext cx="5464304" cy="508508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pPr>
          </a:p>
          <a:p>
            <a:pPr marL="0" indent="0">
              <a:buSzTx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Teoreettisessa</a:t>
            </a:r>
            <a:r>
              <a:rPr b="0"/>
              <a:t> tutkimuksessa vastausta etsitään aikaisemmista tutkimuksista.</a:t>
            </a:r>
            <a:endParaRPr b="0"/>
          </a:p>
          <a:p>
            <a:pPr marL="0" indent="0"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Tavoitteena on hahmottaa malleja ja selityksiä.</a:t>
            </a:r>
          </a:p>
        </p:txBody>
      </p:sp>
      <p:sp>
        <p:nvSpPr>
          <p:cNvPr id="133" name="Shape 133"/>
          <p:cNvSpPr/>
          <p:nvPr/>
        </p:nvSpPr>
        <p:spPr>
          <a:xfrm>
            <a:off x="6307073" y="1295400"/>
            <a:ext cx="5599177" cy="1378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>
              <a:spcBef>
                <a:spcPts val="1000"/>
              </a:spcBef>
              <a:defRPr sz="2000">
                <a:solidFill>
                  <a:srgbClr val="2C3948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1000"/>
              </a:spcBef>
              <a:defRPr b="1" sz="2000">
                <a:solidFill>
                  <a:srgbClr val="2C39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Empiirisessä</a:t>
            </a:r>
            <a:r>
              <a:rPr b="0"/>
              <a:t> tutkimuksessa kerätään havaintoja esim. laboratoriossa tai luonnollisissa olosuhteissa.</a:t>
            </a:r>
          </a:p>
        </p:txBody>
      </p:sp>
      <p:pic>
        <p:nvPicPr>
          <p:cNvPr id="134" name="image4.jpeg" descr="Kuva, joka sisältää kohteen henkilö, sisä, mies, tietokone&#10;&#10;Kuvaus luotu automaattisest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8959" y="3086100"/>
            <a:ext cx="5161281" cy="31924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5.jpeg" descr="Kuva, joka sisältää kohteen sisä&#10;&#10;Kuvaus luotu automaattisest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72226" y="3086100"/>
            <a:ext cx="5250815" cy="3192418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>
            <a:off x="1224724" y="6379211"/>
            <a:ext cx="3990976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badi Extra Light"/>
                <a:ea typeface="Abadi Extra Light"/>
                <a:cs typeface="Abadi Extra Light"/>
                <a:sym typeface="Abadi Extra Light"/>
              </a:defRPr>
            </a:lvl1pPr>
          </a:lstStyle>
          <a:p>
            <a:pPr/>
            <a:r>
              <a:t>Kuva: Unsplash.com / Priscilla Du Preez</a:t>
            </a:r>
          </a:p>
        </p:txBody>
      </p:sp>
      <p:sp>
        <p:nvSpPr>
          <p:cNvPr id="137" name="Shape 137"/>
          <p:cNvSpPr/>
          <p:nvPr/>
        </p:nvSpPr>
        <p:spPr>
          <a:xfrm>
            <a:off x="7648575" y="6393295"/>
            <a:ext cx="2781300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badi Extra Light"/>
                <a:ea typeface="Abadi Extra Light"/>
                <a:cs typeface="Abadi Extra Light"/>
                <a:sym typeface="Abadi Extra Light"/>
              </a:defRPr>
            </a:lvl1pPr>
          </a:lstStyle>
          <a:p>
            <a:pPr/>
            <a:r>
              <a:t>Kuva: Unsplash.com / Drew Hays</a:t>
            </a:r>
          </a:p>
        </p:txBody>
      </p:sp>
      <p:pic>
        <p:nvPicPr>
          <p:cNvPr id="138" name="image2.png" descr="Kuva, joka sisältää kohteen teksti, clipart-kuva&#10;&#10;Kuvaus luotu automaattisesti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44186" y="225721"/>
            <a:ext cx="1861425" cy="428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144186" y="6278517"/>
            <a:ext cx="2000251" cy="514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1478323" y="709375"/>
            <a:ext cx="10713678" cy="54333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2" name="Shape 142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3" name="Shape 143"/>
          <p:cNvSpPr/>
          <p:nvPr/>
        </p:nvSpPr>
        <p:spPr>
          <a:xfrm>
            <a:off x="1523" y="0"/>
            <a:ext cx="12188954" cy="6858000"/>
          </a:xfrm>
          <a:prstGeom prst="rect">
            <a:avLst/>
          </a:prstGeom>
          <a:solidFill>
            <a:srgbClr val="F4F4F4">
              <a:alpha val="3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4" name="Shape 144"/>
          <p:cNvSpPr/>
          <p:nvPr/>
        </p:nvSpPr>
        <p:spPr>
          <a:xfrm>
            <a:off x="1446275" y="685800"/>
            <a:ext cx="10744201" cy="5486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5" name="Shape 145"/>
          <p:cNvSpPr/>
          <p:nvPr>
            <p:ph type="title"/>
          </p:nvPr>
        </p:nvSpPr>
        <p:spPr>
          <a:xfrm>
            <a:off x="422143" y="432441"/>
            <a:ext cx="5118849" cy="284864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Terveystieteellinen tutkimus on usein monitieteistä</a:t>
            </a:r>
          </a:p>
        </p:txBody>
      </p:sp>
      <p:pic>
        <p:nvPicPr>
          <p:cNvPr id="146" name="image6.jpeg" descr="Kuva, joka sisältää kohteen henkilö, ulko, nainen&#10;&#10;Kuvaus luotu automaattisesti"/>
          <p:cNvPicPr>
            <a:picLocks noChangeAspect="1"/>
          </p:cNvPicPr>
          <p:nvPr/>
        </p:nvPicPr>
        <p:blipFill>
          <a:blip r:embed="rId2">
            <a:extLst/>
          </a:blip>
          <a:srcRect l="0" t="34607" r="1" b="17391"/>
          <a:stretch>
            <a:fillRect/>
          </a:stretch>
        </p:blipFill>
        <p:spPr>
          <a:xfrm>
            <a:off x="5692323" y="671602"/>
            <a:ext cx="5802332" cy="2729594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11504675" y="671601"/>
            <a:ext cx="687326" cy="2715769"/>
          </a:xfrm>
          <a:prstGeom prst="rect">
            <a:avLst/>
          </a:prstGeom>
          <a:solidFill>
            <a:srgbClr val="B17263">
              <a:alpha val="2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48" name="image7.jpeg" descr="Kuva, joka sisältää kohteen teksti, kannettava, henkilö, tietokone&#10;&#10;Kuvaus luotu automaattisesti"/>
          <p:cNvPicPr>
            <a:picLocks noChangeAspect="1"/>
          </p:cNvPicPr>
          <p:nvPr/>
        </p:nvPicPr>
        <p:blipFill>
          <a:blip r:embed="rId3">
            <a:extLst/>
          </a:blip>
          <a:srcRect l="0" t="21397" r="0" b="10509"/>
          <a:stretch>
            <a:fillRect/>
          </a:stretch>
        </p:blipFill>
        <p:spPr>
          <a:xfrm>
            <a:off x="573475" y="3401195"/>
            <a:ext cx="5118797" cy="2771006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>
            <p:ph type="body" sz="half" idx="1"/>
          </p:nvPr>
        </p:nvSpPr>
        <p:spPr>
          <a:xfrm>
            <a:off x="5692321" y="3507511"/>
            <a:ext cx="6443621" cy="2702462"/>
          </a:xfrm>
          <a:prstGeom prst="rect">
            <a:avLst/>
          </a:prstGeom>
        </p:spPr>
        <p:txBody>
          <a:bodyPr/>
          <a:lstStyle/>
          <a:p>
            <a:pPr indent="-228600">
              <a:lnSpc>
                <a:spcPts val="2800"/>
              </a:lnSpc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Samaa asiaa tutkitaan eri tieteenalojen näkökulmasta.</a:t>
            </a:r>
          </a:p>
          <a:p>
            <a:pPr indent="-228600">
              <a:lnSpc>
                <a:spcPts val="2800"/>
              </a:lnSpc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Hyödynnetään kunkin tieteenalan menetelmiä ja vahvuuksia.</a:t>
            </a:r>
          </a:p>
          <a:p>
            <a:pPr indent="-228600">
              <a:lnSpc>
                <a:spcPts val="2800"/>
              </a:lnSpc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Tavoitteena on laaja kokonaiskuva ilmiöstä.</a:t>
            </a:r>
          </a:p>
        </p:txBody>
      </p:sp>
      <p:sp>
        <p:nvSpPr>
          <p:cNvPr id="150" name="Shape 150"/>
          <p:cNvSpPr/>
          <p:nvPr/>
        </p:nvSpPr>
        <p:spPr>
          <a:xfrm flipV="1">
            <a:off x="11496184" y="5610"/>
            <a:ext cx="1" cy="6858001"/>
          </a:xfrm>
          <a:prstGeom prst="line">
            <a:avLst/>
          </a:prstGeom>
          <a:ln>
            <a:solidFill>
              <a:srgbClr val="B17263"/>
            </a:solidFill>
            <a:custDash>
              <a:ds d="300000" sp="4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51" name="Shape 151"/>
          <p:cNvSpPr/>
          <p:nvPr/>
        </p:nvSpPr>
        <p:spPr>
          <a:xfrm flipV="1">
            <a:off x="11496184" y="717320"/>
            <a:ext cx="8494" cy="2036650"/>
          </a:xfrm>
          <a:prstGeom prst="line">
            <a:avLst/>
          </a:prstGeom>
          <a:ln>
            <a:solidFill>
              <a:schemeClr val="accent1"/>
            </a:solidFill>
            <a:custDash>
              <a:ds d="300000" sp="4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52" name="Shape 152"/>
          <p:cNvSpPr/>
          <p:nvPr/>
        </p:nvSpPr>
        <p:spPr>
          <a:xfrm>
            <a:off x="1523" y="6172200"/>
            <a:ext cx="12192001" cy="0"/>
          </a:xfrm>
          <a:prstGeom prst="line">
            <a:avLst/>
          </a:prstGeom>
          <a:ln>
            <a:solidFill>
              <a:srgbClr val="B17263"/>
            </a:solidFill>
            <a:custDash>
              <a:ds d="300000" sp="4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153" name="image2.png" descr="Kuva, joka sisältää kohteen teksti, clipart-kuva&#10;&#10;Kuvaus luotu automaattisesti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44186" y="225721"/>
            <a:ext cx="1861425" cy="428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144186" y="6278517"/>
            <a:ext cx="2000251" cy="51435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/>
        </p:nvSpPr>
        <p:spPr>
          <a:xfrm>
            <a:off x="422144" y="6361210"/>
            <a:ext cx="5160573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Abadi Extra Light"/>
                <a:ea typeface="Abadi Extra Light"/>
                <a:cs typeface="Abadi Extra Light"/>
                <a:sym typeface="Abadi Extra Light"/>
              </a:defRPr>
            </a:lvl1pPr>
          </a:lstStyle>
          <a:p>
            <a:pPr/>
            <a:r>
              <a:t>Kuvat: Unsplash.com/ Thisis Engineering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1478321" y="709375"/>
            <a:ext cx="10713677" cy="5419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8" name="Shape 158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9" name="Shape 159"/>
          <p:cNvSpPr/>
          <p:nvPr/>
        </p:nvSpPr>
        <p:spPr>
          <a:xfrm>
            <a:off x="1523" y="0"/>
            <a:ext cx="12188954" cy="6858000"/>
          </a:xfrm>
          <a:prstGeom prst="rect">
            <a:avLst/>
          </a:prstGeom>
          <a:solidFill>
            <a:srgbClr val="F4F4F4">
              <a:alpha val="3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0" name="Shape 160"/>
          <p:cNvSpPr/>
          <p:nvPr/>
        </p:nvSpPr>
        <p:spPr>
          <a:xfrm>
            <a:off x="1446275" y="685800"/>
            <a:ext cx="10744201" cy="5486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1" name="Shape 161"/>
          <p:cNvSpPr/>
          <p:nvPr>
            <p:ph type="title"/>
          </p:nvPr>
        </p:nvSpPr>
        <p:spPr>
          <a:xfrm>
            <a:off x="8086731" y="943274"/>
            <a:ext cx="3063489" cy="2600594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/>
            <a:r>
              <a:t>Tutkimus etenee vaiheittain</a:t>
            </a:r>
          </a:p>
        </p:txBody>
      </p:sp>
      <p:sp>
        <p:nvSpPr>
          <p:cNvPr id="162" name="Shape 162"/>
          <p:cNvSpPr/>
          <p:nvPr/>
        </p:nvSpPr>
        <p:spPr>
          <a:xfrm rot="10800000">
            <a:off x="-3048" y="-14198"/>
            <a:ext cx="694945" cy="694387"/>
          </a:xfrm>
          <a:prstGeom prst="rect">
            <a:avLst/>
          </a:prstGeom>
          <a:solidFill>
            <a:srgbClr val="F7FE21">
              <a:alpha val="2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63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1894" y="172720"/>
            <a:ext cx="6863404" cy="6451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 flipV="1">
            <a:off x="11496184" y="5610"/>
            <a:ext cx="1" cy="6858001"/>
          </a:xfrm>
          <a:prstGeom prst="line">
            <a:avLst/>
          </a:prstGeom>
          <a:ln>
            <a:solidFill>
              <a:srgbClr val="F7FE21"/>
            </a:solidFill>
            <a:custDash>
              <a:ds d="300000" sp="4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65" name="Shape 165"/>
          <p:cNvSpPr/>
          <p:nvPr/>
        </p:nvSpPr>
        <p:spPr>
          <a:xfrm>
            <a:off x="1523" y="6172200"/>
            <a:ext cx="12192001" cy="0"/>
          </a:xfrm>
          <a:prstGeom prst="line">
            <a:avLst/>
          </a:prstGeom>
          <a:ln>
            <a:solidFill>
              <a:srgbClr val="F7FE21"/>
            </a:solidFill>
            <a:custDash>
              <a:ds d="300000" sp="400000"/>
            </a:custDash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66" name="Shape 166"/>
          <p:cNvSpPr/>
          <p:nvPr/>
        </p:nvSpPr>
        <p:spPr>
          <a:xfrm>
            <a:off x="688847" y="167110"/>
            <a:ext cx="534483" cy="790347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67" name="image2.png" descr="Kuva, joka sisältää kohteen teksti, clipart-kuva&#10;&#10;Kuvaus luotu automaattisest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44186" y="225721"/>
            <a:ext cx="1861425" cy="428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44186" y="6278517"/>
            <a:ext cx="2000251" cy="514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xfrm>
            <a:off x="93288" y="126026"/>
            <a:ext cx="10870369" cy="1083016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Tutkimussuunnitelma ohjaa toteutusta</a:t>
            </a:r>
          </a:p>
        </p:txBody>
      </p:sp>
      <p:pic>
        <p:nvPicPr>
          <p:cNvPr id="171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289" y="1209039"/>
            <a:ext cx="6096852" cy="518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57043" y="1209041"/>
            <a:ext cx="6134957" cy="5181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2.png" descr="Kuva, joka sisältää kohteen teksti, clipart-kuva&#10;&#10;Kuvaus luotu automaattisesti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44186" y="225721"/>
            <a:ext cx="1861425" cy="428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144186" y="6278517"/>
            <a:ext cx="2000251" cy="514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07741" y="629490"/>
            <a:ext cx="5087061" cy="100881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>
            <p:ph type="title"/>
          </p:nvPr>
        </p:nvSpPr>
        <p:spPr>
          <a:xfrm>
            <a:off x="454179" y="1458997"/>
            <a:ext cx="5803746" cy="2217653"/>
          </a:xfrm>
          <a:prstGeom prst="rect">
            <a:avLst/>
          </a:prstGeom>
        </p:spPr>
        <p:txBody>
          <a:bodyPr/>
          <a:lstStyle/>
          <a:p>
            <a:pPr>
              <a:defRPr b="1" sz="2800">
                <a:solidFill>
                  <a:srgbClr val="E3751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Poikkileikkausasetelma</a:t>
            </a:r>
            <a:br/>
            <a:r>
              <a:rPr b="0" sz="2400"/>
              <a:t>- tilanne tiettynä ajankohtana</a:t>
            </a:r>
            <a:br>
              <a:rPr b="0" sz="2400"/>
            </a:br>
            <a:br>
              <a:rPr b="0" sz="2400"/>
            </a:br>
            <a:r>
              <a:t>Pitkittäisasetelma</a:t>
            </a:r>
            <a:br/>
            <a:r>
              <a:rPr b="0" sz="2400"/>
              <a:t>- muutokset pitkällä aikavälillä</a:t>
            </a:r>
          </a:p>
        </p:txBody>
      </p:sp>
      <p:pic>
        <p:nvPicPr>
          <p:cNvPr id="178" name="image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4339" y="4145279"/>
            <a:ext cx="9191211" cy="2722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1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23284" y="1666745"/>
            <a:ext cx="607303" cy="2515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1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4418" y="4116833"/>
            <a:ext cx="5363324" cy="1028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2.png" descr="Kuva, joka sisältää kohteen teksti, clipart-kuva&#10;&#10;Kuvaus luotu automaattisesti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115550" y="172106"/>
            <a:ext cx="1861424" cy="428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144186" y="6278517"/>
            <a:ext cx="2000251" cy="514351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/>
          <p:nvPr/>
        </p:nvSpPr>
        <p:spPr>
          <a:xfrm>
            <a:off x="454179" y="197221"/>
            <a:ext cx="4765521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200">
                <a:solidFill>
                  <a:srgbClr val="6B838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TUTKIMUSASETELMAT</a:t>
            </a:r>
          </a:p>
        </p:txBody>
      </p:sp>
      <p:sp>
        <p:nvSpPr>
          <p:cNvPr id="184" name="Shape 184"/>
          <p:cNvSpPr/>
          <p:nvPr/>
        </p:nvSpPr>
        <p:spPr>
          <a:xfrm>
            <a:off x="244417" y="6595251"/>
            <a:ext cx="123542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Kuva: Schutterstock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/>
          </p:nvPr>
        </p:nvSpPr>
        <p:spPr>
          <a:xfrm>
            <a:off x="371092" y="172107"/>
            <a:ext cx="9649209" cy="1114566"/>
          </a:xfrm>
          <a:prstGeom prst="rect">
            <a:avLst/>
          </a:prstGeom>
        </p:spPr>
        <p:txBody>
          <a:bodyPr/>
          <a:lstStyle/>
          <a:p>
            <a:pPr>
              <a:defRPr b="1" sz="3600">
                <a:solidFill>
                  <a:srgbClr val="6B838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TUTKIMUSASETELMAT</a:t>
            </a:r>
            <a:br/>
            <a:r>
              <a:rPr>
                <a:solidFill>
                  <a:srgbClr val="E3751B"/>
                </a:solidFill>
              </a:rPr>
              <a:t>Vertailuasetelma</a:t>
            </a:r>
          </a:p>
        </p:txBody>
      </p:sp>
      <p:pic>
        <p:nvPicPr>
          <p:cNvPr id="187" name="image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092" y="1286673"/>
            <a:ext cx="1971041" cy="2894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1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08718" y="1822539"/>
            <a:ext cx="8538614" cy="1806787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189"/>
          <p:cNvSpPr/>
          <p:nvPr/>
        </p:nvSpPr>
        <p:spPr>
          <a:xfrm>
            <a:off x="375919" y="4181588"/>
            <a:ext cx="11460482" cy="215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- </a:t>
            </a:r>
            <a:r>
              <a:rPr b="1"/>
              <a:t>Tutkimusryhmä A:ta yhdistää</a:t>
            </a:r>
            <a:r>
              <a:t>, jokin asia, esim. oire, jonka syytä selvitetään.</a:t>
            </a: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- </a:t>
            </a:r>
            <a:r>
              <a:rPr b="1"/>
              <a:t>Kootaan vertailuryhmä B</a:t>
            </a:r>
            <a:r>
              <a:t>, joka on mahdollisimman samanlainen kuin ryhmä A, paitsi heillä ei ole tutkittavaa asiaa, esim. oireita.</a:t>
            </a: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- </a:t>
            </a:r>
            <a:r>
              <a:rPr b="1"/>
              <a:t>Taustatietoja selvittämällä </a:t>
            </a:r>
            <a:r>
              <a:t>etsitään tekijöitä, jotka selittäisivät, miksi ryhmällä A on oireita mutta ryhmä B on oireeton.</a:t>
            </a:r>
          </a:p>
        </p:txBody>
      </p:sp>
      <p:pic>
        <p:nvPicPr>
          <p:cNvPr id="190" name="image2.png" descr="Kuva, joka sisältää kohteen teksti, clipart-kuva&#10;&#10;Kuvaus luotu automaattisesti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15550" y="172106"/>
            <a:ext cx="1861424" cy="428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144186" y="6278517"/>
            <a:ext cx="2000251" cy="514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title"/>
          </p:nvPr>
        </p:nvSpPr>
        <p:spPr>
          <a:xfrm>
            <a:off x="420623" y="1085850"/>
            <a:ext cx="9694927" cy="1383029"/>
          </a:xfrm>
          <a:prstGeom prst="rect">
            <a:avLst/>
          </a:prstGeom>
        </p:spPr>
        <p:txBody>
          <a:bodyPr/>
          <a:lstStyle/>
          <a:p>
            <a:pPr defTabSz="832104">
              <a:defRPr b="1" sz="2912">
                <a:solidFill>
                  <a:srgbClr val="E3751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Koeasetelma</a:t>
            </a:r>
            <a:r>
              <a:rPr b="0"/>
              <a:t> – syy-seuraussuhteiden selvittämistä</a:t>
            </a:r>
            <a:br>
              <a:rPr b="0"/>
            </a:br>
            <a:r>
              <a:rPr b="0" sz="2184">
                <a:solidFill>
                  <a:srgbClr val="000000"/>
                </a:solidFill>
              </a:rPr>
              <a:t>- Laaditaan koejärjestely, jossa jonkin altisteen aiheuttamaa vaikutusta eli vastetta mitataan kontrolloiduissa olosuhteissa.</a:t>
            </a:r>
            <a:br>
              <a:rPr b="0" sz="2184">
                <a:solidFill>
                  <a:srgbClr val="000000"/>
                </a:solidFill>
              </a:rPr>
            </a:br>
          </a:p>
        </p:txBody>
      </p:sp>
      <p:pic>
        <p:nvPicPr>
          <p:cNvPr id="194" name="image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0623" y="2577551"/>
            <a:ext cx="10846818" cy="37851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2.png" descr="Kuva, joka sisältää kohteen teksti, clipart-kuva&#10;&#10;Kuvaus luotu automaattisest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15550" y="172106"/>
            <a:ext cx="1861424" cy="428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44186" y="6278517"/>
            <a:ext cx="2000251" cy="514351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420623" y="172106"/>
            <a:ext cx="7942327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600">
                <a:solidFill>
                  <a:srgbClr val="6B838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TUTKIMUSASETELMAT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OffsetVTI">
  <a:themeElements>
    <a:clrScheme name="Offset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49D90"/>
      </a:accent1>
      <a:accent2>
        <a:srgbClr val="D6947C"/>
      </a:accent2>
      <a:accent3>
        <a:srgbClr val="BF8484"/>
      </a:accent3>
      <a:accent4>
        <a:srgbClr val="96A9AA"/>
      </a:accent4>
      <a:accent5>
        <a:srgbClr val="DD796C"/>
      </a:accent5>
      <a:accent6>
        <a:srgbClr val="D09145"/>
      </a:accent6>
      <a:hlink>
        <a:srgbClr val="0000FF"/>
      </a:hlink>
      <a:folHlink>
        <a:srgbClr val="FF00FF"/>
      </a:folHlink>
    </a:clrScheme>
    <a:fontScheme name="OffsetVTI">
      <a:majorFont>
        <a:latin typeface="Dante"/>
        <a:ea typeface="Dante"/>
        <a:cs typeface="Dante"/>
      </a:majorFont>
      <a:minorFont>
        <a:latin typeface="Helvetica"/>
        <a:ea typeface="Helvetica"/>
        <a:cs typeface="Helvetica"/>
      </a:minorFont>
    </a:fontScheme>
    <a:fmtScheme name="Offset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Dan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Dan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setVTI">
  <a:themeElements>
    <a:clrScheme name="Offset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49D90"/>
      </a:accent1>
      <a:accent2>
        <a:srgbClr val="D6947C"/>
      </a:accent2>
      <a:accent3>
        <a:srgbClr val="BF8484"/>
      </a:accent3>
      <a:accent4>
        <a:srgbClr val="96A9AA"/>
      </a:accent4>
      <a:accent5>
        <a:srgbClr val="DD796C"/>
      </a:accent5>
      <a:accent6>
        <a:srgbClr val="D09145"/>
      </a:accent6>
      <a:hlink>
        <a:srgbClr val="0000FF"/>
      </a:hlink>
      <a:folHlink>
        <a:srgbClr val="FF00FF"/>
      </a:folHlink>
    </a:clrScheme>
    <a:fontScheme name="OffsetVTI">
      <a:majorFont>
        <a:latin typeface="Dante"/>
        <a:ea typeface="Dante"/>
        <a:cs typeface="Dante"/>
      </a:majorFont>
      <a:minorFont>
        <a:latin typeface="Helvetica"/>
        <a:ea typeface="Helvetica"/>
        <a:cs typeface="Helvetica"/>
      </a:minorFont>
    </a:fontScheme>
    <a:fmtScheme name="Offset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Dan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Dan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