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58" r:id="rId4"/>
    <p:sldId id="259" r:id="rId5"/>
    <p:sldId id="257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14A6D8-A21F-35E6-00D0-65985102FC11}" v="882" dt="2020-04-06T07:12:37.6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8" autoAdjust="0"/>
    <p:restoredTop sz="94660"/>
  </p:normalViewPr>
  <p:slideViewPr>
    <p:cSldViewPr snapToGrid="0">
      <p:cViewPr varScale="1">
        <p:scale>
          <a:sx n="75" d="100"/>
          <a:sy n="75" d="100"/>
        </p:scale>
        <p:origin x="62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6C3D889-90B2-4422-95C8-CED24D4432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                NÄLKÄ</a:t>
            </a:r>
            <a:br>
              <a:rPr lang="fi-FI" dirty="0"/>
            </a:b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FE27F6E-3E00-4968-B62F-521CA1786F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3276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F2D4A6A-0EE2-4CA3-832B-032B1D371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3074" name="Picture 2" descr="Aiheeseen liittyvÃ¤ kuva">
            <a:extLst>
              <a:ext uri="{FF2B5EF4-FFF2-40B4-BE49-F238E27FC236}">
                <a16:creationId xmlns:a16="http://schemas.microsoft.com/office/drawing/2014/main" id="{39B1089E-0BF6-4055-A22C-128E35C80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5" y="59250"/>
            <a:ext cx="3334461" cy="324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Kuvahaun tulos haulle suuret nÃ¤lkÃ¤vuodet muistomerkki">
            <a:extLst>
              <a:ext uri="{FF2B5EF4-FFF2-40B4-BE49-F238E27FC236}">
                <a16:creationId xmlns:a16="http://schemas.microsoft.com/office/drawing/2014/main" id="{58C87E78-5B89-4559-8B06-161994ACF0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" t="29121" r="-2014" b="-11958"/>
          <a:stretch/>
        </p:blipFill>
        <p:spPr bwMode="auto">
          <a:xfrm>
            <a:off x="2961761" y="-61066"/>
            <a:ext cx="5143418" cy="410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B4DC7F0F-43D4-41A7-90E4-DD71EDD863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3235" y="3081578"/>
            <a:ext cx="6607079" cy="3717172"/>
          </a:xfrm>
          <a:prstGeom prst="rect">
            <a:avLst/>
          </a:prstGeom>
        </p:spPr>
      </p:pic>
      <p:pic>
        <p:nvPicPr>
          <p:cNvPr id="3076" name="Picture 4" descr="Kuvahaun tulos haulle suuret nÃ¤lkÃ¤vuodet muistomerkki">
            <a:extLst>
              <a:ext uri="{FF2B5EF4-FFF2-40B4-BE49-F238E27FC236}">
                <a16:creationId xmlns:a16="http://schemas.microsoft.com/office/drawing/2014/main" id="{9CCC737A-6739-43A6-8713-179ECA7121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8" r="16943"/>
          <a:stretch/>
        </p:blipFill>
        <p:spPr bwMode="auto">
          <a:xfrm>
            <a:off x="5819481" y="-303"/>
            <a:ext cx="6372519" cy="524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A424A7F5-0451-449C-B608-5255D90988EF}"/>
              </a:ext>
            </a:extLst>
          </p:cNvPr>
          <p:cNvSpPr txBox="1"/>
          <p:nvPr/>
        </p:nvSpPr>
        <p:spPr>
          <a:xfrm>
            <a:off x="5462337" y="4114800"/>
            <a:ext cx="2743200" cy="27392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2800" dirty="0">
                <a:solidFill>
                  <a:schemeClr val="bg1"/>
                </a:solidFill>
                <a:highlight>
                  <a:srgbClr val="FF00FF"/>
                </a:highlight>
              </a:rPr>
              <a:t>E</a:t>
            </a:r>
            <a:r>
              <a:rPr lang="fi-FI" sz="2400" dirty="0">
                <a:solidFill>
                  <a:schemeClr val="bg1"/>
                </a:solidFill>
                <a:highlight>
                  <a:srgbClr val="FF00FF"/>
                </a:highlight>
              </a:rPr>
              <a:t>ri puolille Suomea on </a:t>
            </a:r>
            <a:r>
              <a:rPr lang="fi-FI" sz="2000" dirty="0">
                <a:solidFill>
                  <a:schemeClr val="bg1"/>
                </a:solidFill>
                <a:highlight>
                  <a:srgbClr val="FF00FF"/>
                </a:highlight>
              </a:rPr>
              <a:t>pystytetty</a:t>
            </a:r>
            <a:r>
              <a:rPr lang="fi-FI" sz="2400" dirty="0">
                <a:solidFill>
                  <a:schemeClr val="bg1"/>
                </a:solidFill>
                <a:highlight>
                  <a:srgbClr val="FF00FF"/>
                </a:highlight>
              </a:rPr>
              <a:t> muistomerkkejä nälkävuosina kuolleiden muistolle.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EA8A796D-202A-4D82-97C1-BB6703D3D174}"/>
              </a:ext>
            </a:extLst>
          </p:cNvPr>
          <p:cNvSpPr txBox="1"/>
          <p:nvPr/>
        </p:nvSpPr>
        <p:spPr>
          <a:xfrm>
            <a:off x="8003507" y="3078579"/>
            <a:ext cx="4347409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2400" dirty="0">
                <a:solidFill>
                  <a:schemeClr val="bg1"/>
                </a:solidFill>
                <a:highlight>
                  <a:srgbClr val="FF00FF"/>
                </a:highlight>
              </a:rPr>
              <a:t>Nälkäisille tarjottiin hätäaputöitä, joita tekemällä sai palkaksi ruoan. Työ oli monesti raskasta eivätkä nälän heikentämät ja tautien vaivaamat ihmiset selviytyneet siitä. Esimerkiksi rautateitä rakennettiin hätäaputöinä.</a:t>
            </a:r>
          </a:p>
        </p:txBody>
      </p:sp>
    </p:spTree>
    <p:extLst>
      <p:ext uri="{BB962C8B-B14F-4D97-AF65-F5344CB8AC3E}">
        <p14:creationId xmlns:p14="http://schemas.microsoft.com/office/powerpoint/2010/main" val="2429617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3C75B33-8B9C-4C30-B69D-6F21F9FFF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10C9632-BB6F-48EE-AB65-501878BA5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63B1F66-4ACE-4A01-8ADF-F175A9C35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F8448ED-9332-4A9B-8CAB-B1985E596E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7733D14-EF47-47BB-93CA-C498A30E0D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ED3A2261-1C75-40FF-8CD6-18C5900C1C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7C8D7967-7E76-49C0-8910-644CD2B54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C89ED458-2326-40DC-9C7B-1A717B6551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9FB2D6BE-FDA4-4FE2-AA35-61C62A99C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449" y="973667"/>
            <a:ext cx="3638232" cy="4635281"/>
          </a:xfrm>
        </p:spPr>
        <p:txBody>
          <a:bodyPr>
            <a:normAutofit fontScale="90000"/>
          </a:bodyPr>
          <a:lstStyle/>
          <a:p>
            <a:r>
              <a:rPr lang="fi-FI" dirty="0"/>
              <a:t>Kerjäläisperhe maantiellä,</a:t>
            </a:r>
            <a:br>
              <a:rPr lang="fi-FI" dirty="0"/>
            </a:br>
            <a:r>
              <a:rPr lang="fi-FI" dirty="0"/>
              <a:t>Robert Wilhelm Ekmanin maalaus vuodelta 1860. Valokuvia tältä ajalta on vain hyvin vähän. 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0E0AE87-341B-4EF3-9FCE-84A1029A2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5884332"/>
            <a:ext cx="3133726" cy="135468"/>
          </a:xfrm>
        </p:spPr>
        <p:txBody>
          <a:bodyPr>
            <a:normAutofit fontScale="25000" lnSpcReduction="20000"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Sisällön paikkamerkki 3">
            <a:extLst>
              <a:ext uri="{FF2B5EF4-FFF2-40B4-BE49-F238E27FC236}">
                <a16:creationId xmlns:a16="http://schemas.microsoft.com/office/drawing/2014/main" id="{208EB138-426B-4D68-890E-7DF91C4C82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56" r="1" b="1"/>
          <a:stretch/>
        </p:blipFill>
        <p:spPr>
          <a:xfrm>
            <a:off x="4943977" y="711874"/>
            <a:ext cx="6824688" cy="560632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6F9D1DE6-E368-4F07-85F9-D5B767477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25856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71616407-3E4D-4469-BDAF-3837EBF9F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052" name="Picture 4" descr="https://dblz8c9s03dit.cloudfront.net/vqd9tl2q3uk2/219234-petunkuorijat/ca53a34a29f4fc36c33aa8198e70c949/petunkuorijat_O0gMT.jpg?q=50&amp;w=2940&amp;h=2940&amp;fit=crop-center&amp;fm=pjpg">
            <a:extLst>
              <a:ext uri="{FF2B5EF4-FFF2-40B4-BE49-F238E27FC236}">
                <a16:creationId xmlns:a16="http://schemas.microsoft.com/office/drawing/2014/main" id="{1FB918C9-B4E8-4CF9-B39F-17637163A9F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00" b="1345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8ED37906-7955-418D-8846-BF6CBB1FFC0D}"/>
              </a:ext>
            </a:extLst>
          </p:cNvPr>
          <p:cNvSpPr txBox="1"/>
          <p:nvPr/>
        </p:nvSpPr>
        <p:spPr>
          <a:xfrm>
            <a:off x="7836569" y="24063"/>
            <a:ext cx="4411577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2800" dirty="0">
                <a:solidFill>
                  <a:schemeClr val="bg1"/>
                </a:solidFill>
                <a:highlight>
                  <a:srgbClr val="FF00FF"/>
                </a:highlight>
              </a:rPr>
              <a:t>Tässä kuvassa kuoritaan mäntyjä ja irrotetaan niistä pettukerrosta hätäapuruoaksi. Kuva on 1900-luvu puolelta.</a:t>
            </a:r>
          </a:p>
        </p:txBody>
      </p:sp>
    </p:spTree>
    <p:extLst>
      <p:ext uri="{BB962C8B-B14F-4D97-AF65-F5344CB8AC3E}">
        <p14:creationId xmlns:p14="http://schemas.microsoft.com/office/powerpoint/2010/main" val="2397586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7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pic>
        <p:nvPicPr>
          <p:cNvPr id="1033" name="Picture 2" descr="Kuvahaun tulos haulle nÃ¤lkÃ¤vuodet">
            <a:extLst>
              <a:ext uri="{FF2B5EF4-FFF2-40B4-BE49-F238E27FC236}">
                <a16:creationId xmlns:a16="http://schemas.microsoft.com/office/drawing/2014/main" id="{F0038221-0BA2-4256-B8F7-B0BB2335ABD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4" y="956976"/>
            <a:ext cx="7971963" cy="5095033"/>
          </a:xfrm>
          <a:prstGeom prst="roundRect">
            <a:avLst>
              <a:gd name="adj" fmla="val 1858"/>
            </a:avLst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1" name="Freeform 5">
            <a:extLst>
              <a:ext uri="{FF2B5EF4-FFF2-40B4-BE49-F238E27FC236}">
                <a16:creationId xmlns:a16="http://schemas.microsoft.com/office/drawing/2014/main" id="{11CAC6F2-0806-417B-BF5D-5AEF6195F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D4723B02-0AAB-4F6E-BA41-8ED99D559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87CE570-1A7D-4DDB-8F13-F4A590269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4205" y="6158"/>
            <a:ext cx="4248569" cy="6321934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Tampereella</a:t>
            </a:r>
            <a:r>
              <a:rPr lang="en-US" sz="32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kaupunki</a:t>
            </a:r>
            <a:r>
              <a:rPr lang="en-US" sz="32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ruokki</a:t>
            </a:r>
            <a:r>
              <a:rPr lang="en-US" sz="32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dirty="0" err="1">
                <a:solidFill>
                  <a:srgbClr val="EBEBEB"/>
                </a:solidFill>
              </a:rPr>
              <a:t>nälkiintyneitä</a:t>
            </a:r>
            <a:r>
              <a:rPr lang="en-US" sz="3200" dirty="0">
                <a:solidFill>
                  <a:srgbClr val="EBEBEB"/>
                </a:solidFill>
              </a:rPr>
              <a:t>. </a:t>
            </a:r>
            <a:r>
              <a:rPr lang="en-US" sz="3200" dirty="0" err="1">
                <a:solidFill>
                  <a:srgbClr val="EBEBEB"/>
                </a:solidFill>
              </a:rPr>
              <a:t>Myös</a:t>
            </a:r>
            <a:r>
              <a:rPr lang="en-US" sz="3200" dirty="0">
                <a:solidFill>
                  <a:srgbClr val="EBEBEB"/>
                </a:solidFill>
              </a:rPr>
              <a:t> </a:t>
            </a:r>
            <a:r>
              <a:rPr lang="en-US" sz="3200" dirty="0" err="1">
                <a:solidFill>
                  <a:srgbClr val="EBEBEB"/>
                </a:solidFill>
              </a:rPr>
              <a:t>monet</a:t>
            </a:r>
            <a:r>
              <a:rPr lang="en-US" sz="3200" dirty="0">
                <a:solidFill>
                  <a:srgbClr val="EBEBEB"/>
                </a:solidFill>
              </a:rPr>
              <a:t> </a:t>
            </a:r>
            <a:r>
              <a:rPr lang="en-US" sz="3200" dirty="0" err="1">
                <a:solidFill>
                  <a:srgbClr val="EBEBEB"/>
                </a:solidFill>
              </a:rPr>
              <a:t>yksityishenkilöt</a:t>
            </a:r>
            <a:r>
              <a:rPr lang="en-US" sz="3200" dirty="0">
                <a:solidFill>
                  <a:srgbClr val="EBEBEB"/>
                </a:solidFill>
              </a:rPr>
              <a:t> </a:t>
            </a:r>
            <a:r>
              <a:rPr lang="en-US" sz="3200" dirty="0" err="1">
                <a:solidFill>
                  <a:srgbClr val="EBEBEB"/>
                </a:solidFill>
              </a:rPr>
              <a:t>auttoivat</a:t>
            </a:r>
            <a:r>
              <a:rPr lang="en-US" sz="3200" dirty="0">
                <a:solidFill>
                  <a:srgbClr val="EBEBEB"/>
                </a:solidFill>
              </a:rPr>
              <a:t> </a:t>
            </a:r>
            <a:r>
              <a:rPr lang="en-US" sz="3200" dirty="0" err="1">
                <a:solidFill>
                  <a:srgbClr val="EBEBEB"/>
                </a:solidFill>
              </a:rPr>
              <a:t>nälkäisiä</a:t>
            </a:r>
            <a:r>
              <a:rPr lang="en-US" sz="3200" dirty="0">
                <a:solidFill>
                  <a:srgbClr val="EBEBEB"/>
                </a:solidFill>
              </a:rPr>
              <a:t> </a:t>
            </a:r>
            <a:r>
              <a:rPr lang="en-US" sz="3200" dirty="0" err="1">
                <a:solidFill>
                  <a:srgbClr val="EBEBEB"/>
                </a:solidFill>
              </a:rPr>
              <a:t>omien</a:t>
            </a:r>
            <a:r>
              <a:rPr lang="en-US" sz="3200" dirty="0">
                <a:solidFill>
                  <a:srgbClr val="EBEBEB"/>
                </a:solidFill>
              </a:rPr>
              <a:t> </a:t>
            </a:r>
            <a:r>
              <a:rPr lang="en-US" sz="3200" dirty="0" err="1">
                <a:solidFill>
                  <a:srgbClr val="EBEBEB"/>
                </a:solidFill>
              </a:rPr>
              <a:t>mahdollisuuksiensa</a:t>
            </a:r>
            <a:r>
              <a:rPr lang="en-US" sz="3200" dirty="0">
                <a:solidFill>
                  <a:srgbClr val="EBEBEB"/>
                </a:solidFill>
              </a:rPr>
              <a:t> </a:t>
            </a:r>
            <a:r>
              <a:rPr lang="en-US" sz="3200" dirty="0" err="1">
                <a:solidFill>
                  <a:srgbClr val="EBEBEB"/>
                </a:solidFill>
              </a:rPr>
              <a:t>mukaan</a:t>
            </a:r>
            <a:r>
              <a:rPr lang="en-US" sz="3200" dirty="0">
                <a:solidFill>
                  <a:srgbClr val="EBEBEB"/>
                </a:solidFill>
              </a:rPr>
              <a:t>. </a:t>
            </a:r>
            <a:r>
              <a:rPr lang="en-US" sz="3200" dirty="0" err="1">
                <a:solidFill>
                  <a:srgbClr val="EBEBEB"/>
                </a:solidFill>
              </a:rPr>
              <a:t>Toisaalta</a:t>
            </a:r>
            <a:r>
              <a:rPr lang="en-US" sz="3200" dirty="0">
                <a:solidFill>
                  <a:srgbClr val="EBEBEB"/>
                </a:solidFill>
              </a:rPr>
              <a:t> </a:t>
            </a:r>
            <a:r>
              <a:rPr lang="en-US" sz="3200" dirty="0" err="1">
                <a:solidFill>
                  <a:srgbClr val="EBEBEB"/>
                </a:solidFill>
              </a:rPr>
              <a:t>samaan</a:t>
            </a:r>
            <a:r>
              <a:rPr lang="en-US" sz="3200" dirty="0">
                <a:solidFill>
                  <a:srgbClr val="EBEBEB"/>
                </a:solidFill>
              </a:rPr>
              <a:t> </a:t>
            </a:r>
            <a:r>
              <a:rPr lang="en-US" sz="3200" dirty="0" err="1">
                <a:solidFill>
                  <a:srgbClr val="EBEBEB"/>
                </a:solidFill>
              </a:rPr>
              <a:t>aikaan</a:t>
            </a:r>
            <a:r>
              <a:rPr lang="en-US" sz="3200" dirty="0">
                <a:solidFill>
                  <a:srgbClr val="EBEBEB"/>
                </a:solidFill>
              </a:rPr>
              <a:t> </a:t>
            </a:r>
            <a:r>
              <a:rPr lang="en-US" sz="3200" dirty="0" err="1">
                <a:solidFill>
                  <a:srgbClr val="EBEBEB"/>
                </a:solidFill>
              </a:rPr>
              <a:t>pelättiin</a:t>
            </a:r>
            <a:r>
              <a:rPr lang="en-US" sz="3200" dirty="0">
                <a:solidFill>
                  <a:srgbClr val="EBEBEB"/>
                </a:solidFill>
              </a:rPr>
              <a:t> </a:t>
            </a:r>
            <a:r>
              <a:rPr lang="en-US" sz="3200" dirty="0" err="1">
                <a:solidFill>
                  <a:srgbClr val="EBEBEB"/>
                </a:solidFill>
              </a:rPr>
              <a:t>oman</a:t>
            </a:r>
            <a:r>
              <a:rPr lang="en-US" sz="3200" dirty="0">
                <a:solidFill>
                  <a:srgbClr val="EBEBEB"/>
                </a:solidFill>
              </a:rPr>
              <a:t> </a:t>
            </a:r>
            <a:r>
              <a:rPr lang="en-US" sz="3200" dirty="0" err="1">
                <a:solidFill>
                  <a:srgbClr val="EBEBEB"/>
                </a:solidFill>
              </a:rPr>
              <a:t>perheen</a:t>
            </a:r>
            <a:r>
              <a:rPr lang="en-US" sz="3200" dirty="0">
                <a:solidFill>
                  <a:srgbClr val="EBEBEB"/>
                </a:solidFill>
              </a:rPr>
              <a:t> </a:t>
            </a:r>
            <a:r>
              <a:rPr lang="en-US" sz="3200" dirty="0" err="1">
                <a:solidFill>
                  <a:srgbClr val="EBEBEB"/>
                </a:solidFill>
              </a:rPr>
              <a:t>selviämisen</a:t>
            </a:r>
            <a:r>
              <a:rPr lang="en-US" sz="3200" dirty="0">
                <a:solidFill>
                  <a:srgbClr val="EBEBEB"/>
                </a:solidFill>
              </a:rPr>
              <a:t> </a:t>
            </a:r>
            <a:r>
              <a:rPr lang="en-US" sz="3200" dirty="0" err="1">
                <a:solidFill>
                  <a:srgbClr val="EBEBEB"/>
                </a:solidFill>
              </a:rPr>
              <a:t>puolesta</a:t>
            </a:r>
            <a:r>
              <a:rPr lang="en-US" sz="3200" dirty="0">
                <a:solidFill>
                  <a:srgbClr val="EBEBEB"/>
                </a:solidFill>
              </a:rPr>
              <a:t>.</a:t>
            </a:r>
            <a:endParaRPr lang="en-US" sz="3200" b="0" i="0" kern="1200" dirty="0">
              <a:solidFill>
                <a:srgbClr val="EBEBEB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542869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i (johtoryhmä)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99</Words>
  <Application>Microsoft Office PowerPoint</Application>
  <PresentationFormat>Laajakuva</PresentationFormat>
  <Paragraphs>6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Ioni (johtoryhmä)</vt:lpstr>
      <vt:lpstr>                NÄLKÄ </vt:lpstr>
      <vt:lpstr>PowerPoint-esitys</vt:lpstr>
      <vt:lpstr>Kerjäläisperhe maantiellä, Robert Wilhelm Ekmanin maalaus vuodelta 1860. Valokuvia tältä ajalta on vain hyvin vähän. </vt:lpstr>
      <vt:lpstr>PowerPoint-esitys</vt:lpstr>
      <vt:lpstr>Tampereella kaupunki ruokki nälkiintyneitä. Myös monet yksityishenkilöt auttoivat nälkäisiä omien mahdollisuuksiensa mukaan. Toisaalta samaan aikaan pelättiin oman perheen selviämisen puolesta.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Maiju Vesa</dc:creator>
  <cp:lastModifiedBy>Maiju Vesa</cp:lastModifiedBy>
  <cp:revision>117</cp:revision>
  <dcterms:created xsi:type="dcterms:W3CDTF">2019-01-02T11:50:06Z</dcterms:created>
  <dcterms:modified xsi:type="dcterms:W3CDTF">2020-04-06T07:13:17Z</dcterms:modified>
</cp:coreProperties>
</file>