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9" r:id="rId2"/>
    <p:sldId id="260" r:id="rId3"/>
    <p:sldId id="257" r:id="rId4"/>
    <p:sldId id="261" r:id="rId5"/>
    <p:sldId id="262" r:id="rId6"/>
    <p:sldId id="267" r:id="rId7"/>
    <p:sldId id="264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65D2AF-974F-4532-AC47-C1F051BF95EE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86A861-E3AB-43BF-9407-23E91D56A5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947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A201491-C4D2-4640-A951-7879A65F6710}" type="slidenum">
              <a:t>3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795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E04478BF-64E5-4227-8D67-B2A04A4D0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4688CD85-28E7-4647-8FF2-38808DDD3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1716C509-E9ED-4106-9F96-17173D5C1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16C70E07-F8B5-4B90-9530-3C9B7D516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97B2C305-85F4-480F-9F39-74E00FBDF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275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1CD65984-E1A2-4906-A01E-2EF01B02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C398F63C-D428-4351-8892-A796355BF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F34B0FF3-6142-4DF9-A744-9CD9D6451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B9EBE312-5A89-4E42-AB11-CD45C4EBB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6852C643-D10D-4FF4-B631-9042B2A19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888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xmlns="" id="{826EE20E-B209-42DF-8EC9-18C3BCA37D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78922D03-72FD-4EB6-99E0-0C896DED7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ABE00375-DFCA-4BF6-8917-2E43581F3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C18A939F-4011-4A34-827B-6D3827485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2AB84723-F61C-4E5E-933C-D12A8DFA6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414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41759F42-7875-42C9-BA11-D55237219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EED756D1-7755-4E34-B322-99DC6728B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9353248E-9E20-402D-B18A-51B16E894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7A9A3436-08E2-4373-995E-C25F72316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9C62D1C5-9740-4D9B-BE89-1CE63034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207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72D9A5C7-B498-45FE-9D9A-B04859FB9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53AF06F9-C449-46FB-AA59-52823FE56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8A166FA2-D2E1-46DA-AEC1-13CB5EBE5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DD6053DB-BE9A-4E77-AB74-DCE19E0B5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9930940B-0AC8-473C-9B38-9AFFD9059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7354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29A80F2-486D-49EC-AF64-84D821B74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AFF47C43-CB6E-420A-8545-BEA875FA7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131AC03C-352A-4FB4-AE95-BF443948F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70C20A88-932A-43CA-B8A9-A37265C83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59F6C2EA-4687-4437-9BF8-1EFD4ED71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85ADAD7E-4CA0-4015-9074-66213640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8574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70B5AD59-6688-43B5-A02B-5B9DD4CE3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DD188D7E-D8B9-4328-A340-3F04CAEA8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149E8C90-E126-4360-8D4E-780A5CEB6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86A48E2D-E32D-4A6C-90F5-E7404B14C7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xmlns="" id="{133DAB84-BC78-44E0-B315-CC24C1106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xmlns="" id="{99B118F9-D762-471B-9E50-72987CA89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xmlns="" id="{AC3AD844-0DC4-4577-932F-94FFEB049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xmlns="" id="{54F428C0-1805-40A6-B91E-A95B0D9AD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118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ABDD759B-277D-45EE-B7DB-B2F66AD83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xmlns="" id="{00E74327-1BF0-43A7-9DCD-7C7D62878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xmlns="" id="{AC45AC00-B345-495F-AE86-93A74659A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xmlns="" id="{96E5C20B-0E67-4F87-8D30-C030B020B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97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xmlns="" id="{D77EE7D5-7D51-4D13-A884-0C34B37B4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xmlns="" id="{00271111-2B91-4EB9-9874-72B9B7416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xmlns="" id="{8751CA92-D151-4748-B094-6E1C485B2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589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E1AEAE1-F081-40FD-BEAF-C35D1125E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2C16F4AE-F794-45CD-9852-FDE0C3FFC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ACF6029A-9F98-4E3D-A660-88903684E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AC02CE7A-D15D-413E-A563-28498E42B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CF380BA5-A4E3-4A03-B838-14D66C763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DD1F33FE-1364-4367-A518-1F056A840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990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68DA031D-E6CC-4B97-9B8E-9601BD441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xmlns="" id="{A7CCE4DF-6F8F-4D73-A2A1-41A7FB7E09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772782A2-6C3B-4A6E-AEDD-6F3CB005A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45A3561B-FEE3-4143-AE24-ADA5D8D2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A15E6174-F579-46CA-AB83-208978428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22AF00FC-503C-45F4-A90A-D01DF3CBE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8760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xmlns="" id="{4DDD405A-1A40-481D-92DE-5400BB63A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9CAA2350-8B34-41D3-8FC6-AB7CEAA75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EBCDA54D-A81D-4444-9049-C7149866CC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25B17-EE82-4768-9625-3554E02EC212}" type="datetimeFigureOut">
              <a:rPr lang="fi-FI" smtClean="0"/>
              <a:t>23.8.2018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2D1186BA-AC3C-4B4F-9629-91C623B01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D1967E4A-E0F5-4A7D-8ECF-DDC2920A5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837FA-BFC3-4422-8087-A05DD99BF6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507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828800" y="235131"/>
            <a:ext cx="70278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GLOBAALI TERVEYS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209314" y="326571"/>
            <a:ext cx="2612572" cy="2011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3513" y="544382"/>
            <a:ext cx="2004173" cy="1228157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431074" y="1332411"/>
            <a:ext cx="113908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2400" dirty="0"/>
              <a:t>TERVEYDENTILA ON KOHENTUNUT KAIKKIALLA MAAILMASSA</a:t>
            </a:r>
          </a:p>
          <a:p>
            <a:endParaRPr lang="fi-FI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2400" dirty="0"/>
              <a:t>SILTI MONIA TERVEYSKYSYMYKSIÄ, JOTKA KOSKEVAT LAAJOJA IHMISJOUKKOJA TAI JOPA KAIKKIA MAAPALLON IHMISIÄ : </a:t>
            </a:r>
            <a:r>
              <a:rPr lang="fi-FI" sz="2400" b="1" dirty="0"/>
              <a:t>KÖYHYYS, PITKÄAIKAISSAIRAUDET, ONNETTOMUUDET, ILMASTONMUUTOS</a:t>
            </a:r>
          </a:p>
          <a:p>
            <a:endParaRPr lang="fi-FI" sz="24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2400" u="sng" dirty="0"/>
              <a:t>GLOBALISAATIO</a:t>
            </a:r>
            <a:r>
              <a:rPr lang="fi-FI" sz="2400" dirty="0"/>
              <a:t> ELI LISÄÄNTYNYT VUOROVAIKUTUS MAAILMAN ERI ALUEIDEN JA IHMISTEN VÄLILLÄ VOI MUUTTAA JA TUODA UUSIA TERVEYTEEN LIITTYVIÄ HAASTEITA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i-FI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2400" dirty="0"/>
              <a:t>TERVEYSONGELMAT RIIPPUVAT VALTION KEHITYSASTEESTA</a:t>
            </a:r>
          </a:p>
          <a:p>
            <a:endParaRPr lang="fi-FI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2400" b="1" dirty="0"/>
              <a:t>EPIDEMIOLOGINEN TRANSITIO </a:t>
            </a:r>
            <a:r>
              <a:rPr lang="fi-FI" sz="2400" dirty="0"/>
              <a:t>= PITKÄN AJAN KULUESSA TAPAHTUVA VAIHEITTAINEN MUUTOS JONKIN VALTION SAIRAUSKIRJOSSA</a:t>
            </a:r>
          </a:p>
        </p:txBody>
      </p:sp>
    </p:spTree>
    <p:extLst>
      <p:ext uri="{BB962C8B-B14F-4D97-AF65-F5344CB8AC3E}">
        <p14:creationId xmlns:p14="http://schemas.microsoft.com/office/powerpoint/2010/main" val="116710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xmlns="" id="{CDF027A3-C138-4104-AC48-4850193228EA}"/>
              </a:ext>
            </a:extLst>
          </p:cNvPr>
          <p:cNvSpPr txBox="1"/>
          <p:nvPr/>
        </p:nvSpPr>
        <p:spPr>
          <a:xfrm>
            <a:off x="509047" y="697584"/>
            <a:ext cx="1130273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PALAUTE:</a:t>
            </a:r>
          </a:p>
          <a:p>
            <a:endParaRPr lang="fi-FI" sz="2800" dirty="0"/>
          </a:p>
          <a:p>
            <a:r>
              <a:rPr lang="fi-FI" sz="2800" dirty="0"/>
              <a:t>* Tieto aiheesta -</a:t>
            </a:r>
            <a:r>
              <a:rPr lang="fi-FI" sz="2800" dirty="0">
                <a:sym typeface="Wingdings" panose="05000000000000000000" pitchFamily="2" charset="2"/>
              </a:rPr>
              <a:t> tuliko uutta tietoa, tutkimuksia, perehtyneisyys</a:t>
            </a:r>
          </a:p>
          <a:p>
            <a:endParaRPr lang="fi-FI" sz="2800" dirty="0">
              <a:sym typeface="Wingdings" panose="05000000000000000000" pitchFamily="2" charset="2"/>
            </a:endParaRPr>
          </a:p>
          <a:p>
            <a:r>
              <a:rPr lang="fi-FI" sz="2800" dirty="0">
                <a:sym typeface="Wingdings" panose="05000000000000000000" pitchFamily="2" charset="2"/>
              </a:rPr>
              <a:t>* Perustelut väitteille</a:t>
            </a:r>
          </a:p>
          <a:p>
            <a:endParaRPr lang="fi-FI" sz="2800" dirty="0">
              <a:sym typeface="Wingdings" panose="05000000000000000000" pitchFamily="2" charset="2"/>
            </a:endParaRPr>
          </a:p>
          <a:p>
            <a:r>
              <a:rPr lang="fi-FI" sz="2800" dirty="0">
                <a:sym typeface="Wingdings" panose="05000000000000000000" pitchFamily="2" charset="2"/>
              </a:rPr>
              <a:t>* Kysymysten esittäminen</a:t>
            </a:r>
          </a:p>
          <a:p>
            <a:endParaRPr lang="fi-FI" sz="2800" dirty="0">
              <a:sym typeface="Wingdings" panose="05000000000000000000" pitchFamily="2" charset="2"/>
            </a:endParaRPr>
          </a:p>
          <a:p>
            <a:r>
              <a:rPr lang="fi-FI" sz="2800" dirty="0">
                <a:sym typeface="Wingdings" panose="05000000000000000000" pitchFamily="2" charset="2"/>
              </a:rPr>
              <a:t>* Vasta-argumentit</a:t>
            </a:r>
          </a:p>
          <a:p>
            <a:pPr marL="342900" indent="-342900">
              <a:buAutoNum type="arabicPeriod"/>
            </a:pPr>
            <a:endParaRPr lang="fi-FI" sz="2800" dirty="0">
              <a:sym typeface="Wingdings" panose="05000000000000000000" pitchFamily="2" charset="2"/>
            </a:endParaRPr>
          </a:p>
          <a:p>
            <a:r>
              <a:rPr lang="fi-FI" sz="2800">
                <a:sym typeface="Wingdings" panose="05000000000000000000" pitchFamily="2" charset="2"/>
              </a:rPr>
              <a:t>* Kohteliaisuus</a:t>
            </a:r>
            <a:r>
              <a:rPr lang="fi-FI" sz="2800" dirty="0">
                <a:sym typeface="Wingdings" panose="05000000000000000000" pitchFamily="2" charset="2"/>
              </a:rPr>
              <a:t>, kuunteleminen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801059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809897" y="483326"/>
            <a:ext cx="75503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b="1" dirty="0"/>
              <a:t>Terveyserojen mittareita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966651" y="1593669"/>
            <a:ext cx="95881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4000" dirty="0"/>
              <a:t>Monet terveyskysymykset liittyvät suoraan tai epäsuorasti yhteiskunnan taloudelliseen ja sosiaaliseen kehitystasoon</a:t>
            </a:r>
          </a:p>
          <a:p>
            <a:endParaRPr lang="fi-FI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4000" dirty="0"/>
              <a:t>Kehittyneisyyden mittareita: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4000" b="1" dirty="0"/>
              <a:t>Bruttokansantuote, BKT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4000" b="1" dirty="0"/>
              <a:t>Inhimillisen kehityksen indeksi, HDI</a:t>
            </a:r>
          </a:p>
        </p:txBody>
      </p:sp>
    </p:spTree>
    <p:extLst>
      <p:ext uri="{BB962C8B-B14F-4D97-AF65-F5344CB8AC3E}">
        <p14:creationId xmlns:p14="http://schemas.microsoft.com/office/powerpoint/2010/main" val="381264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501650"/>
            <a:ext cx="9518650" cy="703263"/>
          </a:xfrm>
        </p:spPr>
        <p:txBody>
          <a:bodyPr wrap="square">
            <a:spAutoFit/>
          </a:bodyPr>
          <a:lstStyle/>
          <a:p>
            <a:pPr lvl="0"/>
            <a:r>
              <a:rPr lang="fi-FI" dirty="0">
                <a:solidFill>
                  <a:schemeClr val="tx1"/>
                </a:solidFill>
                <a:latin typeface="Comic Sans MS" pitchFamily="66"/>
              </a:rPr>
              <a:t>TERVEYS EI JAKAUDU TASAN: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0" y="1801813"/>
            <a:ext cx="3840163" cy="3817937"/>
          </a:xfrm>
        </p:spPr>
        <p:txBody>
          <a:bodyPr>
            <a:spAutoFit/>
          </a:bodyPr>
          <a:lstStyle/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3200" u="sng" dirty="0">
                <a:solidFill>
                  <a:schemeClr val="tx1"/>
                </a:solidFill>
                <a:latin typeface="Comic Sans MS" pitchFamily="66"/>
              </a:rPr>
              <a:t>VAURAUS:</a:t>
            </a:r>
            <a:r>
              <a:rPr lang="fi-FI" sz="3200" dirty="0">
                <a:solidFill>
                  <a:schemeClr val="tx1"/>
                </a:solidFill>
                <a:latin typeface="Comic Sans MS" pitchFamily="66"/>
              </a:rPr>
              <a:t> koulutus, ravinto, elintavat terveyttä edistäviksi</a:t>
            </a:r>
          </a:p>
          <a:p>
            <a:pPr lvl="0"/>
            <a:r>
              <a:rPr lang="fi-FI" sz="3200" dirty="0">
                <a:solidFill>
                  <a:schemeClr val="tx1"/>
                </a:solidFill>
                <a:latin typeface="Comic Sans MS" pitchFamily="66"/>
              </a:rPr>
              <a:t>- rikkaissa maissa elinajanodote n. 80v.</a:t>
            </a:r>
          </a:p>
        </p:txBody>
      </p:sp>
      <p:sp>
        <p:nvSpPr>
          <p:cNvPr id="4" name="Tekstin paikkamerkki 3"/>
          <p:cNvSpPr txBox="1">
            <a:spLocks noGrp="1"/>
          </p:cNvSpPr>
          <p:nvPr>
            <p:ph type="body" idx="4294967295"/>
          </p:nvPr>
        </p:nvSpPr>
        <p:spPr>
          <a:xfrm>
            <a:off x="8175625" y="1474788"/>
            <a:ext cx="4016375" cy="4260850"/>
          </a:xfrm>
        </p:spPr>
        <p:txBody>
          <a:bodyPr>
            <a:spAutoFit/>
          </a:bodyPr>
          <a:lstStyle/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3600" b="1" u="sng" dirty="0">
                <a:solidFill>
                  <a:schemeClr val="tx1"/>
                </a:solidFill>
                <a:latin typeface="Comic Sans MS" pitchFamily="66"/>
              </a:rPr>
              <a:t>KÖYHYYS</a:t>
            </a:r>
            <a:r>
              <a:rPr lang="fi-FI" sz="3600" b="1" dirty="0">
                <a:solidFill>
                  <a:schemeClr val="tx1"/>
                </a:solidFill>
                <a:latin typeface="Comic Sans MS" pitchFamily="66"/>
              </a:rPr>
              <a:t> on maailman kuolettavin sairaus</a:t>
            </a:r>
          </a:p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3600" dirty="0">
                <a:solidFill>
                  <a:schemeClr val="tx1"/>
                </a:solidFill>
                <a:latin typeface="Comic Sans MS" pitchFamily="66"/>
              </a:rPr>
              <a:t>- köyhissä maissa elinajanodote usein vain n. 40v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6754" y="3791735"/>
            <a:ext cx="1237595" cy="206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01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280160" y="666206"/>
            <a:ext cx="10528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b="1" dirty="0"/>
              <a:t>KÖYHYYDEN VAIKUTUKSIA TERVEYTEEN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1371600" y="2063931"/>
            <a:ext cx="860842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3200" b="1" dirty="0"/>
              <a:t>Absoluuttinen eli äärimmäinen köyhyys </a:t>
            </a:r>
            <a:r>
              <a:rPr lang="fi-FI" sz="3200" dirty="0"/>
              <a:t>= tilanne, jossa ravinnon, vaatetuksen ja asumisen vähimmäisedellytykset eivät täyty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3200" b="1" dirty="0"/>
              <a:t>Suhteellinen köyhyys </a:t>
            </a:r>
            <a:r>
              <a:rPr lang="fi-FI" sz="3200" dirty="0"/>
              <a:t>= yksilön tai väestöryhmän selkeä huono-osaisuus saman valtion keskimääräiseen tasoon verrattuna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3200" dirty="0"/>
              <a:t>Köyhyyden eri muotoja tavataan kaikkialla sekä korkean että alhaisen kehitystason maissa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7242" y="1227909"/>
            <a:ext cx="2278380" cy="1564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26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149531" y="1384663"/>
            <a:ext cx="926156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Puhtaan veden puute</a:t>
            </a:r>
          </a:p>
          <a:p>
            <a:pPr marL="285750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Aliravitsemus – ruoan puhtaus  &gt;  nälkää, tartuntatauteja</a:t>
            </a:r>
          </a:p>
          <a:p>
            <a:pPr marL="285750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Koulutus harvinaista ja niukkaa → tulotaso alhainen</a:t>
            </a:r>
          </a:p>
          <a:p>
            <a:pPr marL="285750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Tietämättömyys </a:t>
            </a:r>
          </a:p>
          <a:p>
            <a:pPr marL="742950" lvl="1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 mm. huono hygienia, </a:t>
            </a:r>
            <a:r>
              <a:rPr lang="fi-FI" sz="2400" dirty="0" err="1">
                <a:latin typeface="Arial" pitchFamily="34"/>
                <a:ea typeface="MS Gothic" pitchFamily="2"/>
                <a:cs typeface="Tahoma" pitchFamily="2"/>
              </a:rPr>
              <a:t>sanitaatio</a:t>
            </a: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-olosuhteet</a:t>
            </a:r>
          </a:p>
          <a:p>
            <a:pPr marL="742950" lvl="1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 ympäristön pilaantuminen ja kestämätön luonnonvarojen käyttö</a:t>
            </a:r>
          </a:p>
          <a:p>
            <a:pPr marL="285750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Terveydenhuoltojärjestelmän toiminta heikkoa :</a:t>
            </a:r>
          </a:p>
          <a:p>
            <a:pPr marL="742950" lvl="1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 vähän terveydenhuoltohenkilöstöä</a:t>
            </a:r>
          </a:p>
          <a:p>
            <a:pPr marL="742950" lvl="1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 sairaaloita harvassa, lääkkeet tuontitavaraa</a:t>
            </a:r>
          </a:p>
          <a:p>
            <a:pPr marL="285750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Sosiaaliturvajärjestelmä kehittymätön</a:t>
            </a:r>
          </a:p>
          <a:p>
            <a:pPr marL="285750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Puutteelliset mahdollisuudet huolehtia omasta terveydestään</a:t>
            </a:r>
          </a:p>
          <a:p>
            <a:pPr marL="285750" indent="-285750" hangingPunct="0">
              <a:buFont typeface="Wingdings" panose="05000000000000000000" pitchFamily="2" charset="2"/>
              <a:buChar char="Ø"/>
            </a:pPr>
            <a:r>
              <a:rPr lang="fi-FI" sz="2400" dirty="0">
                <a:latin typeface="Arial" pitchFamily="34"/>
                <a:ea typeface="MS Gothic" pitchFamily="2"/>
                <a:cs typeface="Tahoma" pitchFamily="2"/>
              </a:rPr>
              <a:t>Puutteelliset asuinolot → tartuntataudit, väkivalta, rikollisuus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1410789" y="522514"/>
            <a:ext cx="8595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/>
              <a:t>KEHITTYVIEN MAIDEN ONGELMANA: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275" y="522514"/>
            <a:ext cx="1524978" cy="253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84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643" y="314406"/>
            <a:ext cx="10058400" cy="5275002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832022" y="5873578"/>
            <a:ext cx="6021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Pohdi mahdollisimman monta selitystä sille, miksi </a:t>
            </a:r>
            <a:r>
              <a:rPr lang="fi-FI" dirty="0" err="1"/>
              <a:t>elinajandotteessa</a:t>
            </a:r>
            <a:r>
              <a:rPr lang="fi-FI" dirty="0"/>
              <a:t> on eroja eri maiden välillä </a:t>
            </a:r>
          </a:p>
        </p:txBody>
      </p:sp>
    </p:spTree>
    <p:extLst>
      <p:ext uri="{BB962C8B-B14F-4D97-AF65-F5344CB8AC3E}">
        <p14:creationId xmlns:p14="http://schemas.microsoft.com/office/powerpoint/2010/main" val="1701228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xmlns="" id="{B0CFF7C1-BFC1-4BD2-8B3F-A0729BE90523}"/>
              </a:ext>
            </a:extLst>
          </p:cNvPr>
          <p:cNvSpPr txBox="1"/>
          <p:nvPr/>
        </p:nvSpPr>
        <p:spPr>
          <a:xfrm>
            <a:off x="631596" y="471340"/>
            <a:ext cx="764513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/>
              <a:t>Väittely:</a:t>
            </a:r>
          </a:p>
          <a:p>
            <a:endParaRPr lang="fi-FI" sz="2400" dirty="0"/>
          </a:p>
          <a:p>
            <a:r>
              <a:rPr lang="fi-FI" sz="2400" dirty="0"/>
              <a:t>”Kilpailu” siitä kumpi pystyy argumentoimaan ja perustelemaan oman kantansa paremmin.</a:t>
            </a:r>
          </a:p>
          <a:p>
            <a:endParaRPr lang="fi-FI" sz="2400" dirty="0"/>
          </a:p>
          <a:p>
            <a:r>
              <a:rPr lang="fi-FI" sz="2400" dirty="0"/>
              <a:t>- Ei merkitystä sillä mitä henkilökohtaisesti olet mieltä aiheesta.</a:t>
            </a:r>
          </a:p>
          <a:p>
            <a:endParaRPr lang="fi-FI" sz="2400" dirty="0"/>
          </a:p>
          <a:p>
            <a:r>
              <a:rPr lang="fi-FI" sz="2400" dirty="0"/>
              <a:t>- On vuoropohjaista</a:t>
            </a:r>
          </a:p>
          <a:p>
            <a:endParaRPr lang="fi-FI" sz="2400" dirty="0"/>
          </a:p>
          <a:p>
            <a:r>
              <a:rPr lang="fi-FI" sz="2400" dirty="0"/>
              <a:t>- Argumentti perusteluineen </a:t>
            </a:r>
            <a:r>
              <a:rPr lang="fi-FI" sz="2400" dirty="0">
                <a:sym typeface="Wingdings" panose="05000000000000000000" pitchFamily="2" charset="2"/>
              </a:rPr>
              <a:t> vasta-argumentti/tarkentava kysymys</a:t>
            </a:r>
          </a:p>
          <a:p>
            <a:endParaRPr lang="fi-FI" sz="2400" dirty="0">
              <a:sym typeface="Wingdings" panose="05000000000000000000" pitchFamily="2" charset="2"/>
            </a:endParaRPr>
          </a:p>
          <a:p>
            <a:r>
              <a:rPr lang="fi-FI" sz="2400" dirty="0">
                <a:sym typeface="Wingdings" panose="05000000000000000000" pitchFamily="2" charset="2"/>
              </a:rPr>
              <a:t>- Toisen kunnioitus, taito kuunnelle. Asiapitoinen keskustelu vie väittelyssä voittoon.</a:t>
            </a:r>
            <a:endParaRPr lang="fi-FI" sz="24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xmlns="" id="{8E738E04-9C40-4F0A-A619-AB9137B37B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83" y="2246319"/>
            <a:ext cx="3526377" cy="257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429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xmlns="" id="{6B2D8866-23D8-436F-8D2F-E5B76316E1E4}"/>
              </a:ext>
            </a:extLst>
          </p:cNvPr>
          <p:cNvSpPr txBox="1"/>
          <p:nvPr/>
        </p:nvSpPr>
        <p:spPr>
          <a:xfrm>
            <a:off x="754144" y="509048"/>
            <a:ext cx="11265031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Väittelyt</a:t>
            </a:r>
          </a:p>
          <a:p>
            <a:endParaRPr lang="fi-FI" dirty="0"/>
          </a:p>
          <a:p>
            <a:r>
              <a:rPr lang="fi-FI" dirty="0"/>
              <a:t> </a:t>
            </a:r>
            <a:r>
              <a:rPr lang="fi-FI" sz="2000" b="1" dirty="0"/>
              <a:t>Yhteiskunta on velvollinen hoitamaan/korvaamaan yksilön huonot terveysvalinnat (tupakointi, lihavuus, alkoholismi) </a:t>
            </a:r>
          </a:p>
          <a:p>
            <a:endParaRPr lang="fi-FI" sz="2000" dirty="0"/>
          </a:p>
          <a:p>
            <a:r>
              <a:rPr lang="fi-FI" sz="2000" dirty="0"/>
              <a:t>Puolesta Ali			          Vastaan Tuuli</a:t>
            </a:r>
          </a:p>
          <a:p>
            <a:endParaRPr lang="fi-FI" sz="2000" dirty="0"/>
          </a:p>
          <a:p>
            <a:r>
              <a:rPr lang="fi-FI" sz="2000" b="1" dirty="0"/>
              <a:t>Heikompi sosioekonominen asema on täysin yksilön oma valinta</a:t>
            </a:r>
          </a:p>
          <a:p>
            <a:endParaRPr lang="fi-FI" sz="2000" dirty="0"/>
          </a:p>
          <a:p>
            <a:r>
              <a:rPr lang="fi-FI" sz="2000" dirty="0"/>
              <a:t>Puolesta Elina			Vastaan Ida</a:t>
            </a:r>
          </a:p>
          <a:p>
            <a:endParaRPr lang="fi-FI" sz="2000" dirty="0"/>
          </a:p>
          <a:p>
            <a:r>
              <a:rPr lang="fi-FI" sz="2000" b="1" dirty="0"/>
              <a:t>Korkean tulotason maiden tulee huolehtia/ottaa vastuu matalan tulotason maiden kehittymisestä</a:t>
            </a:r>
          </a:p>
          <a:p>
            <a:endParaRPr lang="fi-FI" sz="2000" dirty="0"/>
          </a:p>
          <a:p>
            <a:r>
              <a:rPr lang="fi-FI" sz="2000" dirty="0"/>
              <a:t>Puolesta  Jade			Vastaan Meri</a:t>
            </a:r>
          </a:p>
          <a:p>
            <a:endParaRPr lang="fi-FI" sz="2000" dirty="0"/>
          </a:p>
          <a:p>
            <a:r>
              <a:rPr lang="fi-FI" sz="2000" b="1" dirty="0"/>
              <a:t>Valtion rikastuminen on avain yksilön terveyteen</a:t>
            </a:r>
          </a:p>
          <a:p>
            <a:endParaRPr lang="fi-FI" sz="2000" b="1" dirty="0"/>
          </a:p>
          <a:p>
            <a:r>
              <a:rPr lang="fi-FI" sz="2000" dirty="0"/>
              <a:t>Puolesta Leevi		         Vastaan Tapani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6583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xmlns="" id="{294BAD7E-D327-46D1-8DCB-5F3D619DB736}"/>
              </a:ext>
            </a:extLst>
          </p:cNvPr>
          <p:cNvSpPr txBox="1"/>
          <p:nvPr/>
        </p:nvSpPr>
        <p:spPr>
          <a:xfrm>
            <a:off x="527901" y="546755"/>
            <a:ext cx="11104775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Näkökulmia ja vinkkejä joiden varaan on hyvä rakentaa:</a:t>
            </a:r>
          </a:p>
          <a:p>
            <a:endParaRPr lang="fi-FI" sz="2800" dirty="0"/>
          </a:p>
          <a:p>
            <a:pPr marL="285750" indent="-285750">
              <a:buFontTx/>
              <a:buChar char="-"/>
            </a:pPr>
            <a:r>
              <a:rPr lang="fi-FI" sz="2800" dirty="0"/>
              <a:t>Fyysinen-, psyykkinen- sosiaalinen terveys     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Yksilö- Yhteiskunta- maailma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Poliittinen näkökulma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Kulttuuri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Talous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Eettinen näkökulma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Ympäristö näkökulma/ekologisuus</a:t>
            </a:r>
          </a:p>
          <a:p>
            <a:pPr marL="285750" indent="-285750">
              <a:buFontTx/>
              <a:buChar char="-"/>
            </a:pPr>
            <a:endParaRPr lang="fi-FI" sz="2800" dirty="0"/>
          </a:p>
          <a:p>
            <a:r>
              <a:rPr lang="fi-FI" sz="2800" dirty="0"/>
              <a:t>Käytä hyödyksi muitakin lähteitä kuin oppikirjaa. Perusteluissa tukeudu tutkimuksiin (muista minkä tutkimuksen mukaan) Haasta toinen kysymyksillä ja varaudu itse vastaamaan loogisesti!!!</a:t>
            </a:r>
          </a:p>
          <a:p>
            <a:pPr marL="285750" indent="-285750"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1951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385</Words>
  <Application>Microsoft Office PowerPoint</Application>
  <PresentationFormat>Laajakuva</PresentationFormat>
  <Paragraphs>93</Paragraphs>
  <Slides>10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9" baseType="lpstr">
      <vt:lpstr>MS Gothic</vt:lpstr>
      <vt:lpstr>Arial</vt:lpstr>
      <vt:lpstr>Calibri</vt:lpstr>
      <vt:lpstr>Calibri Light</vt:lpstr>
      <vt:lpstr>Comic Sans MS</vt:lpstr>
      <vt:lpstr>StarSymbol</vt:lpstr>
      <vt:lpstr>Tahoma</vt:lpstr>
      <vt:lpstr>Wingdings</vt:lpstr>
      <vt:lpstr>Office-teema</vt:lpstr>
      <vt:lpstr>PowerPoint-esitys</vt:lpstr>
      <vt:lpstr>PowerPoint-esitys</vt:lpstr>
      <vt:lpstr>TERVEYS EI JAKAUDU TASAN: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TERVEYS EI JAKAUDU TASAN</dc:title>
  <dc:creator>Löfström Leena</dc:creator>
  <cp:lastModifiedBy>Paunu Sijaiset</cp:lastModifiedBy>
  <cp:revision>23</cp:revision>
  <dcterms:created xsi:type="dcterms:W3CDTF">2018-02-04T13:27:13Z</dcterms:created>
  <dcterms:modified xsi:type="dcterms:W3CDTF">2018-08-23T09:28:03Z</dcterms:modified>
</cp:coreProperties>
</file>