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88"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ätvinklig triangel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ubri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v-SE" smtClean="0"/>
              <a:t>Klicka här för att ändra format</a:t>
            </a:r>
            <a:endParaRPr kumimoji="0" lang="en-US"/>
          </a:p>
        </p:txBody>
      </p:sp>
      <p:sp>
        <p:nvSpPr>
          <p:cNvPr id="17" name="Underrubri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v-SE" smtClean="0"/>
              <a:t>Klicka här för att ändra format på underrubrik i bakgrunden</a:t>
            </a:r>
            <a:endParaRPr kumimoji="0" lang="en-US"/>
          </a:p>
        </p:txBody>
      </p:sp>
      <p:grpSp>
        <p:nvGrpSpPr>
          <p:cNvPr id="2" name="Grupp 1"/>
          <p:cNvGrpSpPr/>
          <p:nvPr/>
        </p:nvGrpSpPr>
        <p:grpSpPr>
          <a:xfrm>
            <a:off x="-3765" y="4953000"/>
            <a:ext cx="9147765" cy="1912088"/>
            <a:chOff x="-3765" y="4832896"/>
            <a:chExt cx="9147765" cy="2032192"/>
          </a:xfrm>
        </p:grpSpPr>
        <p:sp>
          <p:nvSpPr>
            <p:cNvPr id="7" name="Frihandsfigu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ihandsfigu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ihandsfigu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latshållare för datum 29"/>
          <p:cNvSpPr>
            <a:spLocks noGrp="1"/>
          </p:cNvSpPr>
          <p:nvPr>
            <p:ph type="dt" sz="half" idx="10"/>
          </p:nvPr>
        </p:nvSpPr>
        <p:spPr/>
        <p:txBody>
          <a:bodyPr/>
          <a:lstStyle>
            <a:lvl1pPr>
              <a:defRPr>
                <a:solidFill>
                  <a:srgbClr val="FFFFFF"/>
                </a:solidFill>
              </a:defRPr>
            </a:lvl1pPr>
            <a:extLst/>
          </a:lstStyle>
          <a:p>
            <a:fld id="{3970D417-8B1B-4875-B1AF-3438F21B03AF}" type="datetimeFigureOut">
              <a:rPr lang="sv-FI" smtClean="0"/>
              <a:t>18.4.2013</a:t>
            </a:fld>
            <a:endParaRPr lang="sv-FI"/>
          </a:p>
        </p:txBody>
      </p:sp>
      <p:sp>
        <p:nvSpPr>
          <p:cNvPr id="19" name="Platshållare för sidfot 18"/>
          <p:cNvSpPr>
            <a:spLocks noGrp="1"/>
          </p:cNvSpPr>
          <p:nvPr>
            <p:ph type="ftr" sz="quarter" idx="11"/>
          </p:nvPr>
        </p:nvSpPr>
        <p:spPr/>
        <p:txBody>
          <a:bodyPr/>
          <a:lstStyle>
            <a:lvl1pPr>
              <a:defRPr>
                <a:solidFill>
                  <a:schemeClr val="accent1">
                    <a:tint val="20000"/>
                  </a:schemeClr>
                </a:solidFill>
              </a:defRPr>
            </a:lvl1pPr>
            <a:extLst/>
          </a:lstStyle>
          <a:p>
            <a:endParaRPr lang="sv-FI"/>
          </a:p>
        </p:txBody>
      </p:sp>
      <p:sp>
        <p:nvSpPr>
          <p:cNvPr id="27" name="Platshållare för bildnummer 26"/>
          <p:cNvSpPr>
            <a:spLocks noGrp="1"/>
          </p:cNvSpPr>
          <p:nvPr>
            <p:ph type="sldNum" sz="quarter" idx="12"/>
          </p:nvPr>
        </p:nvSpPr>
        <p:spPr/>
        <p:txBody>
          <a:bodyPr/>
          <a:lstStyle>
            <a:lvl1pPr>
              <a:defRPr>
                <a:solidFill>
                  <a:srgbClr val="FFFFFF"/>
                </a:solidFill>
              </a:defRPr>
            </a:lvl1pPr>
            <a:extLst/>
          </a:lstStyle>
          <a:p>
            <a:fld id="{7C51B59A-2D3F-4F99-AB57-3EAC9BC93363}" type="slidenum">
              <a:rPr lang="sv-FI" smtClean="0"/>
              <a:t>‹#›</a:t>
            </a:fld>
            <a:endParaRPr lang="sv-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1481329"/>
            <a:ext cx="8229600" cy="4386071"/>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3970D417-8B1B-4875-B1AF-3438F21B03AF}" type="datetimeFigureOut">
              <a:rPr lang="sv-FI" smtClean="0"/>
              <a:t>18.4.2013</a:t>
            </a:fld>
            <a:endParaRPr lang="sv-FI"/>
          </a:p>
        </p:txBody>
      </p:sp>
      <p:sp>
        <p:nvSpPr>
          <p:cNvPr id="5" name="Platshållare för sidfot 4"/>
          <p:cNvSpPr>
            <a:spLocks noGrp="1"/>
          </p:cNvSpPr>
          <p:nvPr>
            <p:ph type="ftr" sz="quarter" idx="11"/>
          </p:nvPr>
        </p:nvSpPr>
        <p:spPr/>
        <p:txBody>
          <a:bodyPr/>
          <a:lstStyle>
            <a:extLst/>
          </a:lstStyle>
          <a:p>
            <a:endParaRPr lang="sv-FI"/>
          </a:p>
        </p:txBody>
      </p:sp>
      <p:sp>
        <p:nvSpPr>
          <p:cNvPr id="6" name="Platshållare för bildnummer 5"/>
          <p:cNvSpPr>
            <a:spLocks noGrp="1"/>
          </p:cNvSpPr>
          <p:nvPr>
            <p:ph type="sldNum" sz="quarter" idx="12"/>
          </p:nvPr>
        </p:nvSpPr>
        <p:spPr/>
        <p:txBody>
          <a:bodyPr/>
          <a:lstStyle>
            <a:extLst/>
          </a:lstStyle>
          <a:p>
            <a:fld id="{7C51B59A-2D3F-4F99-AB57-3EAC9BC93363}" type="slidenum">
              <a:rPr lang="sv-FI" smtClean="0"/>
              <a:t>‹#›</a:t>
            </a:fld>
            <a:endParaRPr lang="sv-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4013" y="274640"/>
            <a:ext cx="1777470" cy="5592761"/>
          </a:xfrm>
        </p:spPr>
        <p:txBody>
          <a:bodyPr vert="eaVert"/>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274641"/>
            <a:ext cx="6324600" cy="5592760"/>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3970D417-8B1B-4875-B1AF-3438F21B03AF}" type="datetimeFigureOut">
              <a:rPr lang="sv-FI" smtClean="0"/>
              <a:t>18.4.2013</a:t>
            </a:fld>
            <a:endParaRPr lang="sv-FI"/>
          </a:p>
        </p:txBody>
      </p:sp>
      <p:sp>
        <p:nvSpPr>
          <p:cNvPr id="5" name="Platshållare för sidfot 4"/>
          <p:cNvSpPr>
            <a:spLocks noGrp="1"/>
          </p:cNvSpPr>
          <p:nvPr>
            <p:ph type="ftr" sz="quarter" idx="11"/>
          </p:nvPr>
        </p:nvSpPr>
        <p:spPr/>
        <p:txBody>
          <a:bodyPr/>
          <a:lstStyle>
            <a:extLst/>
          </a:lstStyle>
          <a:p>
            <a:endParaRPr lang="sv-FI"/>
          </a:p>
        </p:txBody>
      </p:sp>
      <p:sp>
        <p:nvSpPr>
          <p:cNvPr id="6" name="Platshållare för bildnummer 5"/>
          <p:cNvSpPr>
            <a:spLocks noGrp="1"/>
          </p:cNvSpPr>
          <p:nvPr>
            <p:ph type="sldNum" sz="quarter" idx="12"/>
          </p:nvPr>
        </p:nvSpPr>
        <p:spPr/>
        <p:txBody>
          <a:bodyPr/>
          <a:lstStyle>
            <a:extLst/>
          </a:lstStyle>
          <a:p>
            <a:fld id="{7C51B59A-2D3F-4F99-AB57-3EAC9BC93363}" type="slidenum">
              <a:rPr lang="sv-FI" smtClean="0"/>
              <a:t>‹#›</a:t>
            </a:fld>
            <a:endParaRPr lang="sv-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3970D417-8B1B-4875-B1AF-3438F21B03AF}" type="datetimeFigureOut">
              <a:rPr lang="sv-FI" smtClean="0"/>
              <a:t>18.4.2013</a:t>
            </a:fld>
            <a:endParaRPr lang="sv-FI"/>
          </a:p>
        </p:txBody>
      </p:sp>
      <p:sp>
        <p:nvSpPr>
          <p:cNvPr id="5" name="Platshållare för sidfot 4"/>
          <p:cNvSpPr>
            <a:spLocks noGrp="1"/>
          </p:cNvSpPr>
          <p:nvPr>
            <p:ph type="ftr" sz="quarter" idx="11"/>
          </p:nvPr>
        </p:nvSpPr>
        <p:spPr/>
        <p:txBody>
          <a:bodyPr/>
          <a:lstStyle>
            <a:extLst/>
          </a:lstStyle>
          <a:p>
            <a:endParaRPr lang="sv-FI"/>
          </a:p>
        </p:txBody>
      </p:sp>
      <p:sp>
        <p:nvSpPr>
          <p:cNvPr id="6" name="Platshållare för bildnummer 5"/>
          <p:cNvSpPr>
            <a:spLocks noGrp="1"/>
          </p:cNvSpPr>
          <p:nvPr>
            <p:ph type="sldNum" sz="quarter" idx="12"/>
          </p:nvPr>
        </p:nvSpPr>
        <p:spPr/>
        <p:txBody>
          <a:bodyPr/>
          <a:lstStyle>
            <a:extLst/>
          </a:lstStyle>
          <a:p>
            <a:fld id="{7C51B59A-2D3F-4F99-AB57-3EAC9BC93363}" type="slidenum">
              <a:rPr lang="sv-FI" smtClean="0"/>
              <a:t>‹#›</a:t>
            </a:fld>
            <a:endParaRPr lang="sv-FI"/>
          </a:p>
        </p:txBody>
      </p:sp>
      <p:sp>
        <p:nvSpPr>
          <p:cNvPr id="7" name="Rubrik 6"/>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extLst/>
          </a:lstStyle>
          <a:p>
            <a:fld id="{3970D417-8B1B-4875-B1AF-3438F21B03AF}" type="datetimeFigureOut">
              <a:rPr lang="sv-FI" smtClean="0"/>
              <a:t>18.4.2013</a:t>
            </a:fld>
            <a:endParaRPr lang="sv-FI"/>
          </a:p>
        </p:txBody>
      </p:sp>
      <p:sp>
        <p:nvSpPr>
          <p:cNvPr id="5" name="Platshållare för sidfot 4"/>
          <p:cNvSpPr>
            <a:spLocks noGrp="1"/>
          </p:cNvSpPr>
          <p:nvPr>
            <p:ph type="ftr" sz="quarter" idx="11"/>
          </p:nvPr>
        </p:nvSpPr>
        <p:spPr/>
        <p:txBody>
          <a:bodyPr/>
          <a:lstStyle>
            <a:extLst/>
          </a:lstStyle>
          <a:p>
            <a:endParaRPr lang="sv-FI"/>
          </a:p>
        </p:txBody>
      </p:sp>
      <p:sp>
        <p:nvSpPr>
          <p:cNvPr id="6" name="Platshållare för bildnummer 5"/>
          <p:cNvSpPr>
            <a:spLocks noGrp="1"/>
          </p:cNvSpPr>
          <p:nvPr>
            <p:ph type="sldNum" sz="quarter" idx="12"/>
          </p:nvPr>
        </p:nvSpPr>
        <p:spPr/>
        <p:txBody>
          <a:bodyPr/>
          <a:lstStyle>
            <a:extLst/>
          </a:lstStyle>
          <a:p>
            <a:fld id="{7C51B59A-2D3F-4F99-AB57-3EAC9BC93363}" type="slidenum">
              <a:rPr lang="sv-FI" smtClean="0"/>
              <a:t>‹#›</a:t>
            </a:fld>
            <a:endParaRPr lang="sv-FI"/>
          </a:p>
        </p:txBody>
      </p:sp>
      <p:sp>
        <p:nvSpPr>
          <p:cNvPr id="7" name="V-form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form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bg>
      <p:bgRef idx="1002">
        <a:schemeClr val="bg1"/>
      </p:bgRef>
    </p:bg>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extLst/>
          </a:lstStyle>
          <a:p>
            <a:fld id="{3970D417-8B1B-4875-B1AF-3438F21B03AF}" type="datetimeFigureOut">
              <a:rPr lang="sv-FI" smtClean="0"/>
              <a:t>18.4.2013</a:t>
            </a:fld>
            <a:endParaRPr lang="sv-FI"/>
          </a:p>
        </p:txBody>
      </p:sp>
      <p:sp>
        <p:nvSpPr>
          <p:cNvPr id="6" name="Platshållare för sidfot 5"/>
          <p:cNvSpPr>
            <a:spLocks noGrp="1"/>
          </p:cNvSpPr>
          <p:nvPr>
            <p:ph type="ftr" sz="quarter" idx="11"/>
          </p:nvPr>
        </p:nvSpPr>
        <p:spPr/>
        <p:txBody>
          <a:bodyPr/>
          <a:lstStyle>
            <a:extLst/>
          </a:lstStyle>
          <a:p>
            <a:endParaRPr lang="sv-FI"/>
          </a:p>
        </p:txBody>
      </p:sp>
      <p:sp>
        <p:nvSpPr>
          <p:cNvPr id="7" name="Platshållare för bildnummer 6"/>
          <p:cNvSpPr>
            <a:spLocks noGrp="1"/>
          </p:cNvSpPr>
          <p:nvPr>
            <p:ph type="sldNum" sz="quarter" idx="12"/>
          </p:nvPr>
        </p:nvSpPr>
        <p:spPr/>
        <p:txBody>
          <a:bodyPr/>
          <a:lstStyle>
            <a:extLst/>
          </a:lstStyle>
          <a:p>
            <a:fld id="{7C51B59A-2D3F-4F99-AB57-3EAC9BC93363}" type="slidenum">
              <a:rPr lang="sv-FI" smtClean="0"/>
              <a:t>‹#›</a:t>
            </a:fld>
            <a:endParaRPr lang="sv-FI"/>
          </a:p>
        </p:txBody>
      </p:sp>
      <p:sp>
        <p:nvSpPr>
          <p:cNvPr id="8" name="Rubrik 7"/>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bg>
      <p:bgRef idx="1003">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8229600" cy="1143000"/>
          </a:xfrm>
        </p:spPr>
        <p:txBody>
          <a:bodyPr anchor="ctr"/>
          <a:lstStyle>
            <a:lvl1pPr>
              <a:defRPr/>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0"/>
          </p:nvPr>
        </p:nvSpPr>
        <p:spPr/>
        <p:txBody>
          <a:bodyPr/>
          <a:lstStyle>
            <a:extLst/>
          </a:lstStyle>
          <a:p>
            <a:fld id="{3970D417-8B1B-4875-B1AF-3438F21B03AF}" type="datetimeFigureOut">
              <a:rPr lang="sv-FI" smtClean="0"/>
              <a:t>18.4.2013</a:t>
            </a:fld>
            <a:endParaRPr lang="sv-FI"/>
          </a:p>
        </p:txBody>
      </p:sp>
      <p:sp>
        <p:nvSpPr>
          <p:cNvPr id="8" name="Platshållare för sidfot 7"/>
          <p:cNvSpPr>
            <a:spLocks noGrp="1"/>
          </p:cNvSpPr>
          <p:nvPr>
            <p:ph type="ftr" sz="quarter" idx="11"/>
          </p:nvPr>
        </p:nvSpPr>
        <p:spPr/>
        <p:txBody>
          <a:bodyPr/>
          <a:lstStyle>
            <a:extLst/>
          </a:lstStyle>
          <a:p>
            <a:endParaRPr lang="sv-FI"/>
          </a:p>
        </p:txBody>
      </p:sp>
      <p:sp>
        <p:nvSpPr>
          <p:cNvPr id="9" name="Platshållare för bildnummer 8"/>
          <p:cNvSpPr>
            <a:spLocks noGrp="1"/>
          </p:cNvSpPr>
          <p:nvPr>
            <p:ph type="sldNum" sz="quarter" idx="12"/>
          </p:nvPr>
        </p:nvSpPr>
        <p:spPr/>
        <p:txBody>
          <a:bodyPr/>
          <a:lstStyle>
            <a:extLst/>
          </a:lstStyle>
          <a:p>
            <a:fld id="{7C51B59A-2D3F-4F99-AB57-3EAC9BC93363}" type="slidenum">
              <a:rPr lang="sv-FI" smtClean="0"/>
              <a:t>‹#›</a:t>
            </a:fld>
            <a:endParaRPr lang="sv-FI"/>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bg>
      <p:bgRef idx="1002">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extLst/>
          </a:lstStyle>
          <a:p>
            <a:fld id="{3970D417-8B1B-4875-B1AF-3438F21B03AF}" type="datetimeFigureOut">
              <a:rPr lang="sv-FI" smtClean="0"/>
              <a:t>18.4.2013</a:t>
            </a:fld>
            <a:endParaRPr lang="sv-FI"/>
          </a:p>
        </p:txBody>
      </p:sp>
      <p:sp>
        <p:nvSpPr>
          <p:cNvPr id="4" name="Platshållare för sidfot 3"/>
          <p:cNvSpPr>
            <a:spLocks noGrp="1"/>
          </p:cNvSpPr>
          <p:nvPr>
            <p:ph type="ftr" sz="quarter" idx="11"/>
          </p:nvPr>
        </p:nvSpPr>
        <p:spPr/>
        <p:txBody>
          <a:bodyPr/>
          <a:lstStyle>
            <a:extLst/>
          </a:lstStyle>
          <a:p>
            <a:endParaRPr lang="sv-FI"/>
          </a:p>
        </p:txBody>
      </p:sp>
      <p:sp>
        <p:nvSpPr>
          <p:cNvPr id="5" name="Platshållare för bildnummer 4"/>
          <p:cNvSpPr>
            <a:spLocks noGrp="1"/>
          </p:cNvSpPr>
          <p:nvPr>
            <p:ph type="sldNum" sz="quarter" idx="12"/>
          </p:nvPr>
        </p:nvSpPr>
        <p:spPr/>
        <p:txBody>
          <a:bodyPr/>
          <a:lstStyle>
            <a:extLst/>
          </a:lstStyle>
          <a:p>
            <a:fld id="{7C51B59A-2D3F-4F99-AB57-3EAC9BC93363}" type="slidenum">
              <a:rPr lang="sv-FI" smtClean="0"/>
              <a:t>‹#›</a:t>
            </a:fld>
            <a:endParaRPr lang="sv-FI"/>
          </a:p>
        </p:txBody>
      </p:sp>
      <p:sp>
        <p:nvSpPr>
          <p:cNvPr id="6" name="Rubrik 5"/>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extLst/>
          </a:lstStyle>
          <a:p>
            <a:fld id="{3970D417-8B1B-4875-B1AF-3438F21B03AF}" type="datetimeFigureOut">
              <a:rPr lang="sv-FI" smtClean="0"/>
              <a:t>18.4.2013</a:t>
            </a:fld>
            <a:endParaRPr lang="sv-FI"/>
          </a:p>
        </p:txBody>
      </p:sp>
      <p:sp>
        <p:nvSpPr>
          <p:cNvPr id="3" name="Platshållare för sidfot 2"/>
          <p:cNvSpPr>
            <a:spLocks noGrp="1"/>
          </p:cNvSpPr>
          <p:nvPr>
            <p:ph type="ftr" sz="quarter" idx="11"/>
          </p:nvPr>
        </p:nvSpPr>
        <p:spPr/>
        <p:txBody>
          <a:bodyPr/>
          <a:lstStyle>
            <a:extLst/>
          </a:lstStyle>
          <a:p>
            <a:endParaRPr lang="sv-FI"/>
          </a:p>
        </p:txBody>
      </p:sp>
      <p:sp>
        <p:nvSpPr>
          <p:cNvPr id="4" name="Platshållare för bildnummer 3"/>
          <p:cNvSpPr>
            <a:spLocks noGrp="1"/>
          </p:cNvSpPr>
          <p:nvPr>
            <p:ph type="sldNum" sz="quarter" idx="12"/>
          </p:nvPr>
        </p:nvSpPr>
        <p:spPr/>
        <p:txBody>
          <a:bodyPr/>
          <a:lstStyle>
            <a:extLst/>
          </a:lstStyle>
          <a:p>
            <a:fld id="{7C51B59A-2D3F-4F99-AB57-3EAC9BC93363}" type="slidenum">
              <a:rPr lang="sv-FI" smtClean="0"/>
              <a:t>‹#›</a:t>
            </a:fld>
            <a:endParaRPr lang="sv-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bg>
      <p:bgRef idx="1003">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v-SE" smtClean="0"/>
              <a:t>Klicka här för att ändra format på bakgrundstexten</a:t>
            </a:r>
          </a:p>
        </p:txBody>
      </p:sp>
      <p:sp>
        <p:nvSpPr>
          <p:cNvPr id="4" name="Platshållare för innehåll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a:xfrm>
            <a:off x="6727032" y="6407944"/>
            <a:ext cx="1920240" cy="365760"/>
          </a:xfrm>
        </p:spPr>
        <p:txBody>
          <a:bodyPr/>
          <a:lstStyle>
            <a:extLst/>
          </a:lstStyle>
          <a:p>
            <a:fld id="{3970D417-8B1B-4875-B1AF-3438F21B03AF}" type="datetimeFigureOut">
              <a:rPr lang="sv-FI" smtClean="0"/>
              <a:t>18.4.2013</a:t>
            </a:fld>
            <a:endParaRPr lang="sv-FI"/>
          </a:p>
        </p:txBody>
      </p:sp>
      <p:sp>
        <p:nvSpPr>
          <p:cNvPr id="6" name="Platshållare för sidfot 5"/>
          <p:cNvSpPr>
            <a:spLocks noGrp="1"/>
          </p:cNvSpPr>
          <p:nvPr>
            <p:ph type="ftr" sz="quarter" idx="11"/>
          </p:nvPr>
        </p:nvSpPr>
        <p:spPr/>
        <p:txBody>
          <a:bodyPr/>
          <a:lstStyle>
            <a:extLst/>
          </a:lstStyle>
          <a:p>
            <a:endParaRPr lang="sv-FI"/>
          </a:p>
        </p:txBody>
      </p:sp>
      <p:sp>
        <p:nvSpPr>
          <p:cNvPr id="7" name="Platshållare för bildnummer 6"/>
          <p:cNvSpPr>
            <a:spLocks noGrp="1"/>
          </p:cNvSpPr>
          <p:nvPr>
            <p:ph type="sldNum" sz="quarter" idx="12"/>
          </p:nvPr>
        </p:nvSpPr>
        <p:spPr/>
        <p:txBody>
          <a:bodyPr/>
          <a:lstStyle>
            <a:extLst/>
          </a:lstStyle>
          <a:p>
            <a:fld id="{7C51B59A-2D3F-4F99-AB57-3EAC9BC93363}" type="slidenum">
              <a:rPr lang="sv-FI" smtClean="0"/>
              <a:t>‹#›</a:t>
            </a:fld>
            <a:endParaRPr lang="sv-F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2">
        <a:schemeClr val="bg1"/>
      </p:bgRef>
    </p:bg>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v-SE" smtClean="0"/>
              <a:t>Klicka här för att ändra format på bakgrundstexten</a:t>
            </a:r>
          </a:p>
        </p:txBody>
      </p:sp>
      <p:sp>
        <p:nvSpPr>
          <p:cNvPr id="3" name="Platshållare för bild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v-SE" smtClean="0"/>
              <a:t>Klicka på ikonen för att lägga till en bild</a:t>
            </a:r>
            <a:endParaRPr kumimoji="0" lang="en-US" dirty="0"/>
          </a:p>
        </p:txBody>
      </p:sp>
      <p:sp>
        <p:nvSpPr>
          <p:cNvPr id="5" name="Platshållare för datum 4"/>
          <p:cNvSpPr>
            <a:spLocks noGrp="1"/>
          </p:cNvSpPr>
          <p:nvPr>
            <p:ph type="dt" sz="half" idx="10"/>
          </p:nvPr>
        </p:nvSpPr>
        <p:spPr/>
        <p:txBody>
          <a:bodyPr/>
          <a:lstStyle>
            <a:lvl1pPr>
              <a:defRPr>
                <a:solidFill>
                  <a:schemeClr val="tx1"/>
                </a:solidFill>
              </a:defRPr>
            </a:lvl1pPr>
            <a:extLst/>
          </a:lstStyle>
          <a:p>
            <a:fld id="{3970D417-8B1B-4875-B1AF-3438F21B03AF}" type="datetimeFigureOut">
              <a:rPr lang="sv-FI" smtClean="0"/>
              <a:t>18.4.2013</a:t>
            </a:fld>
            <a:endParaRPr lang="sv-FI"/>
          </a:p>
        </p:txBody>
      </p:sp>
      <p:sp>
        <p:nvSpPr>
          <p:cNvPr id="6" name="Platshållare för sidfo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v-FI"/>
          </a:p>
        </p:txBody>
      </p:sp>
      <p:sp>
        <p:nvSpPr>
          <p:cNvPr id="7" name="Platshållare för bildnummer 6"/>
          <p:cNvSpPr>
            <a:spLocks noGrp="1"/>
          </p:cNvSpPr>
          <p:nvPr>
            <p:ph type="sldNum" sz="quarter" idx="12"/>
          </p:nvPr>
        </p:nvSpPr>
        <p:spPr/>
        <p:txBody>
          <a:bodyPr/>
          <a:lstStyle>
            <a:lvl1pPr>
              <a:defRPr>
                <a:solidFill>
                  <a:schemeClr val="tx1"/>
                </a:solidFill>
              </a:defRPr>
            </a:lvl1pPr>
            <a:extLst/>
          </a:lstStyle>
          <a:p>
            <a:fld id="{7C51B59A-2D3F-4F99-AB57-3EAC9BC93363}" type="slidenum">
              <a:rPr lang="sv-FI" smtClean="0"/>
              <a:t>‹#›</a:t>
            </a:fld>
            <a:endParaRPr lang="sv-FI"/>
          </a:p>
        </p:txBody>
      </p:sp>
      <p:sp>
        <p:nvSpPr>
          <p:cNvPr id="2" name="Rubri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v-SE" smtClean="0"/>
              <a:t>Klicka här för att ändra format</a:t>
            </a:r>
            <a:endParaRPr kumimoji="0" lang="en-US"/>
          </a:p>
        </p:txBody>
      </p:sp>
      <p:sp>
        <p:nvSpPr>
          <p:cNvPr id="8" name="Frihandsfigu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ihandsfigu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ätvinklig triangel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form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form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ihandsfigu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ihandsfigu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ätvinklig triangel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latshållare för rubrik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sv-SE" smtClean="0"/>
              <a:t>Klicka här för att ändra format</a:t>
            </a:r>
            <a:endParaRPr kumimoji="0" lang="en-US"/>
          </a:p>
        </p:txBody>
      </p:sp>
      <p:sp>
        <p:nvSpPr>
          <p:cNvPr id="30" name="Platshållare för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0" name="Platshållare fö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970D417-8B1B-4875-B1AF-3438F21B03AF}" type="datetimeFigureOut">
              <a:rPr lang="sv-FI" smtClean="0"/>
              <a:t>18.4.2013</a:t>
            </a:fld>
            <a:endParaRPr lang="sv-FI"/>
          </a:p>
        </p:txBody>
      </p:sp>
      <p:sp>
        <p:nvSpPr>
          <p:cNvPr id="22" name="Platshållare för sidfo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v-FI"/>
          </a:p>
        </p:txBody>
      </p:sp>
      <p:sp>
        <p:nvSpPr>
          <p:cNvPr id="18" name="Platshållare för bild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C51B59A-2D3F-4F99-AB57-3EAC9BC93363}" type="slidenum">
              <a:rPr lang="sv-FI" smtClean="0"/>
              <a:t>‹#›</a:t>
            </a:fld>
            <a:endParaRPr lang="sv-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google.fi/url?sa=i&amp;rct=j&amp;q=Ahtisaari&amp;source=images&amp;cd=&amp;cad=rja&amp;docid=lPPxbz4BP-ZleM&amp;tbnid=Nb7O-0GS_U5GmM:&amp;ved=0CAUQjRw&amp;url=http://en.wikipedia.org/wiki/Martti_Ahtisaari&amp;ei=zfhuUezHB6Ly4QSe5YCADg&amp;psig=AFQjCNF_Gxwx4um_t8RzCntLH04KnGT8cQ&amp;ust=1366313536194752" TargetMode="External"/><Relationship Id="rId7" Type="http://schemas.openxmlformats.org/officeDocument/2006/relationships/hyperlink" Target="http://www.google.fi/url?sa=i&amp;rct=j&amp;q=Sauli+Niinist%C3%B6&amp;source=images&amp;cd=&amp;cad=rja&amp;docid=5ahE-PFWd5MmlM&amp;tbnid=IMhoHPjPY8DS2M:&amp;ved=0CAUQjRw&amp;url=http://thewaycomenius.eu/2012/03/sauli-niinisto-our-new-president/&amp;ei=VPluUcjsI6i54ATNjoHIDQ&amp;psig=AFQjCNFFwTCwjgNTTjokmcSpHvX7p7qJrw&amp;ust=1366313674531738" TargetMode="Externa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hyperlink" Target="http://www.google.fi/url?sa=i&amp;rct=j&amp;q=Halonen&amp;source=images&amp;cd=&amp;cad=rja&amp;docid=VQEKRznRQGMn9M&amp;tbnid=AxrAEnVcE5OkxM:&amp;ved=0CAUQjRw&amp;url=http://www.topnews.in/people/tarja-halonen&amp;ei=-vhuUc6gI8Om4gT5zoGQDQ&amp;psig=AFQjCNE416yFk4VARhk2Qlaggss43pfVZg&amp;ust=1366313592529991" TargetMode="Externa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descr="Coat_of_arms_of_Finland_svg.png"/>
          <p:cNvPicPr>
            <a:picLocks noGrp="1" noChangeAspect="1"/>
          </p:cNvPicPr>
          <p:nvPr>
            <p:ph idx="1"/>
          </p:nvPr>
        </p:nvPicPr>
        <p:blipFill>
          <a:blip r:embed="rId2" cstate="print"/>
          <a:stretch>
            <a:fillRect/>
          </a:stretch>
        </p:blipFill>
        <p:spPr>
          <a:xfrm>
            <a:off x="2761615" y="1481138"/>
            <a:ext cx="3620770" cy="4525962"/>
          </a:xfrm>
        </p:spPr>
      </p:pic>
      <p:sp>
        <p:nvSpPr>
          <p:cNvPr id="4" name="Rubrik 3"/>
          <p:cNvSpPr>
            <a:spLocks noGrp="1"/>
          </p:cNvSpPr>
          <p:nvPr>
            <p:ph type="title"/>
          </p:nvPr>
        </p:nvSpPr>
        <p:spPr/>
        <p:txBody>
          <a:bodyPr/>
          <a:lstStyle/>
          <a:p>
            <a:r>
              <a:rPr lang="sv-FI" dirty="0" smtClean="0"/>
              <a:t>Finland under efterkrigstiden</a:t>
            </a:r>
            <a:endParaRPr lang="sv-FI"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ijaM\Desktop\sverigefinland_50557c5a9606ee64ec8e4088.jpg"/>
          <p:cNvPicPr>
            <a:picLocks noChangeAspect="1" noChangeArrowheads="1"/>
          </p:cNvPicPr>
          <p:nvPr/>
        </p:nvPicPr>
        <p:blipFill>
          <a:blip r:embed="rId2" cstate="print"/>
          <a:srcRect/>
          <a:stretch>
            <a:fillRect/>
          </a:stretch>
        </p:blipFill>
        <p:spPr bwMode="auto">
          <a:xfrm>
            <a:off x="4644008" y="5229200"/>
            <a:ext cx="3600400" cy="1440160"/>
          </a:xfrm>
          <a:prstGeom prst="rect">
            <a:avLst/>
          </a:prstGeom>
          <a:noFill/>
        </p:spPr>
      </p:pic>
      <p:sp>
        <p:nvSpPr>
          <p:cNvPr id="6" name="Platshållare för innehåll 5"/>
          <p:cNvSpPr>
            <a:spLocks noGrp="1"/>
          </p:cNvSpPr>
          <p:nvPr>
            <p:ph idx="1"/>
          </p:nvPr>
        </p:nvSpPr>
        <p:spPr>
          <a:xfrm>
            <a:off x="467544" y="1268760"/>
            <a:ext cx="8352928" cy="4176464"/>
          </a:xfrm>
        </p:spPr>
        <p:txBody>
          <a:bodyPr>
            <a:normAutofit fontScale="92500" lnSpcReduction="20000"/>
          </a:bodyPr>
          <a:lstStyle/>
          <a:p>
            <a:r>
              <a:rPr lang="sv-FI" dirty="0" smtClean="0"/>
              <a:t>Finland gick med Förenta Nationerna (FN) år 1955. Deltagandet var till en början passivt p g a. rädsla för att reta upp SU.</a:t>
            </a:r>
          </a:p>
          <a:p>
            <a:r>
              <a:rPr lang="sv-FI" dirty="0" smtClean="0"/>
              <a:t>Nordiska rådet skapades 1952 som ett samarbetsorgan mellan de nordiska ländernas riksdagar. Har lett till en enhetlig lagstiftning i ekonomiska och sociala frågor, passfrihet samt full frihet för nordborna att bosätta sig i vilket nordiskt land som helst och söka arbete där. Detta ledde till att 420 000 finländare flyttade till Sverige mellan åren 1950 och 1980. Av utvandrarna var över 60 000 finlandssvenskar.</a:t>
            </a:r>
          </a:p>
          <a:p>
            <a:pPr>
              <a:buNone/>
            </a:pPr>
            <a:endParaRPr lang="sv-FI" dirty="0"/>
          </a:p>
        </p:txBody>
      </p:sp>
      <p:sp>
        <p:nvSpPr>
          <p:cNvPr id="5" name="Rubrik 4"/>
          <p:cNvSpPr>
            <a:spLocks noGrp="1"/>
          </p:cNvSpPr>
          <p:nvPr>
            <p:ph type="title"/>
          </p:nvPr>
        </p:nvSpPr>
        <p:spPr/>
        <p:txBody>
          <a:bodyPr/>
          <a:lstStyle/>
          <a:p>
            <a:r>
              <a:rPr lang="sv-FI" dirty="0" smtClean="0"/>
              <a:t>Samarbete med andra länder</a:t>
            </a:r>
            <a:endParaRPr lang="sv-FI" dirty="0"/>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FI" dirty="0" smtClean="0"/>
              <a:t>Näringsliv &amp; politik</a:t>
            </a:r>
            <a:endParaRPr lang="sv-FI" dirty="0"/>
          </a:p>
        </p:txBody>
      </p:sp>
      <p:sp>
        <p:nvSpPr>
          <p:cNvPr id="8" name="Platshållare för text 7"/>
          <p:cNvSpPr>
            <a:spLocks noGrp="1"/>
          </p:cNvSpPr>
          <p:nvPr>
            <p:ph type="body" idx="1"/>
          </p:nvPr>
        </p:nvSpPr>
        <p:spPr>
          <a:xfrm>
            <a:off x="457200" y="3933056"/>
            <a:ext cx="4040188" cy="2664296"/>
          </a:xfrm>
        </p:spPr>
        <p:txBody>
          <a:bodyPr>
            <a:normAutofit fontScale="92500" lnSpcReduction="10000"/>
          </a:bodyPr>
          <a:lstStyle/>
          <a:p>
            <a:r>
              <a:rPr lang="sv-FI" dirty="0" smtClean="0"/>
              <a:t>Nordiska företagsfusioner: Allt sedan 1990-talet har många företagsköp skett mellan de nordiska länderna samt flera företagsfusioner (sammanslagningar) bl.a. Stora Enso.</a:t>
            </a:r>
            <a:endParaRPr lang="sv-FI" dirty="0"/>
          </a:p>
        </p:txBody>
      </p:sp>
      <p:sp>
        <p:nvSpPr>
          <p:cNvPr id="10" name="Platshållare för text 9"/>
          <p:cNvSpPr>
            <a:spLocks noGrp="1"/>
          </p:cNvSpPr>
          <p:nvPr>
            <p:ph type="body" sz="half" idx="3"/>
          </p:nvPr>
        </p:nvSpPr>
        <p:spPr>
          <a:xfrm>
            <a:off x="4645026" y="3573016"/>
            <a:ext cx="4175446" cy="3024336"/>
          </a:xfrm>
        </p:spPr>
        <p:txBody>
          <a:bodyPr>
            <a:normAutofit fontScale="92500" lnSpcReduction="10000"/>
          </a:bodyPr>
          <a:lstStyle/>
          <a:p>
            <a:r>
              <a:rPr lang="sv-FI" dirty="0" smtClean="0"/>
              <a:t>Skilda vägar i säkerhetspolitiken: </a:t>
            </a:r>
          </a:p>
          <a:p>
            <a:r>
              <a:rPr lang="sv-FI" dirty="0" smtClean="0"/>
              <a:t>Danmark, Island och Norge är medlemmar av Nato, Sverige och Finland är neutrala (fram till 90-talet var dock Finlands neutralitet begränsad p g a. bl.a. VSB-paktens bestämmelser). </a:t>
            </a:r>
            <a:endParaRPr lang="sv-FI" dirty="0"/>
          </a:p>
        </p:txBody>
      </p:sp>
      <p:pic>
        <p:nvPicPr>
          <p:cNvPr id="12" name="Platshållare för innehåll 11" descr="Stora Enso logo 2011 negative.png"/>
          <p:cNvPicPr>
            <a:picLocks noGrp="1" noChangeAspect="1"/>
          </p:cNvPicPr>
          <p:nvPr>
            <p:ph sz="quarter" idx="2"/>
          </p:nvPr>
        </p:nvPicPr>
        <p:blipFill>
          <a:blip r:embed="rId2" cstate="print"/>
          <a:stretch>
            <a:fillRect/>
          </a:stretch>
        </p:blipFill>
        <p:spPr>
          <a:xfrm>
            <a:off x="1115616" y="1268759"/>
            <a:ext cx="2664296" cy="2573303"/>
          </a:xfrm>
        </p:spPr>
      </p:pic>
      <p:pic>
        <p:nvPicPr>
          <p:cNvPr id="13" name="Platshållare för innehåll 12" descr="nato.jpg"/>
          <p:cNvPicPr>
            <a:picLocks noGrp="1" noChangeAspect="1"/>
          </p:cNvPicPr>
          <p:nvPr>
            <p:ph sz="quarter" idx="4"/>
          </p:nvPr>
        </p:nvPicPr>
        <p:blipFill>
          <a:blip r:embed="rId3" cstate="print"/>
          <a:stretch>
            <a:fillRect/>
          </a:stretch>
        </p:blipFill>
        <p:spPr>
          <a:xfrm>
            <a:off x="4860032" y="1177561"/>
            <a:ext cx="3600400" cy="2251440"/>
          </a:xfr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normAutofit fontScale="92500" lnSpcReduction="20000"/>
          </a:bodyPr>
          <a:lstStyle/>
          <a:p>
            <a:r>
              <a:rPr lang="sv-FI" dirty="0" smtClean="0"/>
              <a:t>I början av 1950-talet var Finland fortfarande ett jordbrukssamhälle. Lantbruket svarade för ca 25% av </a:t>
            </a:r>
            <a:r>
              <a:rPr lang="sv-FI" dirty="0" err="1" smtClean="0"/>
              <a:t>BNP:n</a:t>
            </a:r>
            <a:r>
              <a:rPr lang="sv-FI" dirty="0" smtClean="0"/>
              <a:t>.</a:t>
            </a:r>
          </a:p>
          <a:p>
            <a:r>
              <a:rPr lang="sv-FI" dirty="0" smtClean="0"/>
              <a:t>År 2005 svarade jord- och skogsbruket för ca 3% av </a:t>
            </a:r>
            <a:r>
              <a:rPr lang="sv-FI" dirty="0" err="1" smtClean="0"/>
              <a:t>BNP:n</a:t>
            </a:r>
            <a:r>
              <a:rPr lang="sv-FI" dirty="0" smtClean="0"/>
              <a:t>.</a:t>
            </a:r>
          </a:p>
          <a:p>
            <a:r>
              <a:rPr lang="sv-FI" dirty="0" smtClean="0"/>
              <a:t>Idag svarar servicesektorn för ca 65% av </a:t>
            </a:r>
            <a:r>
              <a:rPr lang="sv-FI" dirty="0" err="1" smtClean="0"/>
              <a:t>BNP:n</a:t>
            </a:r>
            <a:r>
              <a:rPr lang="sv-FI" dirty="0" smtClean="0"/>
              <a:t>. </a:t>
            </a:r>
            <a:endParaRPr lang="sv-FI" dirty="0"/>
          </a:p>
        </p:txBody>
      </p:sp>
      <p:pic>
        <p:nvPicPr>
          <p:cNvPr id="5" name="Platshållare för innehåll 4" descr="höbärgning.jpg"/>
          <p:cNvPicPr>
            <a:picLocks noGrp="1" noChangeAspect="1"/>
          </p:cNvPicPr>
          <p:nvPr>
            <p:ph sz="half" idx="2"/>
          </p:nvPr>
        </p:nvPicPr>
        <p:blipFill>
          <a:blip r:embed="rId2" cstate="print"/>
          <a:stretch>
            <a:fillRect/>
          </a:stretch>
        </p:blipFill>
        <p:spPr>
          <a:xfrm>
            <a:off x="4410081" y="1988840"/>
            <a:ext cx="4276719" cy="3096344"/>
          </a:xfrm>
        </p:spPr>
      </p:pic>
      <p:sp>
        <p:nvSpPr>
          <p:cNvPr id="4" name="Rubrik 3"/>
          <p:cNvSpPr>
            <a:spLocks noGrp="1"/>
          </p:cNvSpPr>
          <p:nvPr>
            <p:ph type="title"/>
          </p:nvPr>
        </p:nvSpPr>
        <p:spPr/>
        <p:txBody>
          <a:bodyPr>
            <a:normAutofit fontScale="90000"/>
          </a:bodyPr>
          <a:lstStyle/>
          <a:p>
            <a:r>
              <a:rPr lang="sv-FI" sz="3600" dirty="0" smtClean="0"/>
              <a:t>Från jordbrukssamhälle till servicesamhälle</a:t>
            </a:r>
            <a:endParaRPr lang="sv-FI" sz="3600" dirty="0"/>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tillsalu300.gif"/>
          <p:cNvPicPr>
            <a:picLocks noGrp="1" noChangeAspect="1"/>
          </p:cNvPicPr>
          <p:nvPr>
            <p:ph sz="half" idx="1"/>
          </p:nvPr>
        </p:nvPicPr>
        <p:blipFill>
          <a:blip r:embed="rId2" cstate="print"/>
          <a:stretch>
            <a:fillRect/>
          </a:stretch>
        </p:blipFill>
        <p:spPr>
          <a:xfrm>
            <a:off x="491653" y="1976388"/>
            <a:ext cx="4080347" cy="2720231"/>
          </a:xfrm>
        </p:spPr>
      </p:pic>
      <p:sp>
        <p:nvSpPr>
          <p:cNvPr id="3" name="Platshållare för innehåll 2"/>
          <p:cNvSpPr>
            <a:spLocks noGrp="1"/>
          </p:cNvSpPr>
          <p:nvPr>
            <p:ph sz="half" idx="2"/>
          </p:nvPr>
        </p:nvSpPr>
        <p:spPr/>
        <p:txBody>
          <a:bodyPr>
            <a:normAutofit fontScale="92500"/>
          </a:bodyPr>
          <a:lstStyle/>
          <a:p>
            <a:r>
              <a:rPr lang="sv-FI" dirty="0" smtClean="0"/>
              <a:t>Den finländska välfärdsstaten skapades i huvudsak mellan 1950 och 1980 bl.a. genom progressiv beskattning -&gt; ökade de lågavlönades och de äldre människornas köpkraft. </a:t>
            </a:r>
          </a:p>
          <a:p>
            <a:endParaRPr lang="sv-FI" dirty="0" smtClean="0"/>
          </a:p>
          <a:p>
            <a:endParaRPr lang="sv-FI" dirty="0"/>
          </a:p>
        </p:txBody>
      </p:sp>
      <p:sp>
        <p:nvSpPr>
          <p:cNvPr id="4" name="Rubrik 3"/>
          <p:cNvSpPr>
            <a:spLocks noGrp="1"/>
          </p:cNvSpPr>
          <p:nvPr>
            <p:ph type="title"/>
          </p:nvPr>
        </p:nvSpPr>
        <p:spPr/>
        <p:txBody>
          <a:bodyPr/>
          <a:lstStyle/>
          <a:p>
            <a:r>
              <a:rPr lang="sv-FI" dirty="0" smtClean="0"/>
              <a:t>Finland, ett välfärdssamhälle</a:t>
            </a:r>
            <a:endParaRPr lang="sv-FI"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half" idx="1"/>
          </p:nvPr>
        </p:nvSpPr>
        <p:spPr/>
        <p:txBody>
          <a:bodyPr>
            <a:normAutofit fontScale="92500" lnSpcReduction="20000"/>
          </a:bodyPr>
          <a:lstStyle/>
          <a:p>
            <a:r>
              <a:rPr lang="sv-FI" dirty="0" smtClean="0"/>
              <a:t>Inom socialförsäkringen skapades förutom folkpensionen tjänstepensioner som omfattade såväl löntagare som jordbrukare och privatföretagare.</a:t>
            </a:r>
          </a:p>
          <a:p>
            <a:r>
              <a:rPr lang="sv-FI" dirty="0" smtClean="0"/>
              <a:t>40 timmars arbetsvecka infördes 1965.</a:t>
            </a:r>
          </a:p>
          <a:p>
            <a:pPr>
              <a:buNone/>
            </a:pPr>
            <a:r>
              <a:rPr lang="sv-FI" dirty="0" smtClean="0"/>
              <a:t> </a:t>
            </a:r>
            <a:endParaRPr lang="sv-FI" dirty="0"/>
          </a:p>
        </p:txBody>
      </p:sp>
      <p:pic>
        <p:nvPicPr>
          <p:cNvPr id="5" name="Platshållare för innehåll 4" descr="pensionär.jpg"/>
          <p:cNvPicPr>
            <a:picLocks noGrp="1" noChangeAspect="1"/>
          </p:cNvPicPr>
          <p:nvPr>
            <p:ph sz="half" idx="2"/>
          </p:nvPr>
        </p:nvPicPr>
        <p:blipFill>
          <a:blip r:embed="rId2" cstate="print"/>
          <a:stretch>
            <a:fillRect/>
          </a:stretch>
        </p:blipFill>
        <p:spPr>
          <a:xfrm>
            <a:off x="4825539" y="1340768"/>
            <a:ext cx="3547875" cy="4213101"/>
          </a:xfrm>
        </p:spPr>
      </p:pic>
      <p:sp>
        <p:nvSpPr>
          <p:cNvPr id="4" name="Rubrik 3"/>
          <p:cNvSpPr>
            <a:spLocks noGrp="1"/>
          </p:cNvSpPr>
          <p:nvPr>
            <p:ph type="title"/>
          </p:nvPr>
        </p:nvSpPr>
        <p:spPr/>
        <p:txBody>
          <a:bodyPr/>
          <a:lstStyle/>
          <a:p>
            <a:r>
              <a:rPr lang="sv-FI" dirty="0" smtClean="0"/>
              <a:t>Välfärdssamhället</a:t>
            </a:r>
            <a:endParaRPr lang="sv-FI"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skola.jpg"/>
          <p:cNvPicPr>
            <a:picLocks noGrp="1" noChangeAspect="1"/>
          </p:cNvPicPr>
          <p:nvPr>
            <p:ph sz="half" idx="1"/>
          </p:nvPr>
        </p:nvPicPr>
        <p:blipFill>
          <a:blip r:embed="rId2" cstate="print"/>
          <a:stretch>
            <a:fillRect/>
          </a:stretch>
        </p:blipFill>
        <p:spPr>
          <a:xfrm>
            <a:off x="1044775" y="1700808"/>
            <a:ext cx="2896665" cy="3960440"/>
          </a:xfrm>
        </p:spPr>
      </p:pic>
      <p:sp>
        <p:nvSpPr>
          <p:cNvPr id="3" name="Platshållare för innehåll 2"/>
          <p:cNvSpPr>
            <a:spLocks noGrp="1"/>
          </p:cNvSpPr>
          <p:nvPr>
            <p:ph sz="half" idx="2"/>
          </p:nvPr>
        </p:nvSpPr>
        <p:spPr>
          <a:xfrm>
            <a:off x="4499992" y="1340768"/>
            <a:ext cx="4186808" cy="5112568"/>
          </a:xfrm>
        </p:spPr>
        <p:txBody>
          <a:bodyPr>
            <a:normAutofit fontScale="85000" lnSpcReduction="10000"/>
          </a:bodyPr>
          <a:lstStyle/>
          <a:p>
            <a:r>
              <a:rPr lang="sv-FI" dirty="0" smtClean="0"/>
              <a:t>Stora centralsjukhus och kommunala hälsocentraler bildades. </a:t>
            </a:r>
          </a:p>
          <a:p>
            <a:r>
              <a:rPr lang="sv-FI" dirty="0" smtClean="0"/>
              <a:t>Barnbidrag och moderskapsledighet infördes. </a:t>
            </a:r>
          </a:p>
          <a:p>
            <a:r>
              <a:rPr lang="sv-FI" dirty="0" smtClean="0"/>
              <a:t>Lagen om dagvård 1973.</a:t>
            </a:r>
          </a:p>
          <a:p>
            <a:r>
              <a:rPr lang="sv-FI" dirty="0" smtClean="0"/>
              <a:t>Grundskolan infördes på 1970-talet. Alla barn oavsett social hemmiljö och bostadsort fick samma rätt till skolgång och utbildning!</a:t>
            </a:r>
          </a:p>
          <a:p>
            <a:endParaRPr lang="sv-FI" dirty="0"/>
          </a:p>
        </p:txBody>
      </p:sp>
      <p:sp>
        <p:nvSpPr>
          <p:cNvPr id="4" name="Rubrik 3"/>
          <p:cNvSpPr>
            <a:spLocks noGrp="1"/>
          </p:cNvSpPr>
          <p:nvPr>
            <p:ph type="title"/>
          </p:nvPr>
        </p:nvSpPr>
        <p:spPr/>
        <p:txBody>
          <a:bodyPr/>
          <a:lstStyle/>
          <a:p>
            <a:r>
              <a:rPr lang="sv-FI" dirty="0" smtClean="0"/>
              <a:t>Välfärdssamhälle forts.</a:t>
            </a:r>
            <a:endParaRPr lang="sv-FI" dirty="0"/>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FI" sz="3200" dirty="0" smtClean="0"/>
              <a:t>Finlands presidenter efter Kekkonen</a:t>
            </a:r>
            <a:endParaRPr lang="sv-FI" sz="3200" dirty="0"/>
          </a:p>
        </p:txBody>
      </p:sp>
      <p:pic>
        <p:nvPicPr>
          <p:cNvPr id="4100" name="Picture 4" descr="C:\Users\EijaM\Desktop\Mauno%20Koivisto.jpg"/>
          <p:cNvPicPr>
            <a:picLocks noChangeAspect="1" noChangeArrowheads="1"/>
          </p:cNvPicPr>
          <p:nvPr/>
        </p:nvPicPr>
        <p:blipFill>
          <a:blip r:embed="rId2" cstate="print"/>
          <a:srcRect/>
          <a:stretch>
            <a:fillRect/>
          </a:stretch>
        </p:blipFill>
        <p:spPr bwMode="auto">
          <a:xfrm>
            <a:off x="971600" y="1196752"/>
            <a:ext cx="2026607" cy="2704073"/>
          </a:xfrm>
          <a:prstGeom prst="rect">
            <a:avLst/>
          </a:prstGeom>
          <a:noFill/>
        </p:spPr>
      </p:pic>
      <p:pic>
        <p:nvPicPr>
          <p:cNvPr id="4102" name="Picture 6" descr="http://upload.wikimedia.org/wikipedia/commons/8/86/Martti_Ahtisaari.jpg">
            <a:hlinkClick r:id="rId3"/>
          </p:cNvPr>
          <p:cNvPicPr>
            <a:picLocks noChangeAspect="1" noChangeArrowheads="1"/>
          </p:cNvPicPr>
          <p:nvPr/>
        </p:nvPicPr>
        <p:blipFill>
          <a:blip r:embed="rId4" cstate="print"/>
          <a:srcRect/>
          <a:stretch>
            <a:fillRect/>
          </a:stretch>
        </p:blipFill>
        <p:spPr bwMode="auto">
          <a:xfrm>
            <a:off x="4067944" y="1196752"/>
            <a:ext cx="1948795" cy="2664296"/>
          </a:xfrm>
          <a:prstGeom prst="rect">
            <a:avLst/>
          </a:prstGeom>
          <a:noFill/>
        </p:spPr>
      </p:pic>
      <p:pic>
        <p:nvPicPr>
          <p:cNvPr id="4104" name="Picture 8" descr="http://www.topnews.in/files/Tarja-Halonen.jpg">
            <a:hlinkClick r:id="rId5"/>
          </p:cNvPr>
          <p:cNvPicPr>
            <a:picLocks noChangeAspect="1" noChangeArrowheads="1"/>
          </p:cNvPicPr>
          <p:nvPr/>
        </p:nvPicPr>
        <p:blipFill>
          <a:blip r:embed="rId6" cstate="print"/>
          <a:srcRect/>
          <a:stretch>
            <a:fillRect/>
          </a:stretch>
        </p:blipFill>
        <p:spPr bwMode="auto">
          <a:xfrm>
            <a:off x="1835696" y="4003934"/>
            <a:ext cx="2091529" cy="2854066"/>
          </a:xfrm>
          <a:prstGeom prst="rect">
            <a:avLst/>
          </a:prstGeom>
          <a:noFill/>
        </p:spPr>
      </p:pic>
      <p:pic>
        <p:nvPicPr>
          <p:cNvPr id="4106" name="Picture 10" descr="http://thewaycomenius.eu/wp-content/uploads/2012/03/Sauli-Niinistö.jpeg">
            <a:hlinkClick r:id="rId7"/>
          </p:cNvPr>
          <p:cNvPicPr>
            <a:picLocks noChangeAspect="1" noChangeArrowheads="1"/>
          </p:cNvPicPr>
          <p:nvPr/>
        </p:nvPicPr>
        <p:blipFill>
          <a:blip r:embed="rId8" cstate="print"/>
          <a:srcRect/>
          <a:stretch>
            <a:fillRect/>
          </a:stretch>
        </p:blipFill>
        <p:spPr bwMode="auto">
          <a:xfrm>
            <a:off x="5076056" y="4005064"/>
            <a:ext cx="2520280" cy="2669730"/>
          </a:xfrm>
          <a:prstGeom prst="rect">
            <a:avLst/>
          </a:prstGeom>
          <a:noFill/>
        </p:spPr>
      </p:pic>
      <p:sp>
        <p:nvSpPr>
          <p:cNvPr id="9" name="textruta 8"/>
          <p:cNvSpPr txBox="1"/>
          <p:nvPr/>
        </p:nvSpPr>
        <p:spPr>
          <a:xfrm>
            <a:off x="395536" y="1556792"/>
            <a:ext cx="1008112" cy="369332"/>
          </a:xfrm>
          <a:prstGeom prst="rect">
            <a:avLst/>
          </a:prstGeom>
          <a:noFill/>
        </p:spPr>
        <p:txBody>
          <a:bodyPr wrap="square" rtlCol="0">
            <a:spAutoFit/>
          </a:bodyPr>
          <a:lstStyle/>
          <a:p>
            <a:r>
              <a:rPr lang="sv-FI" dirty="0" smtClean="0"/>
              <a:t>81-94</a:t>
            </a:r>
            <a:endParaRPr lang="sv-FI" dirty="0"/>
          </a:p>
        </p:txBody>
      </p:sp>
      <p:sp>
        <p:nvSpPr>
          <p:cNvPr id="10" name="textruta 9"/>
          <p:cNvSpPr txBox="1"/>
          <p:nvPr/>
        </p:nvSpPr>
        <p:spPr>
          <a:xfrm>
            <a:off x="5940152" y="2924944"/>
            <a:ext cx="1080120" cy="369332"/>
          </a:xfrm>
          <a:prstGeom prst="rect">
            <a:avLst/>
          </a:prstGeom>
          <a:noFill/>
        </p:spPr>
        <p:txBody>
          <a:bodyPr wrap="square" rtlCol="0">
            <a:spAutoFit/>
          </a:bodyPr>
          <a:lstStyle/>
          <a:p>
            <a:r>
              <a:rPr lang="sv-FI" dirty="0" smtClean="0">
                <a:solidFill>
                  <a:schemeClr val="bg1">
                    <a:lumMod val="95000"/>
                    <a:lumOff val="5000"/>
                  </a:schemeClr>
                </a:solidFill>
              </a:rPr>
              <a:t> 94-00</a:t>
            </a:r>
            <a:endParaRPr lang="sv-FI" dirty="0">
              <a:solidFill>
                <a:schemeClr val="bg1">
                  <a:lumMod val="95000"/>
                  <a:lumOff val="5000"/>
                </a:schemeClr>
              </a:solidFill>
            </a:endParaRPr>
          </a:p>
        </p:txBody>
      </p:sp>
      <p:sp>
        <p:nvSpPr>
          <p:cNvPr id="11" name="textruta 10"/>
          <p:cNvSpPr txBox="1"/>
          <p:nvPr/>
        </p:nvSpPr>
        <p:spPr>
          <a:xfrm>
            <a:off x="827584" y="5301208"/>
            <a:ext cx="1224136" cy="369332"/>
          </a:xfrm>
          <a:prstGeom prst="rect">
            <a:avLst/>
          </a:prstGeom>
          <a:noFill/>
        </p:spPr>
        <p:txBody>
          <a:bodyPr wrap="square" rtlCol="0">
            <a:spAutoFit/>
          </a:bodyPr>
          <a:lstStyle/>
          <a:p>
            <a:r>
              <a:rPr lang="sv-FI" dirty="0" smtClean="0"/>
              <a:t>00-12</a:t>
            </a:r>
            <a:endParaRPr lang="sv-FI" dirty="0"/>
          </a:p>
        </p:txBody>
      </p:sp>
      <p:sp>
        <p:nvSpPr>
          <p:cNvPr id="12" name="textruta 11"/>
          <p:cNvSpPr txBox="1"/>
          <p:nvPr/>
        </p:nvSpPr>
        <p:spPr>
          <a:xfrm>
            <a:off x="7308304" y="4797152"/>
            <a:ext cx="1008112" cy="369332"/>
          </a:xfrm>
          <a:prstGeom prst="rect">
            <a:avLst/>
          </a:prstGeom>
          <a:noFill/>
        </p:spPr>
        <p:txBody>
          <a:bodyPr wrap="square" rtlCol="0">
            <a:spAutoFit/>
          </a:bodyPr>
          <a:lstStyle/>
          <a:p>
            <a:r>
              <a:rPr lang="sv-FI" dirty="0" smtClean="0">
                <a:solidFill>
                  <a:schemeClr val="bg1">
                    <a:lumMod val="95000"/>
                    <a:lumOff val="5000"/>
                  </a:schemeClr>
                </a:solidFill>
              </a:rPr>
              <a:t>   12-</a:t>
            </a:r>
            <a:endParaRPr lang="sv-FI" dirty="0">
              <a:solidFill>
                <a:schemeClr val="bg1">
                  <a:lumMod val="95000"/>
                  <a:lumOff val="5000"/>
                </a:schemeClr>
              </a:solidFill>
            </a:endParaRPr>
          </a:p>
        </p:txBody>
      </p:sp>
      <p:sp>
        <p:nvSpPr>
          <p:cNvPr id="13" name="textruta 12"/>
          <p:cNvSpPr txBox="1"/>
          <p:nvPr/>
        </p:nvSpPr>
        <p:spPr>
          <a:xfrm>
            <a:off x="6300192" y="1052736"/>
            <a:ext cx="2160240" cy="369332"/>
          </a:xfrm>
          <a:prstGeom prst="rect">
            <a:avLst/>
          </a:prstGeom>
          <a:noFill/>
        </p:spPr>
        <p:txBody>
          <a:bodyPr wrap="square" rtlCol="0">
            <a:spAutoFit/>
          </a:bodyPr>
          <a:lstStyle/>
          <a:p>
            <a:endParaRPr lang="sv-FI" dirty="0"/>
          </a:p>
        </p:txBody>
      </p:sp>
      <p:sp>
        <p:nvSpPr>
          <p:cNvPr id="14" name="textruta 13"/>
          <p:cNvSpPr txBox="1"/>
          <p:nvPr/>
        </p:nvSpPr>
        <p:spPr>
          <a:xfrm>
            <a:off x="6372200" y="1124744"/>
            <a:ext cx="2160240" cy="369332"/>
          </a:xfrm>
          <a:prstGeom prst="rect">
            <a:avLst/>
          </a:prstGeom>
          <a:noFill/>
        </p:spPr>
        <p:txBody>
          <a:bodyPr wrap="square" rtlCol="0">
            <a:spAutoFit/>
          </a:bodyPr>
          <a:lstStyle/>
          <a:p>
            <a:r>
              <a:rPr lang="sv-FI" i="1" dirty="0" smtClean="0">
                <a:solidFill>
                  <a:schemeClr val="bg1">
                    <a:lumMod val="95000"/>
                    <a:lumOff val="5000"/>
                  </a:schemeClr>
                </a:solidFill>
              </a:rPr>
              <a:t>Kan du namnen?</a:t>
            </a:r>
            <a:endParaRPr lang="sv-FI" i="1" dirty="0">
              <a:solidFill>
                <a:schemeClr val="bg1">
                  <a:lumMod val="95000"/>
                  <a:lumOff val="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467544" y="692696"/>
            <a:ext cx="8208912" cy="5262979"/>
          </a:xfrm>
          <a:prstGeom prst="rect">
            <a:avLst/>
          </a:prstGeom>
          <a:noFill/>
        </p:spPr>
        <p:txBody>
          <a:bodyPr wrap="square" rtlCol="0">
            <a:spAutoFit/>
          </a:bodyPr>
          <a:lstStyle/>
          <a:p>
            <a:r>
              <a:rPr lang="sv-FI" sz="2400" dirty="0" smtClean="0"/>
              <a:t>Finlands efterkrigstida historia handlar i hög grad om hur Finland lyckades bevara och stärka sin självständighet.</a:t>
            </a:r>
          </a:p>
          <a:p>
            <a:endParaRPr lang="sv-FI" sz="2400" dirty="0"/>
          </a:p>
          <a:p>
            <a:r>
              <a:rPr lang="sv-FI" sz="2400" dirty="0" smtClean="0"/>
              <a:t>Finland betalade krigsskadeståndet till Sovjetunionen och lyckades därigenom vinna Stalins respekt.</a:t>
            </a:r>
          </a:p>
          <a:p>
            <a:endParaRPr lang="sv-FI" sz="2400" dirty="0"/>
          </a:p>
          <a:p>
            <a:r>
              <a:rPr lang="sv-FI" sz="2400" dirty="0" smtClean="0"/>
              <a:t>Finlands efterkrigshistoria är också historien om hur de evakuerade – över 400 000 människor – gavs nya hem.</a:t>
            </a:r>
          </a:p>
          <a:p>
            <a:endParaRPr lang="sv-FI" sz="2400" dirty="0"/>
          </a:p>
          <a:p>
            <a:r>
              <a:rPr lang="sv-FI" sz="2400" dirty="0" smtClean="0"/>
              <a:t>Det är historien om hur ett agrarsamhälle på några decennier utvecklades till ett industri- och servicesamhälle.</a:t>
            </a:r>
            <a:endParaRPr lang="sv-FI" sz="2400" dirty="0"/>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half" idx="1"/>
          </p:nvPr>
        </p:nvSpPr>
        <p:spPr/>
        <p:txBody>
          <a:bodyPr>
            <a:normAutofit fontScale="92500" lnSpcReduction="20000"/>
          </a:bodyPr>
          <a:lstStyle/>
          <a:p>
            <a:endParaRPr lang="sv-FI" u="sng" dirty="0" smtClean="0"/>
          </a:p>
          <a:p>
            <a:r>
              <a:rPr lang="sv-FI" u="sng" dirty="0" smtClean="0"/>
              <a:t>För det första:</a:t>
            </a:r>
            <a:r>
              <a:rPr lang="sv-FI" dirty="0" smtClean="0"/>
              <a:t> Finland hade två gånger lyckats stoppa Röda arméns försök att ockupera Finland.</a:t>
            </a:r>
          </a:p>
          <a:p>
            <a:r>
              <a:rPr lang="sv-FI" u="sng" dirty="0" smtClean="0"/>
              <a:t>För det andra: </a:t>
            </a:r>
            <a:r>
              <a:rPr lang="sv-FI" dirty="0" smtClean="0"/>
              <a:t>Finland anpassade sin politik till den politiska verkligheten efter kriget.</a:t>
            </a:r>
            <a:endParaRPr lang="sv-FI" u="sng" dirty="0" smtClean="0"/>
          </a:p>
          <a:p>
            <a:pPr>
              <a:buNone/>
            </a:pPr>
            <a:r>
              <a:rPr lang="sv-FI" dirty="0" smtClean="0"/>
              <a:t> </a:t>
            </a:r>
            <a:endParaRPr lang="sv-FI" dirty="0"/>
          </a:p>
        </p:txBody>
      </p:sp>
      <p:sp>
        <p:nvSpPr>
          <p:cNvPr id="6" name="Platshållare för innehåll 5"/>
          <p:cNvSpPr>
            <a:spLocks noGrp="1"/>
          </p:cNvSpPr>
          <p:nvPr>
            <p:ph sz="half" idx="2"/>
          </p:nvPr>
        </p:nvSpPr>
        <p:spPr/>
        <p:txBody>
          <a:bodyPr>
            <a:normAutofit fontScale="92500" lnSpcReduction="20000"/>
          </a:bodyPr>
          <a:lstStyle/>
          <a:p>
            <a:endParaRPr lang="sv-FI" dirty="0" smtClean="0"/>
          </a:p>
          <a:p>
            <a:r>
              <a:rPr lang="sv-FI" u="sng" dirty="0" smtClean="0"/>
              <a:t>För det tredje:</a:t>
            </a:r>
            <a:r>
              <a:rPr lang="sv-FI" dirty="0" smtClean="0"/>
              <a:t> Det demokratiska systemet var livskraftigt i Finland. </a:t>
            </a:r>
            <a:endParaRPr lang="sv-FI" u="sng" dirty="0"/>
          </a:p>
        </p:txBody>
      </p:sp>
      <p:sp>
        <p:nvSpPr>
          <p:cNvPr id="2" name="Rubrik 1"/>
          <p:cNvSpPr>
            <a:spLocks noGrp="1"/>
          </p:cNvSpPr>
          <p:nvPr>
            <p:ph type="title"/>
          </p:nvPr>
        </p:nvSpPr>
        <p:spPr/>
        <p:txBody>
          <a:bodyPr>
            <a:normAutofit fontScale="90000"/>
          </a:bodyPr>
          <a:lstStyle/>
          <a:p>
            <a:r>
              <a:rPr lang="sv-FI" dirty="0" smtClean="0"/>
              <a:t>Hur kunde Finland bevara sin självständighet? </a:t>
            </a:r>
            <a:endParaRPr lang="sv-FI" dirty="0"/>
          </a:p>
        </p:txBody>
      </p:sp>
      <p:pic>
        <p:nvPicPr>
          <p:cNvPr id="7" name="Bildobjekt 6" descr="flagga.jpg"/>
          <p:cNvPicPr>
            <a:picLocks noChangeAspect="1"/>
          </p:cNvPicPr>
          <p:nvPr/>
        </p:nvPicPr>
        <p:blipFill>
          <a:blip r:embed="rId2" cstate="print"/>
          <a:stretch>
            <a:fillRect/>
          </a:stretch>
        </p:blipFill>
        <p:spPr>
          <a:xfrm>
            <a:off x="5148064" y="3645024"/>
            <a:ext cx="3133464" cy="20889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200px-Paasikivi_fi01_06a.jpg"/>
          <p:cNvPicPr>
            <a:picLocks noGrp="1" noChangeAspect="1"/>
          </p:cNvPicPr>
          <p:nvPr>
            <p:ph sz="half" idx="1"/>
          </p:nvPr>
        </p:nvPicPr>
        <p:blipFill>
          <a:blip r:embed="rId2" cstate="print"/>
          <a:stretch>
            <a:fillRect/>
          </a:stretch>
        </p:blipFill>
        <p:spPr>
          <a:xfrm>
            <a:off x="827584" y="1601873"/>
            <a:ext cx="3098759" cy="4059375"/>
          </a:xfrm>
        </p:spPr>
      </p:pic>
      <p:sp>
        <p:nvSpPr>
          <p:cNvPr id="3" name="Platshållare för innehåll 2"/>
          <p:cNvSpPr>
            <a:spLocks noGrp="1"/>
          </p:cNvSpPr>
          <p:nvPr>
            <p:ph sz="half" idx="2"/>
          </p:nvPr>
        </p:nvSpPr>
        <p:spPr>
          <a:xfrm>
            <a:off x="3995936" y="1196752"/>
            <a:ext cx="4690864" cy="5400600"/>
          </a:xfrm>
        </p:spPr>
        <p:txBody>
          <a:bodyPr>
            <a:normAutofit fontScale="92500" lnSpcReduction="20000"/>
          </a:bodyPr>
          <a:lstStyle/>
          <a:p>
            <a:r>
              <a:rPr lang="sv-FI" dirty="0" smtClean="0"/>
              <a:t>..att Finland utformade sin utrikespolitik så att landet kunde hålla sig utanför stormaktskonflikter. </a:t>
            </a:r>
          </a:p>
          <a:p>
            <a:r>
              <a:rPr lang="sv-FI" dirty="0" smtClean="0"/>
              <a:t>..att man strävade efter ett förhållande till SU som byggde på förtroende.</a:t>
            </a:r>
          </a:p>
          <a:p>
            <a:r>
              <a:rPr lang="sv-FI" dirty="0" smtClean="0"/>
              <a:t>MÅL: SU skulle tillåta Finland att bevara sitt fria demokratiska samhällsskick. Finland skulle få möjlighet att knyta vänskapliga band med andra länder.</a:t>
            </a:r>
            <a:endParaRPr lang="sv-FI" dirty="0"/>
          </a:p>
        </p:txBody>
      </p:sp>
      <p:sp>
        <p:nvSpPr>
          <p:cNvPr id="4" name="Rubrik 3"/>
          <p:cNvSpPr>
            <a:spLocks noGrp="1"/>
          </p:cNvSpPr>
          <p:nvPr>
            <p:ph type="title"/>
          </p:nvPr>
        </p:nvSpPr>
        <p:spPr/>
        <p:txBody>
          <a:bodyPr>
            <a:normAutofit/>
          </a:bodyPr>
          <a:lstStyle/>
          <a:p>
            <a:r>
              <a:rPr lang="sv-FI" sz="4800" dirty="0" err="1" smtClean="0"/>
              <a:t>Paasikivi-linjen</a:t>
            </a:r>
            <a:r>
              <a:rPr lang="sv-FI" sz="4800" dirty="0" smtClean="0"/>
              <a:t> innebar...</a:t>
            </a:r>
            <a:endParaRPr lang="sv-FI" sz="4800" dirty="0"/>
          </a:p>
        </p:txBody>
      </p:sp>
      <p:sp>
        <p:nvSpPr>
          <p:cNvPr id="6" name="textruta 5"/>
          <p:cNvSpPr txBox="1"/>
          <p:nvPr/>
        </p:nvSpPr>
        <p:spPr>
          <a:xfrm>
            <a:off x="971600" y="5733256"/>
            <a:ext cx="2664296" cy="646331"/>
          </a:xfrm>
          <a:prstGeom prst="rect">
            <a:avLst/>
          </a:prstGeom>
          <a:noFill/>
        </p:spPr>
        <p:txBody>
          <a:bodyPr wrap="square" rtlCol="0">
            <a:spAutoFit/>
          </a:bodyPr>
          <a:lstStyle/>
          <a:p>
            <a:r>
              <a:rPr lang="sv-FI" dirty="0" err="1" smtClean="0"/>
              <a:t>J.K.Paasikivi</a:t>
            </a:r>
            <a:r>
              <a:rPr lang="sv-FI" dirty="0" smtClean="0"/>
              <a:t>, Finlands president 1946-1956</a:t>
            </a:r>
            <a:endParaRPr lang="sv-FI" dirty="0"/>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innehåll 12" descr="finland.jpg"/>
          <p:cNvPicPr>
            <a:picLocks noGrp="1" noChangeAspect="1"/>
          </p:cNvPicPr>
          <p:nvPr>
            <p:ph sz="half" idx="2"/>
          </p:nvPr>
        </p:nvPicPr>
        <p:blipFill>
          <a:blip r:embed="rId2" cstate="print"/>
          <a:stretch>
            <a:fillRect/>
          </a:stretch>
        </p:blipFill>
        <p:spPr>
          <a:xfrm>
            <a:off x="4788024" y="3429000"/>
            <a:ext cx="3822192" cy="2990088"/>
          </a:xfrm>
        </p:spPr>
      </p:pic>
      <p:sp>
        <p:nvSpPr>
          <p:cNvPr id="5" name="Rubrik 4"/>
          <p:cNvSpPr>
            <a:spLocks noGrp="1"/>
          </p:cNvSpPr>
          <p:nvPr>
            <p:ph type="title"/>
          </p:nvPr>
        </p:nvSpPr>
        <p:spPr>
          <a:xfrm>
            <a:off x="467544" y="260648"/>
            <a:ext cx="8229600" cy="1143000"/>
          </a:xfrm>
        </p:spPr>
        <p:txBody>
          <a:bodyPr/>
          <a:lstStyle/>
          <a:p>
            <a:r>
              <a:rPr lang="sv-FI" dirty="0" smtClean="0"/>
              <a:t>VSB-pakten år 1948</a:t>
            </a:r>
            <a:endParaRPr lang="sv-FI" dirty="0"/>
          </a:p>
        </p:txBody>
      </p:sp>
      <p:sp>
        <p:nvSpPr>
          <p:cNvPr id="14" name="Platshållare för innehåll 13"/>
          <p:cNvSpPr>
            <a:spLocks noGrp="1"/>
          </p:cNvSpPr>
          <p:nvPr>
            <p:ph sz="half" idx="1"/>
          </p:nvPr>
        </p:nvSpPr>
        <p:spPr>
          <a:xfrm>
            <a:off x="179512" y="1268760"/>
            <a:ext cx="4316288" cy="5328592"/>
          </a:xfrm>
        </p:spPr>
        <p:txBody>
          <a:bodyPr>
            <a:normAutofit lnSpcReduction="10000"/>
          </a:bodyPr>
          <a:lstStyle/>
          <a:p>
            <a:r>
              <a:rPr lang="sv-FI" dirty="0" smtClean="0"/>
              <a:t>Vänskaps-, samarbets- och biståndspakt.</a:t>
            </a:r>
          </a:p>
          <a:p>
            <a:r>
              <a:rPr lang="sv-FI" dirty="0" smtClean="0"/>
              <a:t>Innebar att Finland skulle försvara sitt territorium mot Tyskland och andra tyskvänliga länder som försökte angripa SU genom Finland. </a:t>
            </a:r>
          </a:p>
          <a:p>
            <a:r>
              <a:rPr lang="sv-FI" dirty="0" smtClean="0"/>
              <a:t>Finland skulle hålla sig neutralt i Kalla kriget.</a:t>
            </a:r>
          </a:p>
          <a:p>
            <a:endParaRPr lang="sv-FI" dirty="0" smtClean="0"/>
          </a:p>
          <a:p>
            <a:endParaRPr lang="sv-FI" dirty="0"/>
          </a:p>
        </p:txBody>
      </p:sp>
      <p:sp>
        <p:nvSpPr>
          <p:cNvPr id="16" name="textruta 15"/>
          <p:cNvSpPr txBox="1"/>
          <p:nvPr/>
        </p:nvSpPr>
        <p:spPr>
          <a:xfrm>
            <a:off x="4716016" y="1484784"/>
            <a:ext cx="3744416" cy="1938992"/>
          </a:xfrm>
          <a:prstGeom prst="rect">
            <a:avLst/>
          </a:prstGeom>
          <a:noFill/>
        </p:spPr>
        <p:txBody>
          <a:bodyPr wrap="square" rtlCol="0">
            <a:spAutoFit/>
          </a:bodyPr>
          <a:lstStyle/>
          <a:p>
            <a:r>
              <a:rPr lang="sv-FI" sz="2000" dirty="0" smtClean="0"/>
              <a:t>Båda länderna skulle också utveckla ett ekonomiskt och kulturellt samarbete.</a:t>
            </a:r>
          </a:p>
          <a:p>
            <a:r>
              <a:rPr lang="sv-FI" sz="2000" dirty="0" smtClean="0"/>
              <a:t>Var meningen att pakten skulle vara i kraft fram till år 2003. </a:t>
            </a:r>
            <a:endParaRPr lang="sv-FI" sz="2000" dirty="0"/>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sz="half" idx="1"/>
          </p:nvPr>
        </p:nvSpPr>
        <p:spPr/>
        <p:txBody>
          <a:bodyPr>
            <a:normAutofit fontScale="92500" lnSpcReduction="10000"/>
          </a:bodyPr>
          <a:lstStyle/>
          <a:p>
            <a:r>
              <a:rPr lang="sv-FI" dirty="0" smtClean="0"/>
              <a:t>President Paasikivi strävade efter att få Finlands neutralitet erkänd utomlands.</a:t>
            </a:r>
          </a:p>
          <a:p>
            <a:r>
              <a:rPr lang="sv-FI" dirty="0" smtClean="0"/>
              <a:t>Problemet var den sovjetiska militärbasen i Porkala och bestämmelserna i VSB-pakten.</a:t>
            </a:r>
            <a:endParaRPr lang="sv-FI" dirty="0"/>
          </a:p>
        </p:txBody>
      </p:sp>
      <p:sp>
        <p:nvSpPr>
          <p:cNvPr id="7" name="Platshållare för innehåll 6"/>
          <p:cNvSpPr>
            <a:spLocks noGrp="1"/>
          </p:cNvSpPr>
          <p:nvPr>
            <p:ph sz="half" idx="2"/>
          </p:nvPr>
        </p:nvSpPr>
        <p:spPr>
          <a:xfrm>
            <a:off x="4499992" y="1481328"/>
            <a:ext cx="4186808" cy="4525963"/>
          </a:xfrm>
        </p:spPr>
        <p:txBody>
          <a:bodyPr>
            <a:normAutofit fontScale="92500" lnSpcReduction="10000"/>
          </a:bodyPr>
          <a:lstStyle/>
          <a:p>
            <a:r>
              <a:rPr lang="sv-FI" dirty="0" smtClean="0"/>
              <a:t>Efterhand erkändes neutralitetspolitiken  ändå både i väst och öst.</a:t>
            </a:r>
          </a:p>
          <a:p>
            <a:r>
              <a:rPr lang="sv-FI" dirty="0" smtClean="0"/>
              <a:t>Porkala återlämnades 1956, SU krävde dock att VSB-pakten förlängdes.</a:t>
            </a:r>
          </a:p>
          <a:p>
            <a:r>
              <a:rPr lang="sv-FI" dirty="0" smtClean="0"/>
              <a:t>Först år 1990 ogiltigförklarades alla bestämmelser bl.a. i VSB-pakten.</a:t>
            </a:r>
          </a:p>
          <a:p>
            <a:endParaRPr lang="sv-FI" dirty="0"/>
          </a:p>
        </p:txBody>
      </p:sp>
      <p:sp>
        <p:nvSpPr>
          <p:cNvPr id="5" name="Rubrik 4"/>
          <p:cNvSpPr>
            <a:spLocks noGrp="1"/>
          </p:cNvSpPr>
          <p:nvPr>
            <p:ph type="title"/>
          </p:nvPr>
        </p:nvSpPr>
        <p:spPr/>
        <p:txBody>
          <a:bodyPr/>
          <a:lstStyle/>
          <a:p>
            <a:r>
              <a:rPr lang="sv-FI" dirty="0" smtClean="0"/>
              <a:t>Finland neutralt?</a:t>
            </a:r>
            <a:endParaRPr lang="sv-FI" dirty="0"/>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kekkonen.jpg"/>
          <p:cNvPicPr>
            <a:picLocks noGrp="1" noChangeAspect="1"/>
          </p:cNvPicPr>
          <p:nvPr>
            <p:ph idx="1"/>
          </p:nvPr>
        </p:nvPicPr>
        <p:blipFill>
          <a:blip r:embed="rId2" cstate="print"/>
          <a:stretch>
            <a:fillRect/>
          </a:stretch>
        </p:blipFill>
        <p:spPr>
          <a:xfrm>
            <a:off x="579931" y="1481138"/>
            <a:ext cx="7984137" cy="4525962"/>
          </a:xfrm>
        </p:spPr>
      </p:pic>
      <p:sp>
        <p:nvSpPr>
          <p:cNvPr id="5" name="Rubrik 4"/>
          <p:cNvSpPr>
            <a:spLocks noGrp="1"/>
          </p:cNvSpPr>
          <p:nvPr>
            <p:ph type="title"/>
          </p:nvPr>
        </p:nvSpPr>
        <p:spPr/>
        <p:txBody>
          <a:bodyPr>
            <a:noAutofit/>
          </a:bodyPr>
          <a:lstStyle/>
          <a:p>
            <a:r>
              <a:rPr lang="sv-FI" sz="3200" dirty="0" err="1" smtClean="0"/>
              <a:t>U.K.Kekkonen</a:t>
            </a:r>
            <a:r>
              <a:rPr lang="sv-FI" sz="3200" dirty="0" smtClean="0"/>
              <a:t> president 1956-1981</a:t>
            </a:r>
            <a:endParaRPr lang="sv-FI" sz="3200" dirty="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ijaM\Desktop\hawaii.jpg"/>
          <p:cNvPicPr>
            <a:picLocks noChangeAspect="1" noChangeArrowheads="1"/>
          </p:cNvPicPr>
          <p:nvPr/>
        </p:nvPicPr>
        <p:blipFill>
          <a:blip r:embed="rId2" cstate="print"/>
          <a:srcRect/>
          <a:stretch>
            <a:fillRect/>
          </a:stretch>
        </p:blipFill>
        <p:spPr bwMode="auto">
          <a:xfrm>
            <a:off x="4139952" y="4345864"/>
            <a:ext cx="3111368" cy="2280087"/>
          </a:xfrm>
          <a:prstGeom prst="rect">
            <a:avLst/>
          </a:prstGeom>
          <a:noFill/>
        </p:spPr>
      </p:pic>
      <p:sp>
        <p:nvSpPr>
          <p:cNvPr id="2" name="Platshållare för innehåll 1"/>
          <p:cNvSpPr>
            <a:spLocks noGrp="1"/>
          </p:cNvSpPr>
          <p:nvPr>
            <p:ph idx="1"/>
          </p:nvPr>
        </p:nvSpPr>
        <p:spPr>
          <a:xfrm>
            <a:off x="457200" y="1268760"/>
            <a:ext cx="8229600" cy="3672408"/>
          </a:xfrm>
        </p:spPr>
        <p:txBody>
          <a:bodyPr>
            <a:normAutofit lnSpcReduction="10000"/>
          </a:bodyPr>
          <a:lstStyle/>
          <a:p>
            <a:r>
              <a:rPr lang="sv-FI" dirty="0" smtClean="0"/>
              <a:t>Samarbetet med Sovjet var inte problemfritt. </a:t>
            </a:r>
          </a:p>
          <a:p>
            <a:r>
              <a:rPr lang="sv-FI" dirty="0" smtClean="0"/>
              <a:t>P g a. upprustningen i Västtyskland överlämnade SU en not till Finland där man krävde militära förhandlingar i enlighet med VSB-pakten.</a:t>
            </a:r>
          </a:p>
          <a:p>
            <a:r>
              <a:rPr lang="sv-FI" dirty="0" smtClean="0"/>
              <a:t>Kekkonen var en skicklig förhandlare: SU avstod från alla krav på militära förhandlingar. I Finland drog man en djup suck av lättnad. </a:t>
            </a:r>
            <a:endParaRPr lang="sv-FI" dirty="0"/>
          </a:p>
        </p:txBody>
      </p:sp>
      <p:sp>
        <p:nvSpPr>
          <p:cNvPr id="3" name="Rubrik 2"/>
          <p:cNvSpPr>
            <a:spLocks noGrp="1"/>
          </p:cNvSpPr>
          <p:nvPr>
            <p:ph type="title"/>
          </p:nvPr>
        </p:nvSpPr>
        <p:spPr/>
        <p:txBody>
          <a:bodyPr/>
          <a:lstStyle/>
          <a:p>
            <a:r>
              <a:rPr lang="sv-FI" dirty="0" smtClean="0"/>
              <a:t>Notkrisen hösten 1961</a:t>
            </a:r>
            <a:endParaRPr lang="sv-FI"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p:cNvSpPr>
            <a:spLocks noGrp="1"/>
          </p:cNvSpPr>
          <p:nvPr>
            <p:ph sz="half" idx="1"/>
          </p:nvPr>
        </p:nvSpPr>
        <p:spPr>
          <a:xfrm>
            <a:off x="251520" y="1484784"/>
            <a:ext cx="4244280" cy="4824536"/>
          </a:xfrm>
        </p:spPr>
        <p:txBody>
          <a:bodyPr>
            <a:normAutofit fontScale="92500" lnSpcReduction="10000"/>
          </a:bodyPr>
          <a:lstStyle/>
          <a:p>
            <a:r>
              <a:rPr lang="sv-FI" dirty="0" smtClean="0"/>
              <a:t>Under hela 1970-talet förde KGB-män fram tanken på ett militärt samarbete mellan SU och Finland. (</a:t>
            </a:r>
            <a:r>
              <a:rPr lang="sv-FI" dirty="0" err="1" smtClean="0"/>
              <a:t>KGB=Kommittén</a:t>
            </a:r>
            <a:r>
              <a:rPr lang="sv-FI" dirty="0" smtClean="0"/>
              <a:t> för statssäkerhet) </a:t>
            </a:r>
          </a:p>
          <a:p>
            <a:r>
              <a:rPr lang="sv-FI" dirty="0" smtClean="0"/>
              <a:t>Förhållandet mellan länderna var på det hela taget gott ända till Sovjetväldets fall 1991.</a:t>
            </a:r>
          </a:p>
        </p:txBody>
      </p:sp>
      <p:pic>
        <p:nvPicPr>
          <p:cNvPr id="7" name="Platshållare för innehåll 6" descr="kgb.jpg"/>
          <p:cNvPicPr>
            <a:picLocks noGrp="1" noChangeAspect="1"/>
          </p:cNvPicPr>
          <p:nvPr>
            <p:ph sz="half" idx="2"/>
          </p:nvPr>
        </p:nvPicPr>
        <p:blipFill>
          <a:blip r:embed="rId2" cstate="print"/>
          <a:stretch>
            <a:fillRect/>
          </a:stretch>
        </p:blipFill>
        <p:spPr>
          <a:xfrm>
            <a:off x="4698179" y="1988840"/>
            <a:ext cx="3821741" cy="3126879"/>
          </a:xfrm>
        </p:spPr>
      </p:pic>
      <p:sp>
        <p:nvSpPr>
          <p:cNvPr id="4" name="Rubrik 3"/>
          <p:cNvSpPr>
            <a:spLocks noGrp="1"/>
          </p:cNvSpPr>
          <p:nvPr>
            <p:ph type="title"/>
          </p:nvPr>
        </p:nvSpPr>
        <p:spPr/>
        <p:txBody>
          <a:bodyPr>
            <a:normAutofit fontScale="90000"/>
          </a:bodyPr>
          <a:lstStyle/>
          <a:p>
            <a:r>
              <a:rPr lang="sv-FI" dirty="0" smtClean="0"/>
              <a:t>Sovjets önskan om ett militärt samarbete</a:t>
            </a:r>
            <a:endParaRPr lang="sv-FI" dirty="0"/>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leri">
  <a:themeElements>
    <a:clrScheme name="Galleri">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alleri">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alleri">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534</TotalTime>
  <Words>724</Words>
  <Application>Microsoft Office PowerPoint</Application>
  <PresentationFormat>Näytössä katseltava diaesitys (4:3)</PresentationFormat>
  <Paragraphs>68</Paragraphs>
  <Slides>16</Slides>
  <Notes>0</Notes>
  <HiddenSlides>0</HiddenSlides>
  <MMClips>0</MMClips>
  <ScaleCrop>false</ScaleCrop>
  <HeadingPairs>
    <vt:vector size="4" baseType="variant">
      <vt:variant>
        <vt:lpstr>Teema</vt:lpstr>
      </vt:variant>
      <vt:variant>
        <vt:i4>1</vt:i4>
      </vt:variant>
      <vt:variant>
        <vt:lpstr>Dian otsikot</vt:lpstr>
      </vt:variant>
      <vt:variant>
        <vt:i4>16</vt:i4>
      </vt:variant>
    </vt:vector>
  </HeadingPairs>
  <TitlesOfParts>
    <vt:vector size="17" baseType="lpstr">
      <vt:lpstr>Galleri</vt:lpstr>
      <vt:lpstr>Finland under efterkrigstiden</vt:lpstr>
      <vt:lpstr>PowerPoint-esitys</vt:lpstr>
      <vt:lpstr>Hur kunde Finland bevara sin självständighet? </vt:lpstr>
      <vt:lpstr>Paasikivi-linjen innebar...</vt:lpstr>
      <vt:lpstr>VSB-pakten år 1948</vt:lpstr>
      <vt:lpstr>Finland neutralt?</vt:lpstr>
      <vt:lpstr>U.K.Kekkonen president 1956-1981</vt:lpstr>
      <vt:lpstr>Notkrisen hösten 1961</vt:lpstr>
      <vt:lpstr>Sovjets önskan om ett militärt samarbete</vt:lpstr>
      <vt:lpstr>Samarbete med andra länder</vt:lpstr>
      <vt:lpstr>Näringsliv &amp; politik</vt:lpstr>
      <vt:lpstr>Från jordbrukssamhälle till servicesamhälle</vt:lpstr>
      <vt:lpstr>Finland, ett välfärdssamhälle</vt:lpstr>
      <vt:lpstr>Välfärdssamhället</vt:lpstr>
      <vt:lpstr>Välfärdssamhälle forts.</vt:lpstr>
      <vt:lpstr>Finlands presidenter efter Kekkonen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Finland under efterkrigstiden</dc:title>
  <dc:creator>EijaM</dc:creator>
  <cp:lastModifiedBy>Eija.Myllykoski</cp:lastModifiedBy>
  <cp:revision>68</cp:revision>
  <dcterms:created xsi:type="dcterms:W3CDTF">2013-04-17T11:09:43Z</dcterms:created>
  <dcterms:modified xsi:type="dcterms:W3CDTF">2013-04-18T07:52:18Z</dcterms:modified>
</cp:coreProperties>
</file>