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335" r:id="rId2"/>
    <p:sldId id="314" r:id="rId3"/>
    <p:sldId id="370" r:id="rId4"/>
    <p:sldId id="362" r:id="rId5"/>
    <p:sldId id="357" r:id="rId6"/>
    <p:sldId id="365" r:id="rId7"/>
    <p:sldId id="366" r:id="rId8"/>
    <p:sldId id="364" r:id="rId9"/>
    <p:sldId id="373" r:id="rId10"/>
    <p:sldId id="371" r:id="rId11"/>
    <p:sldId id="287" r:id="rId12"/>
    <p:sldId id="372" r:id="rId13"/>
    <p:sldId id="369" r:id="rId14"/>
    <p:sldId id="291" r:id="rId15"/>
    <p:sldId id="273" r:id="rId1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8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72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22C85-8EC2-AD45-A2DE-D9CE022AAF3E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E212D-C473-A145-8083-FFB47C41AE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66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E212D-C473-A145-8083-FFB47C41AEDA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115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20.2.2023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KkaXNvzE4pk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MEMORY, SCHEMA THEORY  </a:t>
            </a:r>
            <a:br>
              <a:rPr lang="fi-FI" b="1" dirty="0"/>
            </a:br>
            <a:r>
              <a:rPr lang="fi-FI" b="1" dirty="0"/>
              <a:t>AND THEIR RELIABILITY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366391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713971-7C53-0742-B954-225CE58D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4FBA7E-FC9B-C04D-B0BA-E6C3FDCEA42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i="1" dirty="0"/>
              <a:t>”Schema theory: Study one example of schema theory”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CB31203-F5F9-6D49-8454-0093EB2848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schemas and schema theory</a:t>
            </a:r>
          </a:p>
          <a:p>
            <a:r>
              <a:rPr lang="en-GB" dirty="0"/>
              <a:t>Search for at least TWO studies related to schema processing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8B24439-1C15-1E40-BA21-7393BBC894AA}"/>
              </a:ext>
            </a:extLst>
          </p:cNvPr>
          <p:cNvSpPr txBox="1"/>
          <p:nvPr/>
        </p:nvSpPr>
        <p:spPr>
          <a:xfrm>
            <a:off x="682098" y="4223658"/>
            <a:ext cx="3588804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do schemas influence</a:t>
            </a:r>
          </a:p>
          <a:p>
            <a:pPr algn="ctr"/>
            <a:r>
              <a:rPr lang="en-GB" sz="2400" b="1" dirty="0"/>
              <a:t>memory functions?</a:t>
            </a:r>
          </a:p>
        </p:txBody>
      </p:sp>
    </p:spTree>
    <p:extLst>
      <p:ext uri="{BB962C8B-B14F-4D97-AF65-F5344CB8AC3E}">
        <p14:creationId xmlns:p14="http://schemas.microsoft.com/office/powerpoint/2010/main" val="301803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038600" cy="4968414"/>
          </a:xfrm>
        </p:spPr>
        <p:txBody>
          <a:bodyPr>
            <a:normAutofit/>
          </a:bodyPr>
          <a:lstStyle/>
          <a:p>
            <a:r>
              <a:rPr lang="en-GB" dirty="0"/>
              <a:t>What are the </a:t>
            </a:r>
            <a:r>
              <a:rPr lang="en-GB" dirty="0">
                <a:solidFill>
                  <a:srgbClr val="00B050"/>
                </a:solidFill>
              </a:rPr>
              <a:t>pros</a:t>
            </a:r>
            <a:r>
              <a:rPr lang="en-GB" dirty="0"/>
              <a:t> and the </a:t>
            </a:r>
            <a:r>
              <a:rPr lang="en-GB" dirty="0">
                <a:solidFill>
                  <a:srgbClr val="FF0000"/>
                </a:solidFill>
              </a:rPr>
              <a:t>cons</a:t>
            </a:r>
            <a:r>
              <a:rPr lang="en-GB" dirty="0"/>
              <a:t> of schemas?</a:t>
            </a:r>
          </a:p>
          <a:p>
            <a:pPr lvl="1"/>
            <a:r>
              <a:rPr lang="en-GB" dirty="0"/>
              <a:t>How do they facilitate and/or complicate the way we process information and guide our behaviour?</a:t>
            </a:r>
          </a:p>
          <a:p>
            <a:r>
              <a:rPr lang="en-GB" dirty="0"/>
              <a:t>What are the </a:t>
            </a:r>
            <a:r>
              <a:rPr lang="en-GB" i="1" dirty="0"/>
              <a:t>strengths</a:t>
            </a:r>
            <a:r>
              <a:rPr lang="en-GB" dirty="0"/>
              <a:t> and </a:t>
            </a:r>
            <a:r>
              <a:rPr lang="en-GB" i="1" dirty="0"/>
              <a:t>limitations</a:t>
            </a:r>
            <a:r>
              <a:rPr lang="en-GB" dirty="0"/>
              <a:t> of schema theory?</a:t>
            </a:r>
          </a:p>
          <a:p>
            <a:pPr lvl="1"/>
            <a:r>
              <a:rPr lang="en-GB" dirty="0"/>
              <a:t>Do a TEACUP analysis</a:t>
            </a:r>
          </a:p>
          <a:p>
            <a:pPr lvl="1"/>
            <a:endParaRPr lang="en-GB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2" y="2555645"/>
            <a:ext cx="4038600" cy="2692400"/>
          </a:xfrm>
        </p:spPr>
      </p:pic>
    </p:spTree>
    <p:extLst>
      <p:ext uri="{BB962C8B-B14F-4D97-AF65-F5344CB8AC3E}">
        <p14:creationId xmlns:p14="http://schemas.microsoft.com/office/powerpoint/2010/main" val="294575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95BB6A-04CE-4C46-93BC-B4B491FD9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9F943D-7F14-7B4C-B860-61ECE45307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i="1" dirty="0"/>
          </a:p>
          <a:p>
            <a:endParaRPr lang="fi-FI" i="1" dirty="0"/>
          </a:p>
          <a:p>
            <a:r>
              <a:rPr lang="en-GB" i="1" dirty="0"/>
              <a:t>”Reconstructive memory: Study one example of reconstructive memory”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0CC209-66D1-DA41-862B-EFAF0A6EF3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theory of reconstructive memory</a:t>
            </a:r>
          </a:p>
          <a:p>
            <a:r>
              <a:rPr lang="en-GB" dirty="0"/>
              <a:t>Search for at least TWO studies related to reconstructive memory</a:t>
            </a:r>
          </a:p>
          <a:p>
            <a:endParaRPr lang="en-GB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A4B8B87-99C7-C24B-9B46-67BE80CEECA5}"/>
              </a:ext>
            </a:extLst>
          </p:cNvPr>
          <p:cNvSpPr txBox="1"/>
          <p:nvPr/>
        </p:nvSpPr>
        <p:spPr>
          <a:xfrm>
            <a:off x="601501" y="4593772"/>
            <a:ext cx="3750001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can schema processing</a:t>
            </a:r>
          </a:p>
          <a:p>
            <a:pPr algn="ctr"/>
            <a:r>
              <a:rPr lang="en-GB" sz="2400" b="1" dirty="0"/>
              <a:t>distort our memory?</a:t>
            </a:r>
          </a:p>
        </p:txBody>
      </p:sp>
    </p:spTree>
    <p:extLst>
      <p:ext uri="{BB962C8B-B14F-4D97-AF65-F5344CB8AC3E}">
        <p14:creationId xmlns:p14="http://schemas.microsoft.com/office/powerpoint/2010/main" val="251746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81704D-4C4A-5945-829A-BC38C9029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7EBFD1-B355-7644-998F-F13CF8DAD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97428"/>
            <a:ext cx="4038600" cy="5331505"/>
          </a:xfrm>
        </p:spPr>
        <p:txBody>
          <a:bodyPr>
            <a:normAutofit/>
          </a:bodyPr>
          <a:lstStyle/>
          <a:p>
            <a:r>
              <a:rPr lang="en-GB" dirty="0"/>
              <a:t>Reread the sample responses related to the questions below:</a:t>
            </a:r>
          </a:p>
          <a:p>
            <a:pPr lvl="1"/>
            <a:r>
              <a:rPr lang="en-GB" dirty="0"/>
              <a:t>“</a:t>
            </a:r>
            <a:r>
              <a:rPr lang="en-GB" i="1" dirty="0"/>
              <a:t>Contrast two research methods used in the study of cognitive processes</a:t>
            </a:r>
            <a:r>
              <a:rPr lang="en-GB" dirty="0"/>
              <a:t>”</a:t>
            </a:r>
          </a:p>
          <a:p>
            <a:pPr lvl="1"/>
            <a:r>
              <a:rPr lang="en-GB" dirty="0"/>
              <a:t>“</a:t>
            </a:r>
            <a:r>
              <a:rPr lang="en-GB" i="1" dirty="0"/>
              <a:t>Contrast two models of memory with reference to research studies</a:t>
            </a:r>
            <a:r>
              <a:rPr lang="en-GB" dirty="0"/>
              <a:t>”</a:t>
            </a:r>
          </a:p>
          <a:p>
            <a:pPr lvl="1"/>
            <a:r>
              <a:rPr lang="en-GB" dirty="0"/>
              <a:t>“</a:t>
            </a:r>
            <a:r>
              <a:rPr lang="en-GB" i="1" dirty="0"/>
              <a:t>To what extent is one cognitive process reliable?”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07CC1D-7FA6-C941-AFF3-9CF6C8784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147457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What could you learn from these samples?</a:t>
            </a:r>
          </a:p>
        </p:txBody>
      </p:sp>
    </p:spTree>
    <p:extLst>
      <p:ext uri="{BB962C8B-B14F-4D97-AF65-F5344CB8AC3E}">
        <p14:creationId xmlns:p14="http://schemas.microsoft.com/office/powerpoint/2010/main" val="385606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A82810-03B9-E346-BCA3-C9837035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Past</a:t>
            </a:r>
            <a:r>
              <a:rPr lang="fi-FI" dirty="0"/>
              <a:t> </a:t>
            </a:r>
            <a:r>
              <a:rPr lang="fi-FI" dirty="0" err="1"/>
              <a:t>questions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A8DA97-F77D-7B46-BA95-7B0CA3EDE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Discuss schema theory in relation to cognitive processing (M21 TZ2)</a:t>
            </a:r>
          </a:p>
          <a:p>
            <a:r>
              <a:rPr lang="en-GB" dirty="0"/>
              <a:t>Evaluate </a:t>
            </a:r>
            <a:r>
              <a:rPr lang="en-GB" b="1" dirty="0"/>
              <a:t>one or more </a:t>
            </a:r>
            <a:r>
              <a:rPr lang="en-GB" dirty="0"/>
              <a:t>studies investigating reconstructive memory (M21 TZ1)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6410BAD-F4C4-0F4C-9F15-A633B159086E}"/>
              </a:ext>
            </a:extLst>
          </p:cNvPr>
          <p:cNvSpPr txBox="1"/>
          <p:nvPr/>
        </p:nvSpPr>
        <p:spPr>
          <a:xfrm>
            <a:off x="1485357" y="4444109"/>
            <a:ext cx="6173293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would you answer these essay questions?</a:t>
            </a:r>
          </a:p>
          <a:p>
            <a:pPr algn="ctr"/>
            <a:r>
              <a:rPr lang="en-GB" sz="2400" b="1" dirty="0"/>
              <a:t>Create sketch responses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39F0914-8B7A-9E40-B206-A2916D5ECF5A}"/>
              </a:ext>
            </a:extLst>
          </p:cNvPr>
          <p:cNvSpPr txBox="1"/>
          <p:nvPr/>
        </p:nvSpPr>
        <p:spPr>
          <a:xfrm>
            <a:off x="1874562" y="5615910"/>
            <a:ext cx="5394875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Compare your ideas to the </a:t>
            </a:r>
            <a:r>
              <a:rPr lang="en-GB" sz="2400" b="1" dirty="0" err="1"/>
              <a:t>markscheme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12898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 err="1"/>
              <a:t>Garfield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 &lt;http://</a:t>
            </a:r>
            <a:r>
              <a:rPr lang="fi-FI" dirty="0" err="1"/>
              <a:t>backreaction.blogspot.com</a:t>
            </a:r>
            <a:r>
              <a:rPr lang="fi-FI" dirty="0"/>
              <a:t>/2008/04/</a:t>
            </a:r>
            <a:r>
              <a:rPr lang="fi-FI" dirty="0" err="1"/>
              <a:t>emergence</a:t>
            </a:r>
            <a:r>
              <a:rPr lang="fi-FI" dirty="0"/>
              <a:t>-and-</a:t>
            </a:r>
            <a:r>
              <a:rPr lang="fi-FI" dirty="0" err="1"/>
              <a:t>reductionism.html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26th of October 2020.</a:t>
            </a:r>
          </a:p>
          <a:p>
            <a:r>
              <a:rPr lang="fi-FI" dirty="0" err="1"/>
              <a:t>Multi-store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 of </a:t>
            </a:r>
            <a:r>
              <a:rPr lang="fi-FI" dirty="0" err="1"/>
              <a:t>memory</a:t>
            </a:r>
            <a:r>
              <a:rPr lang="fi-FI" dirty="0"/>
              <a:t> &lt;http://</a:t>
            </a:r>
            <a:r>
              <a:rPr lang="fi-FI" dirty="0" err="1"/>
              <a:t>m.annals.yonsei.ac.kr</a:t>
            </a:r>
            <a:r>
              <a:rPr lang="fi-FI" dirty="0"/>
              <a:t>/news/</a:t>
            </a:r>
            <a:r>
              <a:rPr lang="fi-FI" dirty="0" err="1"/>
              <a:t>articleView.html?idxno</a:t>
            </a:r>
            <a:r>
              <a:rPr lang="fi-FI" dirty="0"/>
              <a:t>=1692&gt; </a:t>
            </a:r>
            <a:r>
              <a:rPr lang="fi-FI" dirty="0" err="1"/>
              <a:t>Accessed</a:t>
            </a:r>
            <a:r>
              <a:rPr lang="fi-FI" dirty="0"/>
              <a:t> 27th of November 2017.</a:t>
            </a:r>
          </a:p>
          <a:p>
            <a:r>
              <a:rPr lang="fi-FI" dirty="0"/>
              <a:t>Memory </a:t>
            </a:r>
            <a:r>
              <a:rPr lang="fi-FI" dirty="0" err="1"/>
              <a:t>lapse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www.brainhq.com</a:t>
            </a:r>
            <a:r>
              <a:rPr lang="fi-FI" dirty="0"/>
              <a:t>/</a:t>
            </a:r>
            <a:r>
              <a:rPr lang="fi-FI" dirty="0" err="1"/>
              <a:t>brain-resources</a:t>
            </a:r>
            <a:r>
              <a:rPr lang="fi-FI" dirty="0"/>
              <a:t>/</a:t>
            </a:r>
            <a:r>
              <a:rPr lang="fi-FI" dirty="0" err="1"/>
              <a:t>memory</a:t>
            </a:r>
            <a:r>
              <a:rPr lang="fi-FI" dirty="0"/>
              <a:t>/</a:t>
            </a:r>
            <a:r>
              <a:rPr lang="fi-FI" dirty="0" err="1"/>
              <a:t>memory-lapses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26th of October 2020.</a:t>
            </a:r>
          </a:p>
          <a:p>
            <a:r>
              <a:rPr lang="fi-FI" dirty="0" err="1"/>
              <a:t>Glanzer</a:t>
            </a:r>
            <a:r>
              <a:rPr lang="fi-FI" dirty="0"/>
              <a:t> and </a:t>
            </a:r>
            <a:r>
              <a:rPr lang="fi-FI" dirty="0" err="1"/>
              <a:t>Cunitz</a:t>
            </a:r>
            <a:r>
              <a:rPr lang="fi-FI" dirty="0"/>
              <a:t> (1966)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slideplayer.com</a:t>
            </a:r>
            <a:r>
              <a:rPr lang="fi-FI" dirty="0"/>
              <a:t>/</a:t>
            </a:r>
            <a:r>
              <a:rPr lang="fi-FI" dirty="0" err="1"/>
              <a:t>slide</a:t>
            </a:r>
            <a:r>
              <a:rPr lang="fi-FI" dirty="0"/>
              <a:t>/7812447/&gt; </a:t>
            </a:r>
            <a:r>
              <a:rPr lang="fi-FI" dirty="0" err="1"/>
              <a:t>Accessed</a:t>
            </a:r>
            <a:r>
              <a:rPr lang="fi-FI" dirty="0"/>
              <a:t> 26th of October 2020.</a:t>
            </a:r>
          </a:p>
          <a:p>
            <a:r>
              <a:rPr lang="fi-FI" dirty="0" err="1"/>
              <a:t>Tree</a:t>
            </a:r>
            <a:r>
              <a:rPr lang="fi-FI" dirty="0"/>
              <a:t> </a:t>
            </a:r>
            <a:r>
              <a:rPr lang="fi-FI" dirty="0" err="1"/>
              <a:t>memory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theconversation.com</a:t>
            </a:r>
            <a:r>
              <a:rPr lang="fi-FI" dirty="0"/>
              <a:t>/a-memory-pill-cognitive-neurosciences-contributions-to-the-study-of-memory-109707&gt; </a:t>
            </a:r>
            <a:r>
              <a:rPr lang="fi-FI" dirty="0" err="1"/>
              <a:t>Accessed</a:t>
            </a:r>
            <a:r>
              <a:rPr lang="fi-FI" dirty="0"/>
              <a:t> 26th of October 2020.</a:t>
            </a:r>
          </a:p>
          <a:p>
            <a:r>
              <a:rPr lang="fi-FI" dirty="0" err="1"/>
              <a:t>Working</a:t>
            </a:r>
            <a:r>
              <a:rPr lang="fi-FI" dirty="0"/>
              <a:t> </a:t>
            </a:r>
            <a:r>
              <a:rPr lang="fi-FI" dirty="0" err="1"/>
              <a:t>memory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 &lt;http://</a:t>
            </a:r>
            <a:r>
              <a:rPr lang="fi-FI" dirty="0" err="1"/>
              <a:t>aspsychologyblackpoolsixth.weebly.com</a:t>
            </a:r>
            <a:r>
              <a:rPr lang="fi-FI" dirty="0"/>
              <a:t>/</a:t>
            </a:r>
            <a:r>
              <a:rPr lang="fi-FI" dirty="0" err="1"/>
              <a:t>working-memory-model.html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28th of October 2020.</a:t>
            </a:r>
          </a:p>
          <a:p>
            <a:r>
              <a:rPr lang="fi-FI" dirty="0"/>
              <a:t>STM </a:t>
            </a:r>
            <a:r>
              <a:rPr lang="fi-FI" dirty="0" err="1"/>
              <a:t>brain</a:t>
            </a:r>
            <a:r>
              <a:rPr lang="fi-FI" dirty="0"/>
              <a:t> </a:t>
            </a:r>
            <a:r>
              <a:rPr lang="fi-FI" dirty="0" err="1"/>
              <a:t>structures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www.frontiersin.org</a:t>
            </a:r>
            <a:r>
              <a:rPr lang="fi-FI" dirty="0"/>
              <a:t>/</a:t>
            </a:r>
            <a:r>
              <a:rPr lang="fi-FI" dirty="0" err="1"/>
              <a:t>articles</a:t>
            </a:r>
            <a:r>
              <a:rPr lang="fi-FI" dirty="0"/>
              <a:t>/10.3389/fpsyg.2018.00401/</a:t>
            </a:r>
            <a:r>
              <a:rPr lang="fi-FI" dirty="0" err="1"/>
              <a:t>full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28th of October 2020.</a:t>
            </a:r>
          </a:p>
          <a:p>
            <a:r>
              <a:rPr lang="fi-FI" dirty="0" err="1"/>
              <a:t>Information</a:t>
            </a:r>
            <a:r>
              <a:rPr lang="fi-FI" dirty="0"/>
              <a:t> &lt;http://</a:t>
            </a:r>
            <a:r>
              <a:rPr lang="fi-FI" dirty="0" err="1"/>
              <a:t>www.aiim.org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23rd of November 2017.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01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Models</a:t>
            </a:r>
            <a:r>
              <a:rPr lang="fi-FI" dirty="0"/>
              <a:t> of </a:t>
            </a:r>
            <a:r>
              <a:rPr lang="fi-FI" dirty="0" err="1"/>
              <a:t>memory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46564"/>
            <a:ext cx="8229600" cy="2833235"/>
          </a:xfrm>
        </p:spPr>
      </p:pic>
      <p:sp>
        <p:nvSpPr>
          <p:cNvPr id="7" name="Tekstiruutu 6"/>
          <p:cNvSpPr txBox="1"/>
          <p:nvPr/>
        </p:nvSpPr>
        <p:spPr>
          <a:xfrm>
            <a:off x="2250018" y="1470435"/>
            <a:ext cx="4643131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fi-FI" sz="2400" b="1" dirty="0"/>
              <a:t>MULTI-STORE MODEL OF MEMORY</a:t>
            </a:r>
          </a:p>
          <a:p>
            <a:pPr algn="ctr"/>
            <a:r>
              <a:rPr lang="fi-FI" sz="2400" b="1" dirty="0"/>
              <a:t>(Atkinson &amp; </a:t>
            </a:r>
            <a:r>
              <a:rPr lang="fi-FI" sz="2400" b="1" dirty="0" err="1"/>
              <a:t>Shiffrin</a:t>
            </a:r>
            <a:r>
              <a:rPr lang="fi-FI" sz="2400" b="1" dirty="0"/>
              <a:t>, 1968)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A0A26D68-8DA5-1646-B862-00C2766F648C}"/>
              </a:ext>
            </a:extLst>
          </p:cNvPr>
          <p:cNvSpPr txBox="1"/>
          <p:nvPr/>
        </p:nvSpPr>
        <p:spPr>
          <a:xfrm>
            <a:off x="1448490" y="5607006"/>
            <a:ext cx="6246197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Review the functions of the parts of this model </a:t>
            </a:r>
          </a:p>
          <a:p>
            <a:pPr algn="ctr"/>
            <a:r>
              <a:rPr lang="en-GB" sz="2400" b="1" dirty="0"/>
              <a:t>from pages 132–134 and your memos</a:t>
            </a:r>
          </a:p>
        </p:txBody>
      </p:sp>
    </p:spTree>
    <p:extLst>
      <p:ext uri="{BB962C8B-B14F-4D97-AF65-F5344CB8AC3E}">
        <p14:creationId xmlns:p14="http://schemas.microsoft.com/office/powerpoint/2010/main" val="99000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BDBC8-E916-2848-AFA3-48381E060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26717D-D2CF-5C45-B1AC-25153EA266D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</a:t>
            </a:r>
            <a:r>
              <a:rPr lang="en-GB" b="1" dirty="0"/>
              <a:t>Sperling (1960), </a:t>
            </a:r>
            <a:r>
              <a:rPr lang="en-GB" b="1" dirty="0" err="1"/>
              <a:t>Glanzer</a:t>
            </a:r>
            <a:r>
              <a:rPr lang="en-GB" b="1" dirty="0"/>
              <a:t> and Cunitz (1966) </a:t>
            </a:r>
            <a:r>
              <a:rPr lang="en-GB" dirty="0"/>
              <a:t>and </a:t>
            </a:r>
            <a:r>
              <a:rPr lang="en-GB" b="1" dirty="0"/>
              <a:t>the case of H.M. </a:t>
            </a:r>
            <a:r>
              <a:rPr lang="en-GB" dirty="0"/>
              <a:t>from pages 134-136 and from the </a:t>
            </a:r>
            <a:r>
              <a:rPr lang="en-GB" dirty="0">
                <a:hlinkClick r:id="rId2"/>
              </a:rPr>
              <a:t>TED-ed video</a:t>
            </a:r>
            <a:endParaRPr lang="en-GB" dirty="0"/>
          </a:p>
          <a:p>
            <a:endParaRPr lang="en-GB" dirty="0"/>
          </a:p>
        </p:txBody>
      </p:sp>
      <p:pic>
        <p:nvPicPr>
          <p:cNvPr id="5" name="Sisällön paikkamerkki 5">
            <a:extLst>
              <a:ext uri="{FF2B5EF4-FFF2-40B4-BE49-F238E27FC236}">
                <a16:creationId xmlns:a16="http://schemas.microsoft.com/office/drawing/2014/main" id="{FCE0C8E2-6D49-6C4B-AC4E-B96FAE2EDEB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349393"/>
            <a:ext cx="4038600" cy="3027576"/>
          </a:xfrm>
        </p:spPr>
      </p:pic>
    </p:spTree>
    <p:extLst>
      <p:ext uri="{BB962C8B-B14F-4D97-AF65-F5344CB8AC3E}">
        <p14:creationId xmlns:p14="http://schemas.microsoft.com/office/powerpoint/2010/main" val="395538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FD252B-5C90-E249-89C7-ACF5F16D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3A4113-1E20-2540-83DE-7497DA744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Review the </a:t>
            </a:r>
            <a:r>
              <a:rPr lang="en-GB" i="1" dirty="0"/>
              <a:t>criticism of the multi-store memory model </a:t>
            </a:r>
            <a:r>
              <a:rPr lang="en-GB" dirty="0"/>
              <a:t>from pages 136–137 and your memos</a:t>
            </a:r>
          </a:p>
          <a:p>
            <a:pPr lvl="1"/>
            <a:r>
              <a:rPr lang="en-GB" dirty="0"/>
              <a:t>What are the strengths and limitations of this model?</a:t>
            </a:r>
          </a:p>
          <a:p>
            <a:pPr lvl="1"/>
            <a:r>
              <a:rPr lang="en-GB" dirty="0"/>
              <a:t>Do a TEACUP analysis</a:t>
            </a:r>
          </a:p>
        </p:txBody>
      </p:sp>
      <p:pic>
        <p:nvPicPr>
          <p:cNvPr id="6" name="Sisällön paikkamerkki 5" descr="Kuva, joka sisältää kohteen ruoho, ulko, vesi, valokuva&#10;&#10;Kuvaus luotu automaattisesti">
            <a:extLst>
              <a:ext uri="{FF2B5EF4-FFF2-40B4-BE49-F238E27FC236}">
                <a16:creationId xmlns:a16="http://schemas.microsoft.com/office/drawing/2014/main" id="{85E4CF8B-1EB8-E542-8379-FA497F2FB90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600200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202600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12E621-CB13-E147-BD21-C57292F4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Models</a:t>
            </a:r>
            <a:r>
              <a:rPr lang="fi-FI" dirty="0"/>
              <a:t> of </a:t>
            </a:r>
            <a:r>
              <a:rPr lang="fi-FI" dirty="0" err="1"/>
              <a:t>memory</a:t>
            </a: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280218F-400B-4346-A6C3-61CFE7830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143" y="2560638"/>
            <a:ext cx="5018313" cy="3830304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692FB0BB-0F13-C54C-AD33-0C1E9F7C8163}"/>
              </a:ext>
            </a:extLst>
          </p:cNvPr>
          <p:cNvSpPr txBox="1"/>
          <p:nvPr/>
        </p:nvSpPr>
        <p:spPr>
          <a:xfrm>
            <a:off x="2669812" y="1417638"/>
            <a:ext cx="3804375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fi-FI" sz="2400" b="1" dirty="0"/>
              <a:t>WORKING MEMORY MODEL</a:t>
            </a:r>
          </a:p>
          <a:p>
            <a:pPr algn="ctr"/>
            <a:r>
              <a:rPr lang="fi-FI" sz="2400" b="1" dirty="0"/>
              <a:t>(</a:t>
            </a:r>
            <a:r>
              <a:rPr lang="fi-FI" sz="2400" b="1" dirty="0" err="1"/>
              <a:t>Baddeley</a:t>
            </a:r>
            <a:r>
              <a:rPr lang="fi-FI" sz="2400" b="1" dirty="0"/>
              <a:t> and </a:t>
            </a:r>
            <a:r>
              <a:rPr lang="fi-FI" sz="2400" b="1" dirty="0" err="1"/>
              <a:t>Hitch</a:t>
            </a:r>
            <a:r>
              <a:rPr lang="fi-FI" sz="2400" b="1" dirty="0"/>
              <a:t>, 1974)</a:t>
            </a:r>
          </a:p>
        </p:txBody>
      </p:sp>
    </p:spTree>
    <p:extLst>
      <p:ext uri="{BB962C8B-B14F-4D97-AF65-F5344CB8AC3E}">
        <p14:creationId xmlns:p14="http://schemas.microsoft.com/office/powerpoint/2010/main" val="129680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325661-D808-6540-8646-E1A66FE5C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B9F7DD-2066-3446-9761-4B6F650073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the functions of the parts in the working memory from page 137 and your memos</a:t>
            </a:r>
          </a:p>
        </p:txBody>
      </p:sp>
      <p:pic>
        <p:nvPicPr>
          <p:cNvPr id="10" name="Sisällön paikkamerkki 9">
            <a:extLst>
              <a:ext uri="{FF2B5EF4-FFF2-40B4-BE49-F238E27FC236}">
                <a16:creationId xmlns:a16="http://schemas.microsoft.com/office/drawing/2014/main" id="{117B8527-96CB-5948-B439-A413E53D9CB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689020"/>
            <a:ext cx="4038600" cy="2348323"/>
          </a:xfrm>
        </p:spPr>
      </p:pic>
    </p:spTree>
    <p:extLst>
      <p:ext uri="{BB962C8B-B14F-4D97-AF65-F5344CB8AC3E}">
        <p14:creationId xmlns:p14="http://schemas.microsoft.com/office/powerpoint/2010/main" val="146552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4E1555-7FD0-0845-A51B-93DB05E0C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82FC00-4E21-B54F-8564-9933D46A8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53887"/>
            <a:ext cx="4191000" cy="5429476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Review at least TWO of the studies on right from pages 138-139 and from the teacher’s materials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F6ECB00-17FC-AB4D-AF92-00B3999F3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417638"/>
            <a:ext cx="4038600" cy="4863419"/>
          </a:xfrm>
        </p:spPr>
        <p:txBody>
          <a:bodyPr>
            <a:normAutofit/>
          </a:bodyPr>
          <a:lstStyle/>
          <a:p>
            <a:r>
              <a:rPr lang="en-GB" b="1" dirty="0"/>
              <a:t>Conrad and Hull (1964)</a:t>
            </a:r>
          </a:p>
          <a:p>
            <a:r>
              <a:rPr lang="en-GB" b="1" dirty="0"/>
              <a:t>Baddeley and Hitch (1974)</a:t>
            </a:r>
          </a:p>
          <a:p>
            <a:r>
              <a:rPr lang="en-GB" b="1" dirty="0"/>
              <a:t>Baddeley, Thompson and Buchanan (1975)</a:t>
            </a:r>
          </a:p>
          <a:p>
            <a:r>
              <a:rPr lang="en-GB" b="1" dirty="0"/>
              <a:t>Baddeley, Lewis and </a:t>
            </a:r>
            <a:r>
              <a:rPr lang="en-GB" b="1" dirty="0" err="1"/>
              <a:t>Vallar</a:t>
            </a:r>
            <a:r>
              <a:rPr lang="en-GB" b="1" dirty="0"/>
              <a:t> (1984)</a:t>
            </a:r>
          </a:p>
          <a:p>
            <a:r>
              <a:rPr lang="en-GB" b="1" dirty="0"/>
              <a:t>Baddeley (1996)</a:t>
            </a:r>
          </a:p>
          <a:p>
            <a:r>
              <a:rPr lang="en-GB" b="1" dirty="0"/>
              <a:t>Quinn and McConnel (1996)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630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FD252B-5C90-E249-89C7-ACF5F16D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3A4113-1E20-2540-83DE-7497DA744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Review the </a:t>
            </a:r>
            <a:r>
              <a:rPr lang="en-GB" i="1" dirty="0"/>
              <a:t>evaluation of the working memory model </a:t>
            </a:r>
            <a:r>
              <a:rPr lang="en-GB" dirty="0"/>
              <a:t>on page 139 </a:t>
            </a:r>
          </a:p>
          <a:p>
            <a:pPr lvl="1"/>
            <a:r>
              <a:rPr lang="en-GB" dirty="0"/>
              <a:t>What are the strengths and limitations of this model?</a:t>
            </a:r>
          </a:p>
          <a:p>
            <a:pPr lvl="1"/>
            <a:r>
              <a:rPr lang="en-GB" dirty="0"/>
              <a:t>Do a TEACUP analysis</a:t>
            </a:r>
          </a:p>
        </p:txBody>
      </p: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9910721D-F27B-1449-AEBF-C9893BC1190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359224"/>
            <a:ext cx="4038600" cy="3007915"/>
          </a:xfrm>
        </p:spPr>
      </p:pic>
    </p:spTree>
    <p:extLst>
      <p:ext uri="{BB962C8B-B14F-4D97-AF65-F5344CB8AC3E}">
        <p14:creationId xmlns:p14="http://schemas.microsoft.com/office/powerpoint/2010/main" val="201145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D904BD-00DF-504B-8FAD-9DA0AC440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FBE84A-B4E9-024F-AE88-4778EE94C2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AU" i="1" dirty="0"/>
          </a:p>
          <a:p>
            <a:endParaRPr lang="en-AU" i="1" dirty="0"/>
          </a:p>
          <a:p>
            <a:r>
              <a:rPr lang="en-AU" i="1" dirty="0"/>
              <a:t>”Models of memory: Study two memory models”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107FA1-37F4-F54C-8FE8-534B0BA77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80114" cy="4525963"/>
          </a:xfrm>
        </p:spPr>
        <p:txBody>
          <a:bodyPr>
            <a:normAutofit/>
          </a:bodyPr>
          <a:lstStyle/>
          <a:p>
            <a:r>
              <a:rPr lang="en-GB" dirty="0"/>
              <a:t>Review </a:t>
            </a:r>
            <a:r>
              <a:rPr lang="en-GB" i="1" dirty="0"/>
              <a:t>multi-store memory model </a:t>
            </a:r>
            <a:r>
              <a:rPr lang="en-GB" dirty="0"/>
              <a:t>and </a:t>
            </a:r>
            <a:r>
              <a:rPr lang="en-GB" i="1" dirty="0"/>
              <a:t>working memory model</a:t>
            </a:r>
          </a:p>
          <a:p>
            <a:r>
              <a:rPr lang="en-GB" dirty="0"/>
              <a:t>Review at least ONE study per each model for  SAQs</a:t>
            </a:r>
          </a:p>
          <a:p>
            <a:r>
              <a:rPr lang="en-GB" dirty="0"/>
              <a:t>Review at least TWO studies for ERQs (can be the same as for SAQs)</a:t>
            </a:r>
          </a:p>
        </p:txBody>
      </p:sp>
    </p:spTree>
    <p:extLst>
      <p:ext uri="{BB962C8B-B14F-4D97-AF65-F5344CB8AC3E}">
        <p14:creationId xmlns:p14="http://schemas.microsoft.com/office/powerpoint/2010/main" val="290038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16437</TotalTime>
  <Words>664</Words>
  <Application>Microsoft Macintosh PowerPoint</Application>
  <PresentationFormat>Näytössä katseltava diaesitys (4:3)</PresentationFormat>
  <Paragraphs>96</Paragraphs>
  <Slides>15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Office-teema</vt:lpstr>
      <vt:lpstr>MEMORY, SCHEMA THEORY   AND THEIR RELIABILITY</vt:lpstr>
      <vt:lpstr>Models of memory</vt:lpstr>
      <vt:lpstr>TASK</vt:lpstr>
      <vt:lpstr>TASK</vt:lpstr>
      <vt:lpstr>Models of memory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Past questions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378</cp:revision>
  <dcterms:created xsi:type="dcterms:W3CDTF">2016-01-27T06:20:57Z</dcterms:created>
  <dcterms:modified xsi:type="dcterms:W3CDTF">2023-02-20T06:22:12Z</dcterms:modified>
</cp:coreProperties>
</file>