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01" r:id="rId3"/>
    <p:sldId id="281" r:id="rId4"/>
    <p:sldId id="292" r:id="rId5"/>
    <p:sldId id="293" r:id="rId6"/>
    <p:sldId id="299" r:id="rId7"/>
    <p:sldId id="300" r:id="rId8"/>
    <p:sldId id="291" r:id="rId9"/>
    <p:sldId id="302" r:id="rId10"/>
    <p:sldId id="303" r:id="rId11"/>
    <p:sldId id="304" r:id="rId12"/>
    <p:sldId id="282" r:id="rId13"/>
    <p:sldId id="333" r:id="rId14"/>
    <p:sldId id="334" r:id="rId15"/>
    <p:sldId id="335" r:id="rId16"/>
    <p:sldId id="336" r:id="rId17"/>
    <p:sldId id="369" r:id="rId18"/>
    <p:sldId id="368" r:id="rId19"/>
    <p:sldId id="372" r:id="rId20"/>
    <p:sldId id="370" r:id="rId21"/>
    <p:sldId id="290" r:id="rId22"/>
    <p:sldId id="371" r:id="rId23"/>
    <p:sldId id="273" r:id="rId24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2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6.3.2022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6.3.2022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6.3.2022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6.3.2022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6.3.2022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6.3.2022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6.3.2022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6.3.2022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6.3.2022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6.3.2022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6.3.2022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6.3.2022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013858"/>
            <a:ext cx="7772400" cy="2452461"/>
          </a:xfrm>
        </p:spPr>
        <p:txBody>
          <a:bodyPr>
            <a:normAutofit/>
          </a:bodyPr>
          <a:lstStyle/>
          <a:p>
            <a:r>
              <a:rPr lang="fi-FI" b="1" dirty="0"/>
              <a:t>REVIEWING THE HL EXTENSIONS OF THE CORE</a:t>
            </a:r>
            <a:br>
              <a:rPr lang="fi-FI" b="1" dirty="0"/>
            </a:br>
            <a:r>
              <a:rPr lang="fi-FI" b="1" dirty="0"/>
              <a:t>(</a:t>
            </a:r>
            <a:r>
              <a:rPr lang="fi-FI" b="1" dirty="0" err="1"/>
              <a:t>Dec</a:t>
            </a:r>
            <a:r>
              <a:rPr lang="fi-FI" b="1" dirty="0"/>
              <a:t> 2019 </a:t>
            </a:r>
            <a:r>
              <a:rPr lang="fi-FI" b="1" dirty="0" err="1"/>
              <a:t>syllabus</a:t>
            </a:r>
            <a:r>
              <a:rPr lang="fi-FI" b="1" dirty="0"/>
              <a:t> revision)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4778828"/>
            <a:ext cx="6400800" cy="794657"/>
          </a:xfrm>
        </p:spPr>
        <p:txBody>
          <a:bodyPr/>
          <a:lstStyle/>
          <a:p>
            <a:r>
              <a:rPr lang="fi-FI" dirty="0"/>
              <a:t>19IB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01E7E76C-7259-954D-A3BD-2AB27EEDE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/>
          </a:p>
          <a:p>
            <a:endParaRPr lang="en-GB"/>
          </a:p>
          <a:p>
            <a:r>
              <a:rPr lang="en-GB" i="1"/>
              <a:t>The influence (positive and negative) of technologies (digital/modern) on cognitive processes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40F1322A-6D51-6447-8C09-B108864C9B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/>
              <a:t>Skim through pages 189-196, your memos and teacher’s materials</a:t>
            </a:r>
          </a:p>
          <a:p>
            <a:endParaRPr lang="en-GB"/>
          </a:p>
          <a:p>
            <a:r>
              <a:rPr lang="en-GB"/>
              <a:t>Review at least TWO studies that relate </a:t>
            </a:r>
            <a:r>
              <a:rPr lang="en-GB">
                <a:solidFill>
                  <a:srgbClr val="00B050"/>
                </a:solidFill>
              </a:rPr>
              <a:t>positive</a:t>
            </a:r>
            <a:r>
              <a:rPr lang="en-GB"/>
              <a:t> and </a:t>
            </a:r>
            <a:r>
              <a:rPr lang="en-GB">
                <a:solidFill>
                  <a:srgbClr val="FF0000"/>
                </a:solidFill>
              </a:rPr>
              <a:t>negative</a:t>
            </a:r>
            <a:r>
              <a:rPr lang="en-GB"/>
              <a:t> influences of techno-</a:t>
            </a:r>
            <a:r>
              <a:rPr lang="en-GB" err="1"/>
              <a:t>logies</a:t>
            </a:r>
            <a:r>
              <a:rPr lang="en-GB"/>
              <a:t> on cognition</a:t>
            </a:r>
          </a:p>
        </p:txBody>
      </p:sp>
    </p:spTree>
    <p:extLst>
      <p:ext uri="{BB962C8B-B14F-4D97-AF65-F5344CB8AC3E}">
        <p14:creationId xmlns:p14="http://schemas.microsoft.com/office/powerpoint/2010/main" val="78896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81704D-4C4A-5945-829A-BC38C902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7EBFD1-B355-7644-998F-F13CF8DADE8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Read the sample response to the question </a:t>
            </a:r>
            <a:r>
              <a:rPr lang="en-GB" i="1" dirty="0"/>
              <a:t>”To what extent does technology have a negative and/or positive effect on cognitive processes”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607CC1D-7FA6-C941-AFF3-9CF6C87847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After reading the response,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this sample?</a:t>
            </a:r>
          </a:p>
        </p:txBody>
      </p:sp>
    </p:spTree>
    <p:extLst>
      <p:ext uri="{BB962C8B-B14F-4D97-AF65-F5344CB8AC3E}">
        <p14:creationId xmlns:p14="http://schemas.microsoft.com/office/powerpoint/2010/main" val="189725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EB7B0A-AD50-7349-943B-AEEE9CAE5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2CF859-A942-7945-8349-E5AA8D86DF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  <a:p>
            <a:endParaRPr lang="en-GB"/>
          </a:p>
          <a:p>
            <a:r>
              <a:rPr lang="en-GB" i="1"/>
              <a:t>Methods used to study the interaction between technologies and cognitive processes</a:t>
            </a:r>
          </a:p>
          <a:p>
            <a:endParaRPr lang="en-GB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38BF816-BE93-8545-B0E6-2F1014CFA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158343" cy="4525963"/>
          </a:xfrm>
        </p:spPr>
        <p:txBody>
          <a:bodyPr/>
          <a:lstStyle/>
          <a:p>
            <a:pPr marL="0" indent="0">
              <a:buNone/>
            </a:pPr>
            <a:endParaRPr lang="en-GB"/>
          </a:p>
          <a:p>
            <a:r>
              <a:rPr lang="en-GB"/>
              <a:t>Reread pages 196-198</a:t>
            </a:r>
          </a:p>
          <a:p>
            <a:endParaRPr lang="en-GB"/>
          </a:p>
          <a:p>
            <a:r>
              <a:rPr lang="en-GB"/>
              <a:t>Review at least TWO studies with research methods in mind related this syllabus topic</a:t>
            </a:r>
          </a:p>
        </p:txBody>
      </p:sp>
    </p:spTree>
    <p:extLst>
      <p:ext uri="{BB962C8B-B14F-4D97-AF65-F5344CB8AC3E}">
        <p14:creationId xmlns:p14="http://schemas.microsoft.com/office/powerpoint/2010/main" val="391448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E61201-780B-F648-96B2-370999394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8CDFF5-9E71-364F-A136-5BE0AD22FC3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/>
              <a:t>Review all </a:t>
            </a:r>
            <a:r>
              <a:rPr lang="en-GB" i="1"/>
              <a:t>topics</a:t>
            </a:r>
            <a:r>
              <a:rPr lang="en-GB"/>
              <a:t> and </a:t>
            </a:r>
            <a:r>
              <a:rPr lang="en-GB" i="1"/>
              <a:t>contents</a:t>
            </a:r>
            <a:r>
              <a:rPr lang="en-GB"/>
              <a:t> from </a:t>
            </a:r>
            <a:r>
              <a:rPr lang="en-GB" b="1" i="1"/>
              <a:t>cognitive </a:t>
            </a:r>
            <a:r>
              <a:rPr lang="en-GB" i="1"/>
              <a:t>approach to understanding behaviour</a:t>
            </a:r>
          </a:p>
          <a:p>
            <a:r>
              <a:rPr lang="en-GB"/>
              <a:t>What kind of Paper 1 questions could be created based on the HL extension?</a:t>
            </a:r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4E3F8187-B35D-2A40-819C-0971632B8D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00" y="2585829"/>
            <a:ext cx="3810000" cy="1905000"/>
          </a:xfrm>
        </p:spPr>
      </p:pic>
    </p:spTree>
    <p:extLst>
      <p:ext uri="{BB962C8B-B14F-4D97-AF65-F5344CB8AC3E}">
        <p14:creationId xmlns:p14="http://schemas.microsoft.com/office/powerpoint/2010/main" val="324482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03CD2F-35D4-FE43-83CB-1630797E1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209DE70E-B195-554F-9746-866EF5F1DBA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165486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342934424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88481770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06096153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2852795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/>
                        <a:t>Parts of cognitive approach to behaviour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a. Cognitive processing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b. Reliability of cognitive processes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c. Emotion and cognition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851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/>
                        <a:t>1. </a:t>
                      </a:r>
                      <a:r>
                        <a:rPr lang="en-GB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influence (positive and negative) of technologies (digital/modern) on cognitive processes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1c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812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/>
                        <a:t>2. </a:t>
                      </a:r>
                      <a:r>
                        <a:rPr lang="en-GB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Methods used to study the interaction between technologies and cognitive processes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2c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957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2226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4A7A93-FE88-3049-BAEB-C1D07E014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question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8472162-56C2-2E40-9F85-B6501D99C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Discuss the influence of technology on </a:t>
            </a:r>
            <a:r>
              <a:rPr lang="en-GB" b="1" dirty="0"/>
              <a:t>one or more</a:t>
            </a:r>
            <a:r>
              <a:rPr lang="en-GB" dirty="0"/>
              <a:t> cognitive processes (N20)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5E9E3411-8047-854D-8670-5074227004E2}"/>
              </a:ext>
            </a:extLst>
          </p:cNvPr>
          <p:cNvSpPr txBox="1"/>
          <p:nvPr/>
        </p:nvSpPr>
        <p:spPr>
          <a:xfrm>
            <a:off x="1603173" y="3638566"/>
            <a:ext cx="5937652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would you answer this essay question?</a:t>
            </a:r>
          </a:p>
          <a:p>
            <a:pPr algn="ctr"/>
            <a:r>
              <a:rPr lang="en-GB" sz="2400" b="1" dirty="0"/>
              <a:t>Create sketch responses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E127C80F-0C10-2441-A0D1-50F5A2C90FB5}"/>
              </a:ext>
            </a:extLst>
          </p:cNvPr>
          <p:cNvSpPr txBox="1"/>
          <p:nvPr/>
        </p:nvSpPr>
        <p:spPr>
          <a:xfrm>
            <a:off x="1874561" y="4836197"/>
            <a:ext cx="539487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Compare your ideas to the </a:t>
            </a:r>
            <a:r>
              <a:rPr lang="en-GB" sz="2400" b="1" dirty="0" err="1"/>
              <a:t>markscheme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45743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FA60F9D0-EDFE-3C40-B64B-B5560430D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Extension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sociocultural</a:t>
            </a:r>
            <a:r>
              <a:rPr lang="fi-FI" dirty="0"/>
              <a:t> </a:t>
            </a:r>
            <a:r>
              <a:rPr lang="fi-FI" dirty="0" err="1"/>
              <a:t>approach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CB5CA135-CB59-4B4F-9295-ACFE61C65FA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b="1" dirty="0"/>
              <a:t>The influence of globalization on individual behaviour</a:t>
            </a:r>
            <a:endParaRPr lang="en-GB" dirty="0"/>
          </a:p>
        </p:txBody>
      </p:sp>
      <p:pic>
        <p:nvPicPr>
          <p:cNvPr id="7" name="Sisällön paikkamerkki 5">
            <a:extLst>
              <a:ext uri="{FF2B5EF4-FFF2-40B4-BE49-F238E27FC236}">
                <a16:creationId xmlns:a16="http://schemas.microsoft.com/office/drawing/2014/main" id="{A63EDB41-C85D-AB46-8F1D-A4EDF20727A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2" y="1709935"/>
            <a:ext cx="4038598" cy="3675124"/>
          </a:xfrm>
        </p:spPr>
      </p:pic>
    </p:spTree>
    <p:extLst>
      <p:ext uri="{BB962C8B-B14F-4D97-AF65-F5344CB8AC3E}">
        <p14:creationId xmlns:p14="http://schemas.microsoft.com/office/powerpoint/2010/main" val="2971103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5A18D37-A908-6047-9C53-EC476F6AC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145BF5E-39C3-B844-A808-90F6C72F6F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i="1" dirty="0"/>
          </a:p>
          <a:p>
            <a:endParaRPr lang="en-GB" i="1" dirty="0"/>
          </a:p>
          <a:p>
            <a:r>
              <a:rPr lang="en-GB" i="1" dirty="0"/>
              <a:t>”The effect of the interaction of local and global influences on behaviour”</a:t>
            </a:r>
          </a:p>
          <a:p>
            <a:endParaRPr lang="en-GB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1BDCF89-5E21-744D-AEA9-05785E94F63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Reread pages 250–252 and the teacher’s materials related to this HL extension topic</a:t>
            </a:r>
          </a:p>
          <a:p>
            <a:r>
              <a:rPr lang="en-GB" dirty="0"/>
              <a:t>Review at least TWO studies related to this syllabus topic</a:t>
            </a:r>
          </a:p>
          <a:p>
            <a:pPr lvl="1"/>
            <a:r>
              <a:rPr lang="en-GB" dirty="0"/>
              <a:t>Use the whole syllabus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2877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988AFBD-D45E-8648-ADDF-49FCE8E4F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1A11880-2DDF-D448-91A0-C152E8EB549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  <a:p>
            <a:r>
              <a:rPr lang="en-GB" dirty="0"/>
              <a:t>”Research methods used to study the influence of globalization on behaviour”</a:t>
            </a:r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F56E137-E459-D343-9F02-3788B210998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Reread page 252 and the teacher’s materials related to this HL extension topic</a:t>
            </a:r>
          </a:p>
          <a:p>
            <a:r>
              <a:rPr lang="en-GB" dirty="0"/>
              <a:t>Review at least TWO studies related to this syllabus topic</a:t>
            </a:r>
          </a:p>
          <a:p>
            <a:pPr lvl="1"/>
            <a:r>
              <a:rPr lang="en-GB" dirty="0"/>
              <a:t>Use the whole syllabus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9040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B6454C-2BA0-B04F-8BCA-FEE0D9677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0A2AC54-9E73-8A48-9660-9D4C6A3989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Read the sample response to the question ”</a:t>
            </a:r>
            <a:r>
              <a:rPr lang="en-GB" i="1" dirty="0"/>
              <a:t>Evaluate one or more research methods used in the study of globalization and behaviour</a:t>
            </a:r>
            <a:r>
              <a:rPr lang="en-GB" dirty="0"/>
              <a:t>” 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686717A-EBE3-D545-B0A2-85E1220868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After reading the response,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this sample?</a:t>
            </a:r>
          </a:p>
        </p:txBody>
      </p:sp>
    </p:spTree>
    <p:extLst>
      <p:ext uri="{BB962C8B-B14F-4D97-AF65-F5344CB8AC3E}">
        <p14:creationId xmlns:p14="http://schemas.microsoft.com/office/powerpoint/2010/main" val="426377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9FFE2784-E0C9-C24B-A2A2-2C73FFEFC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Extension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biological</a:t>
            </a:r>
            <a:r>
              <a:rPr lang="fi-FI" dirty="0"/>
              <a:t> </a:t>
            </a:r>
            <a:r>
              <a:rPr lang="fi-FI" dirty="0" err="1"/>
              <a:t>approach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87F3A521-367A-9D43-958C-07C3403411A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b="1" dirty="0"/>
              <a:t>The role of animal research in understanding human behaviour</a:t>
            </a:r>
          </a:p>
        </p:txBody>
      </p:sp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434ECE81-8BEE-3343-85EF-275F6BF69D8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971" y="1926772"/>
            <a:ext cx="4035829" cy="3287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531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E61201-780B-F648-96B2-370999394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8CDFF5-9E71-364F-A136-5BE0AD22FC3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Review all </a:t>
            </a:r>
            <a:r>
              <a:rPr lang="en-GB" i="1" dirty="0"/>
              <a:t>topics</a:t>
            </a:r>
            <a:r>
              <a:rPr lang="en-GB" dirty="0"/>
              <a:t> and </a:t>
            </a:r>
            <a:r>
              <a:rPr lang="en-GB" i="1" dirty="0"/>
              <a:t>contents</a:t>
            </a:r>
            <a:r>
              <a:rPr lang="en-GB" dirty="0"/>
              <a:t> from </a:t>
            </a:r>
            <a:r>
              <a:rPr lang="en-GB" b="1" i="1" dirty="0"/>
              <a:t>sociocultural </a:t>
            </a:r>
            <a:r>
              <a:rPr lang="en-GB" i="1" dirty="0"/>
              <a:t>approach to understanding behaviour</a:t>
            </a:r>
          </a:p>
          <a:p>
            <a:r>
              <a:rPr lang="en-GB" dirty="0"/>
              <a:t>What kind of Paper 1 questions could be created based on the HL extension?</a:t>
            </a:r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4E3F8187-B35D-2A40-819C-0971632B8D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00" y="2585829"/>
            <a:ext cx="3810000" cy="1905000"/>
          </a:xfrm>
        </p:spPr>
      </p:pic>
    </p:spTree>
    <p:extLst>
      <p:ext uri="{BB962C8B-B14F-4D97-AF65-F5344CB8AC3E}">
        <p14:creationId xmlns:p14="http://schemas.microsoft.com/office/powerpoint/2010/main" val="362810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01B309-D9B2-4D44-9051-BFD0F99D2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E0AA2EAE-B55D-AE49-928D-AFB866610BF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417638"/>
          <a:ext cx="82296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8029">
                  <a:extLst>
                    <a:ext uri="{9D8B030D-6E8A-4147-A177-3AD203B41FA5}">
                      <a16:colId xmlns:a16="http://schemas.microsoft.com/office/drawing/2014/main" val="1641174456"/>
                    </a:ext>
                  </a:extLst>
                </a:gridCol>
                <a:gridCol w="1926771">
                  <a:extLst>
                    <a:ext uri="{9D8B030D-6E8A-4147-A177-3AD203B41FA5}">
                      <a16:colId xmlns:a16="http://schemas.microsoft.com/office/drawing/2014/main" val="359197060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481629548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635749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Parts of socio-cultural approach to behaviour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a. The individual and the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b. Cultural origins of behaviour and cognition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c. Cultural </a:t>
                      </a:r>
                      <a:r>
                        <a:rPr lang="en-GB" noProof="0" dirty="0" err="1"/>
                        <a:t>influ-ences</a:t>
                      </a:r>
                      <a:r>
                        <a:rPr lang="en-GB" noProof="0" dirty="0"/>
                        <a:t> on individual behaviour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1. </a:t>
                      </a:r>
                      <a:r>
                        <a:rPr lang="en-GB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effect of the interaction of local and global influences on behaviour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  <a:p>
                      <a:pPr algn="ctr"/>
                      <a:r>
                        <a:rPr lang="en-GB" noProof="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  <a:p>
                      <a:pPr algn="ctr"/>
                      <a:r>
                        <a:rPr lang="en-GB" noProof="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  <a:p>
                      <a:pPr algn="ctr"/>
                      <a:r>
                        <a:rPr lang="en-GB" noProof="0" dirty="0"/>
                        <a:t>1c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048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Research methods used to study the influence of globalization on behaviour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  <a:p>
                      <a:pPr algn="ctr"/>
                      <a:r>
                        <a:rPr lang="en-GB" noProof="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  <a:p>
                      <a:pPr algn="ctr"/>
                      <a:r>
                        <a:rPr lang="en-GB" noProof="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  <a:p>
                      <a:pPr algn="ctr"/>
                      <a:r>
                        <a:rPr lang="en-GB" noProof="0" dirty="0"/>
                        <a:t>2c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255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8228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4A7A93-FE88-3049-BAEB-C1D07E014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question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8472162-56C2-2E40-9F85-B6501D99C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Discuss how globalization may influence behaviour (M19)</a:t>
            </a:r>
          </a:p>
          <a:p>
            <a:r>
              <a:rPr lang="en-GB" dirty="0"/>
              <a:t>To what extent does globalization influence behaviour? (M21 TZ2)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5E9E3411-8047-854D-8670-5074227004E2}"/>
              </a:ext>
            </a:extLst>
          </p:cNvPr>
          <p:cNvSpPr txBox="1"/>
          <p:nvPr/>
        </p:nvSpPr>
        <p:spPr>
          <a:xfrm>
            <a:off x="1603171" y="3863181"/>
            <a:ext cx="5937652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would you answer this essay question?</a:t>
            </a:r>
          </a:p>
          <a:p>
            <a:pPr algn="ctr"/>
            <a:r>
              <a:rPr lang="en-GB" sz="2400" b="1" dirty="0"/>
              <a:t>Create sketch responses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E127C80F-0C10-2441-A0D1-50F5A2C90FB5}"/>
              </a:ext>
            </a:extLst>
          </p:cNvPr>
          <p:cNvSpPr txBox="1"/>
          <p:nvPr/>
        </p:nvSpPr>
        <p:spPr>
          <a:xfrm>
            <a:off x="1874560" y="5026967"/>
            <a:ext cx="539487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Compare your ideas to the </a:t>
            </a:r>
            <a:r>
              <a:rPr lang="en-GB" sz="2400" b="1" dirty="0" err="1"/>
              <a:t>markscheme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90220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err="1"/>
              <a:t>Owl</a:t>
            </a:r>
            <a:r>
              <a:rPr lang="fi-FI" dirty="0"/>
              <a:t> </a:t>
            </a:r>
            <a:r>
              <a:rPr lang="fi-FI" dirty="0" err="1"/>
              <a:t>monkey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://soa111.wordpress.com/2011/02/08/</a:t>
            </a:r>
            <a:r>
              <a:rPr lang="fi-FI" dirty="0" err="1"/>
              <a:t>owl-monkey-fact-sheet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5th of </a:t>
            </a:r>
            <a:r>
              <a:rPr lang="fi-FI" dirty="0" err="1"/>
              <a:t>January</a:t>
            </a:r>
            <a:r>
              <a:rPr lang="fi-FI" dirty="0"/>
              <a:t> 2018.</a:t>
            </a:r>
          </a:p>
          <a:p>
            <a:r>
              <a:rPr lang="fi-FI" dirty="0" err="1"/>
              <a:t>Review</a:t>
            </a:r>
            <a:r>
              <a:rPr lang="fi-FI" dirty="0"/>
              <a:t> &lt;http://</a:t>
            </a:r>
            <a:r>
              <a:rPr lang="fi-FI" dirty="0" err="1"/>
              <a:t>ajslp.pubs.asha.org</a:t>
            </a:r>
            <a:r>
              <a:rPr lang="fi-FI" dirty="0"/>
              <a:t>/</a:t>
            </a:r>
            <a:r>
              <a:rPr lang="fi-FI" dirty="0" err="1"/>
              <a:t>article.aspx?articleid</a:t>
            </a:r>
            <a:r>
              <a:rPr lang="fi-FI" dirty="0"/>
              <a:t>=2204333&gt; </a:t>
            </a:r>
            <a:r>
              <a:rPr lang="fi-FI" dirty="0" err="1"/>
              <a:t>Accessed</a:t>
            </a:r>
            <a:r>
              <a:rPr lang="fi-FI" dirty="0"/>
              <a:t> 22nd of November 2017.</a:t>
            </a:r>
          </a:p>
          <a:p>
            <a:r>
              <a:rPr lang="fi-FI" dirty="0"/>
              <a:t>Media </a:t>
            </a:r>
            <a:r>
              <a:rPr lang="fi-FI" dirty="0" err="1"/>
              <a:t>space</a:t>
            </a:r>
            <a:r>
              <a:rPr lang="fi-FI" dirty="0"/>
              <a:t> &lt;http://</a:t>
            </a:r>
            <a:r>
              <a:rPr lang="fi-FI" dirty="0" err="1"/>
              <a:t>www.torrens.edu.au</a:t>
            </a:r>
            <a:r>
              <a:rPr lang="fi-FI" dirty="0"/>
              <a:t>/</a:t>
            </a:r>
            <a:r>
              <a:rPr lang="fi-FI" dirty="0" err="1"/>
              <a:t>courses</a:t>
            </a:r>
            <a:r>
              <a:rPr lang="fi-FI" dirty="0"/>
              <a:t>/design/bachelor-media-design&gt; </a:t>
            </a:r>
            <a:r>
              <a:rPr lang="fi-FI" dirty="0" err="1"/>
              <a:t>Accessed</a:t>
            </a:r>
            <a:r>
              <a:rPr lang="fi-FI" dirty="0"/>
              <a:t> 12th of </a:t>
            </a:r>
            <a:r>
              <a:rPr lang="fi-FI" dirty="0" err="1"/>
              <a:t>January</a:t>
            </a:r>
            <a:r>
              <a:rPr lang="fi-FI" dirty="0"/>
              <a:t> 2018.</a:t>
            </a:r>
          </a:p>
          <a:p>
            <a:r>
              <a:rPr lang="fi-FI" dirty="0" err="1"/>
              <a:t>Globalization</a:t>
            </a:r>
            <a:r>
              <a:rPr lang="fi-FI" dirty="0"/>
              <a:t> 2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www.heartland.org</a:t>
            </a:r>
            <a:r>
              <a:rPr lang="fi-FI" dirty="0"/>
              <a:t>/</a:t>
            </a:r>
            <a:r>
              <a:rPr lang="fi-FI" dirty="0" err="1"/>
              <a:t>multimedia</a:t>
            </a:r>
            <a:r>
              <a:rPr lang="fi-FI" dirty="0"/>
              <a:t>/</a:t>
            </a:r>
            <a:r>
              <a:rPr lang="fi-FI" dirty="0" err="1"/>
              <a:t>podcasts</a:t>
            </a:r>
            <a:r>
              <a:rPr lang="fi-FI" dirty="0"/>
              <a:t>/daniel-griswold-globalization-and-free-trade-are-not-dirty-words&gt; </a:t>
            </a:r>
            <a:r>
              <a:rPr lang="fi-FI" dirty="0" err="1"/>
              <a:t>Accessed</a:t>
            </a:r>
            <a:r>
              <a:rPr lang="fi-FI" dirty="0"/>
              <a:t> 1st of October 2018.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017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9C7198-DDE7-8B47-843C-B09332882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i="1" dirty="0"/>
              <a:t>The value of animal models in research to provide insight into human behaviour</a:t>
            </a:r>
          </a:p>
          <a:p>
            <a:endParaRPr lang="en-GB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B4E7490-99E3-D34E-96C9-43D38EBC25A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Reread pages 116–118 and the teacher’s handout related to the value of animal models</a:t>
            </a:r>
          </a:p>
          <a:p>
            <a:r>
              <a:rPr lang="en-GB" dirty="0"/>
              <a:t>Review at least TWO studies related to this syllabus topic</a:t>
            </a:r>
          </a:p>
          <a:p>
            <a:pPr lvl="1"/>
            <a:r>
              <a:rPr lang="en-GB" dirty="0"/>
              <a:t>Use the whole syllabus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81704D-4C4A-5945-829A-BC38C902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7EBFD1-B355-7644-998F-F13CF8DADE8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Read the sample response to the question </a:t>
            </a:r>
            <a:r>
              <a:rPr lang="en-GB" i="1" dirty="0"/>
              <a:t>”Discuss the value of animal models in the study of the brain and behaviour”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607CC1D-7FA6-C941-AFF3-9CF6C87847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After reading the response,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this sample?</a:t>
            </a:r>
          </a:p>
        </p:txBody>
      </p:sp>
    </p:spTree>
    <p:extLst>
      <p:ext uri="{BB962C8B-B14F-4D97-AF65-F5344CB8AC3E}">
        <p14:creationId xmlns:p14="http://schemas.microsoft.com/office/powerpoint/2010/main" val="424352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3FB46E-6984-0B4F-90F1-F7C946451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D471432-E71D-EC4F-A843-23D9598B4D7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r>
              <a:rPr lang="en-GB" i="1" dirty="0"/>
              <a:t>Ethical considerations in animal research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02B96C85-BB54-2745-9E8C-509725AF930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Reread pages 119-120 and your memos + teacher’s materials in </a:t>
            </a:r>
            <a:r>
              <a:rPr lang="en-GB" dirty="0" err="1"/>
              <a:t>peda.net</a:t>
            </a:r>
            <a:r>
              <a:rPr lang="en-GB" dirty="0"/>
              <a:t> related to the ethical considerations in animal research</a:t>
            </a:r>
          </a:p>
          <a:p>
            <a:r>
              <a:rPr lang="en-GB" dirty="0"/>
              <a:t>Review at least TWO studies related to this syllabus topic</a:t>
            </a:r>
          </a:p>
          <a:p>
            <a:pPr lvl="1"/>
            <a:r>
              <a:rPr lang="en-GB" dirty="0"/>
              <a:t>Use the whole syllabus</a:t>
            </a:r>
          </a:p>
        </p:txBody>
      </p:sp>
    </p:spTree>
    <p:extLst>
      <p:ext uri="{BB962C8B-B14F-4D97-AF65-F5344CB8AC3E}">
        <p14:creationId xmlns:p14="http://schemas.microsoft.com/office/powerpoint/2010/main" val="953286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E61201-780B-F648-96B2-370999394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8CDFF5-9E71-364F-A136-5BE0AD22FC3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Review all </a:t>
            </a:r>
            <a:r>
              <a:rPr lang="en-GB" i="1" dirty="0"/>
              <a:t>topics</a:t>
            </a:r>
            <a:r>
              <a:rPr lang="en-GB" dirty="0"/>
              <a:t> and </a:t>
            </a:r>
            <a:r>
              <a:rPr lang="en-GB" i="1" dirty="0"/>
              <a:t>contents</a:t>
            </a:r>
            <a:r>
              <a:rPr lang="en-GB" dirty="0"/>
              <a:t> from </a:t>
            </a:r>
            <a:r>
              <a:rPr lang="en-GB" b="1" i="1" dirty="0"/>
              <a:t>biological </a:t>
            </a:r>
            <a:r>
              <a:rPr lang="en-GB" i="1" dirty="0"/>
              <a:t>approach to understanding behaviour</a:t>
            </a:r>
          </a:p>
          <a:p>
            <a:r>
              <a:rPr lang="en-GB" dirty="0"/>
              <a:t>What kind of Paper 1 questions could be created based on the HL extension?</a:t>
            </a:r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4E3F8187-B35D-2A40-819C-0971632B8D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00" y="2585829"/>
            <a:ext cx="3810000" cy="1905000"/>
          </a:xfrm>
        </p:spPr>
      </p:pic>
    </p:spTree>
    <p:extLst>
      <p:ext uri="{BB962C8B-B14F-4D97-AF65-F5344CB8AC3E}">
        <p14:creationId xmlns:p14="http://schemas.microsoft.com/office/powerpoint/2010/main" val="32135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03CD2F-35D4-FE43-83CB-1630797E1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209DE70E-B195-554F-9746-866EF5F1DBA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342934424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88481770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06096153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2852795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Parts of biological approach to behaviour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a. The relationship between the brain and behaviour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b. Hormones and pheromones and their effects on behaviour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c. The relationship between genetics and behaviour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851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1. The value of animal models in research to provide insight into human behaviour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1c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812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2. Ethical considerations in animal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  <a:p>
                      <a:pPr algn="ctr"/>
                      <a:r>
                        <a:rPr lang="en-GB" noProof="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  <a:p>
                      <a:pPr algn="ctr"/>
                      <a:r>
                        <a:rPr lang="en-GB" noProof="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  <a:p>
                      <a:pPr algn="ctr"/>
                      <a:r>
                        <a:rPr lang="en-GB" noProof="0" dirty="0"/>
                        <a:t>2c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14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579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A82810-03B9-E346-BCA3-C98370357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questions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A8DA97-F77D-7B46-BA95-7B0CA3EDE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54507"/>
            <a:ext cx="8229600" cy="4525963"/>
          </a:xfrm>
        </p:spPr>
        <p:txBody>
          <a:bodyPr/>
          <a:lstStyle/>
          <a:p>
            <a:r>
              <a:rPr lang="en-GB" dirty="0"/>
              <a:t>Discuss how animal research may provide insight into human behaviour (M19 TZ1)</a:t>
            </a:r>
          </a:p>
          <a:p>
            <a:r>
              <a:rPr lang="en-GB" dirty="0"/>
              <a:t>Discuss </a:t>
            </a:r>
            <a:r>
              <a:rPr lang="en-GB" b="1" dirty="0"/>
              <a:t>two or more</a:t>
            </a:r>
            <a:r>
              <a:rPr lang="en-GB" dirty="0"/>
              <a:t> ethical considerations in animal research when investigating the brain and behaviour (M19 TZ2)</a:t>
            </a:r>
          </a:p>
          <a:p>
            <a:r>
              <a:rPr lang="en-GB" dirty="0"/>
              <a:t>With reference to research investigating the brain, discuss the role of animal research in understanding human behaviour (N20)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86410BAD-F4C4-0F4C-9F15-A633B159086E}"/>
              </a:ext>
            </a:extLst>
          </p:cNvPr>
          <p:cNvSpPr txBox="1"/>
          <p:nvPr/>
        </p:nvSpPr>
        <p:spPr>
          <a:xfrm>
            <a:off x="1485352" y="5364971"/>
            <a:ext cx="6173293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would you answer these essay questions?</a:t>
            </a:r>
          </a:p>
          <a:p>
            <a:pPr algn="ctr"/>
            <a:r>
              <a:rPr lang="en-GB" sz="2400" b="1" dirty="0"/>
              <a:t>Create sketch responses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A39F0914-8B7A-9E40-B206-A2916D5ECF5A}"/>
              </a:ext>
            </a:extLst>
          </p:cNvPr>
          <p:cNvSpPr txBox="1"/>
          <p:nvPr/>
        </p:nvSpPr>
        <p:spPr>
          <a:xfrm>
            <a:off x="1874562" y="6285835"/>
            <a:ext cx="539487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Compare your ideas to the </a:t>
            </a:r>
            <a:r>
              <a:rPr lang="en-GB" sz="2400" b="1" dirty="0" err="1"/>
              <a:t>markschemes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49643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6233D2-BD86-5048-8CA8-309AF57A8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Extension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cognitive</a:t>
            </a:r>
            <a:r>
              <a:rPr lang="fi-FI" dirty="0"/>
              <a:t> </a:t>
            </a:r>
            <a:r>
              <a:rPr lang="fi-FI" dirty="0" err="1"/>
              <a:t>approach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CC3805E-FCD1-5E42-9710-B4D7FDA3F9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b="1" dirty="0"/>
          </a:p>
          <a:p>
            <a:endParaRPr lang="en-GB" b="1" dirty="0"/>
          </a:p>
          <a:p>
            <a:r>
              <a:rPr lang="en-GB" b="1" dirty="0"/>
              <a:t>Cognitive processing in a technological (digital/modern) world</a:t>
            </a:r>
            <a:endParaRPr lang="en-GB" dirty="0"/>
          </a:p>
        </p:txBody>
      </p:sp>
      <p:pic>
        <p:nvPicPr>
          <p:cNvPr id="6" name="Sisällön paikkamerkki 6">
            <a:extLst>
              <a:ext uri="{FF2B5EF4-FFF2-40B4-BE49-F238E27FC236}">
                <a16:creationId xmlns:a16="http://schemas.microsoft.com/office/drawing/2014/main" id="{288A519F-63F2-CF4E-ADC5-E77AF89A26A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93705"/>
            <a:ext cx="4038600" cy="2270590"/>
          </a:xfrm>
        </p:spPr>
      </p:pic>
    </p:spTree>
    <p:extLst>
      <p:ext uri="{BB962C8B-B14F-4D97-AF65-F5344CB8AC3E}">
        <p14:creationId xmlns:p14="http://schemas.microsoft.com/office/powerpoint/2010/main" val="3159753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</TotalTime>
  <Words>936</Words>
  <Application>Microsoft Macintosh PowerPoint</Application>
  <PresentationFormat>Näytössä katseltava diaesitys (4:3)</PresentationFormat>
  <Paragraphs>177</Paragraphs>
  <Slides>23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Office-teema</vt:lpstr>
      <vt:lpstr>REVIEWING THE HL EXTENSIONS OF THE CORE (Dec 2019 syllabus revision)</vt:lpstr>
      <vt:lpstr>Extension of the biological approach</vt:lpstr>
      <vt:lpstr>TASK</vt:lpstr>
      <vt:lpstr>TASK</vt:lpstr>
      <vt:lpstr>TASK</vt:lpstr>
      <vt:lpstr>TASK</vt:lpstr>
      <vt:lpstr>TASK</vt:lpstr>
      <vt:lpstr>Past questions</vt:lpstr>
      <vt:lpstr>Extension of the cognitive approach</vt:lpstr>
      <vt:lpstr>TASK</vt:lpstr>
      <vt:lpstr>TASK</vt:lpstr>
      <vt:lpstr>TASK</vt:lpstr>
      <vt:lpstr>TASK</vt:lpstr>
      <vt:lpstr>TASK</vt:lpstr>
      <vt:lpstr>Past question</vt:lpstr>
      <vt:lpstr>Extension of the sociocultural approach</vt:lpstr>
      <vt:lpstr>TASK</vt:lpstr>
      <vt:lpstr>TASK</vt:lpstr>
      <vt:lpstr>TASK</vt:lpstr>
      <vt:lpstr>TASK</vt:lpstr>
      <vt:lpstr>TASK</vt:lpstr>
      <vt:lpstr>Past question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81</cp:revision>
  <dcterms:created xsi:type="dcterms:W3CDTF">2016-01-27T06:20:57Z</dcterms:created>
  <dcterms:modified xsi:type="dcterms:W3CDTF">2022-03-06T17:41:24Z</dcterms:modified>
</cp:coreProperties>
</file>