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8" r:id="rId3"/>
    <p:sldId id="369" r:id="rId4"/>
    <p:sldId id="372" r:id="rId5"/>
    <p:sldId id="363" r:id="rId6"/>
    <p:sldId id="364" r:id="rId7"/>
    <p:sldId id="366" r:id="rId8"/>
    <p:sldId id="367" r:id="rId9"/>
    <p:sldId id="288" r:id="rId10"/>
    <p:sldId id="373" r:id="rId11"/>
    <p:sldId id="374" r:id="rId12"/>
    <p:sldId id="310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2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document/d/1Tn1KBmoUdtaU9vWJfxWyC4o5TbA07k2as29kIwKr05M/edit?usp=sharin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THE RELATIONSHIP BETWEEN THE BRAIN AND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77F061-FB61-A741-9691-49A596F4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A48140D-C290-FD4C-892B-8512332F8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4771"/>
            <a:ext cx="8229600" cy="5418591"/>
          </a:xfrm>
        </p:spPr>
        <p:txBody>
          <a:bodyPr>
            <a:normAutofit/>
          </a:bodyPr>
          <a:lstStyle/>
          <a:p>
            <a:r>
              <a:rPr lang="en-GB" dirty="0"/>
              <a:t>Review the following contents with the following studies:</a:t>
            </a:r>
          </a:p>
          <a:p>
            <a:pPr lvl="1"/>
            <a:r>
              <a:rPr lang="en-GB" dirty="0"/>
              <a:t> Excitatory neurotransmission: </a:t>
            </a:r>
            <a:r>
              <a:rPr lang="en-GB" b="1" dirty="0"/>
              <a:t>Fisher, Aron and Brown (2005)</a:t>
            </a:r>
            <a:r>
              <a:rPr lang="en-GB" dirty="0"/>
              <a:t> – </a:t>
            </a:r>
            <a:r>
              <a:rPr lang="en-GB" i="1" dirty="0"/>
              <a:t>Dopamine</a:t>
            </a:r>
            <a:r>
              <a:rPr lang="en-GB" dirty="0"/>
              <a:t> as an excitatory neurotransmitter in romantic love</a:t>
            </a:r>
          </a:p>
          <a:p>
            <a:pPr lvl="1"/>
            <a:r>
              <a:rPr lang="en-GB" dirty="0"/>
              <a:t>Inhibitory neurotransmission: </a:t>
            </a:r>
            <a:r>
              <a:rPr lang="en-GB" b="1" dirty="0"/>
              <a:t>Crockett et al. (2010)</a:t>
            </a:r>
            <a:r>
              <a:rPr lang="en-GB" dirty="0"/>
              <a:t> – </a:t>
            </a:r>
            <a:r>
              <a:rPr lang="en-GB" i="1" dirty="0"/>
              <a:t>Serotonin</a:t>
            </a:r>
            <a:r>
              <a:rPr lang="en-GB" dirty="0"/>
              <a:t> as an inhibitory neurotransmitter in prosocial behaviour</a:t>
            </a:r>
          </a:p>
          <a:p>
            <a:pPr lvl="1"/>
            <a:r>
              <a:rPr lang="en-GB" dirty="0"/>
              <a:t>Agonist and antagonist: </a:t>
            </a:r>
            <a:r>
              <a:rPr lang="en-GB" b="1" dirty="0"/>
              <a:t>Rogers and </a:t>
            </a:r>
            <a:r>
              <a:rPr lang="en-GB" b="1" dirty="0" err="1"/>
              <a:t>Kesner</a:t>
            </a:r>
            <a:r>
              <a:rPr lang="en-GB" b="1" dirty="0"/>
              <a:t> (2003) </a:t>
            </a:r>
            <a:r>
              <a:rPr lang="en-GB" i="1" dirty="0"/>
              <a:t>Acetylcholine</a:t>
            </a:r>
            <a:r>
              <a:rPr lang="en-GB" dirty="0"/>
              <a:t> (agonist) in the formation of memories with </a:t>
            </a:r>
            <a:r>
              <a:rPr lang="en-GB" i="1" dirty="0"/>
              <a:t>scopolamine</a:t>
            </a:r>
            <a:r>
              <a:rPr lang="en-GB" dirty="0"/>
              <a:t> (antagonist)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8A37F8D5-4F21-6345-9735-B3629C8B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C96F90D-01A0-5841-A1D1-C1E9BEA942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”Neurotransmitters and their effects on behaviour: Study one neurotransmitter and its effect on behaviour”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C34E417-B578-6D42-A520-A9EAF7915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at least TWO studies that relate to neurotransmitters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28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head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synergycodes.com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/3-steps-to-conduct-your-research-easier/&gt; </a:t>
            </a:r>
            <a:r>
              <a:rPr lang="fi-FI" dirty="0" err="1"/>
              <a:t>Accessed</a:t>
            </a:r>
            <a:r>
              <a:rPr lang="fi-FI" dirty="0"/>
              <a:t> 14th of </a:t>
            </a:r>
            <a:r>
              <a:rPr lang="fi-FI" dirty="0" err="1"/>
              <a:t>January</a:t>
            </a:r>
            <a:r>
              <a:rPr lang="fi-FI" dirty="0"/>
              <a:t> 2022.</a:t>
            </a:r>
          </a:p>
          <a:p>
            <a:r>
              <a:rPr lang="fi-FI" dirty="0" err="1"/>
              <a:t>Blue</a:t>
            </a:r>
            <a:r>
              <a:rPr lang="fi-FI" dirty="0"/>
              <a:t>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medium.com</a:t>
            </a:r>
            <a:r>
              <a:rPr lang="fi-FI" dirty="0"/>
              <a:t>/</a:t>
            </a:r>
            <a:r>
              <a:rPr lang="fi-FI" dirty="0" err="1"/>
              <a:t>predict</a:t>
            </a:r>
            <a:r>
              <a:rPr lang="fi-FI" dirty="0"/>
              <a:t>/artificial-neural-networks-mapping-the-human-brain-2e0bd4a93160&gt;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/>
              <a:t>Green </a:t>
            </a:r>
            <a:r>
              <a:rPr lang="fi-FI" dirty="0" err="1"/>
              <a:t>brain</a:t>
            </a:r>
            <a:r>
              <a:rPr lang="fi-FI" dirty="0"/>
              <a:t> </a:t>
            </a:r>
            <a:r>
              <a:rPr lang="fi-FI" dirty="0" err="1"/>
              <a:t>cells</a:t>
            </a:r>
            <a:r>
              <a:rPr lang="fi-FI" dirty="0"/>
              <a:t> &lt;</a:t>
            </a:r>
            <a:r>
              <a:rPr lang="mr-IN" dirty="0" err="1"/>
              <a:t>https</a:t>
            </a:r>
            <a:r>
              <a:rPr lang="mr-IN" dirty="0"/>
              <a:t>://</a:t>
            </a:r>
            <a:r>
              <a:rPr lang="mr-IN" dirty="0" err="1"/>
              <a:t>fi.pinterest.com</a:t>
            </a:r>
            <a:r>
              <a:rPr lang="mr-IN" dirty="0"/>
              <a:t>/</a:t>
            </a:r>
            <a:r>
              <a:rPr lang="mr-IN" dirty="0" err="1"/>
              <a:t>pin</a:t>
            </a:r>
            <a:r>
              <a:rPr lang="mr-IN" dirty="0"/>
              <a:t>/61854194853929129/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15th of </a:t>
            </a:r>
            <a:r>
              <a:rPr lang="fi-FI" dirty="0" err="1"/>
              <a:t>September</a:t>
            </a:r>
            <a:r>
              <a:rPr lang="fi-FI" dirty="0"/>
              <a:t> 2017.</a:t>
            </a:r>
          </a:p>
        </p:txBody>
      </p:sp>
    </p:spTree>
    <p:extLst>
      <p:ext uri="{BB962C8B-B14F-4D97-AF65-F5344CB8AC3E}">
        <p14:creationId xmlns:p14="http://schemas.microsoft.com/office/powerpoint/2010/main" val="362041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CCDA3F6-B529-AA49-8909-495D99B2E5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i="1" dirty="0"/>
              <a:t>“</a:t>
            </a:r>
            <a:r>
              <a:rPr lang="en-GB" b="1" i="1" dirty="0"/>
              <a:t>The contribution of research methods </a:t>
            </a:r>
            <a:r>
              <a:rPr lang="en-GB" i="1" dirty="0"/>
              <a:t>used in the biological approach to understanding human behaviour”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2B2A30FB-93F0-214B-86C1-C08D662309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Write sketch </a:t>
            </a:r>
            <a:br>
              <a:rPr lang="en-GB" dirty="0"/>
            </a:br>
            <a:r>
              <a:rPr lang="en-GB" dirty="0"/>
              <a:t>responses to the following question:</a:t>
            </a:r>
          </a:p>
          <a:p>
            <a:pPr lvl="1"/>
            <a:r>
              <a:rPr lang="en-GB" i="1" dirty="0"/>
              <a:t>”Evaluate </a:t>
            </a:r>
            <a:r>
              <a:rPr lang="en-GB" b="1" i="1" dirty="0"/>
              <a:t>two</a:t>
            </a:r>
            <a:r>
              <a:rPr lang="en-GB" i="1" dirty="0"/>
              <a:t> research methods used in the study of the brain and behaviour in biological approach”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5A690A-BA0E-4F40-8D7A-5FC24B57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8A5C13-FE9C-F84C-B4F0-49F86FB078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responses and compare your sketch responses to the samples</a:t>
            </a:r>
          </a:p>
          <a:p>
            <a:pPr lvl="1"/>
            <a:r>
              <a:rPr lang="en-GB" dirty="0"/>
              <a:t>How different or similar were they?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A1A0356-9F91-9741-9731-BCB00CF414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What were you able to learn from the sample responses?</a:t>
            </a:r>
          </a:p>
          <a:p>
            <a:endParaRPr lang="en-GB" dirty="0"/>
          </a:p>
          <a:p>
            <a:r>
              <a:rPr lang="en-GB" dirty="0"/>
              <a:t>What do you need to review based on these sample responses?</a:t>
            </a:r>
          </a:p>
        </p:txBody>
      </p:sp>
    </p:spTree>
    <p:extLst>
      <p:ext uri="{BB962C8B-B14F-4D97-AF65-F5344CB8AC3E}">
        <p14:creationId xmlns:p14="http://schemas.microsoft.com/office/powerpoint/2010/main" val="690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FCE19-3528-0341-BB18-A2074429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E2DF4F-AE04-9D48-ADB0-E44B599C8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Review the essential concept related to research methods with the help of the Google doc </a:t>
            </a:r>
            <a:r>
              <a:rPr lang="en-GB" dirty="0">
                <a:hlinkClick r:id="rId2"/>
              </a:rPr>
              <a:t>”19IB psych notes for revision”</a:t>
            </a:r>
            <a:endParaRPr lang="en-GB" dirty="0"/>
          </a:p>
          <a:p>
            <a:pPr lvl="1"/>
            <a:r>
              <a:rPr lang="en-GB" dirty="0"/>
              <a:t>Contribute to the doc to the best of your ability!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1C63C1F9-D1DC-4145-BDFA-30BE510AD6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18417"/>
            <a:ext cx="4038600" cy="3089529"/>
          </a:xfrm>
        </p:spPr>
      </p:pic>
    </p:spTree>
    <p:extLst>
      <p:ext uri="{BB962C8B-B14F-4D97-AF65-F5344CB8AC3E}">
        <p14:creationId xmlns:p14="http://schemas.microsoft.com/office/powerpoint/2010/main" val="11904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343764-4A2F-7F43-9ADC-24E94520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F91443-9402-9A42-8E4E-99722269A38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r>
              <a:rPr lang="en-GB" i="1" dirty="0"/>
              <a:t>”Techniques used to study the brain in relation to behaviour: Study one technique used to understand the brain and behaviour”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2EF34EB-75C2-154D-991B-F93ED51454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Choose ONE brain imaging technique from the syllabus and review it thoroughly with the help of the materials in </a:t>
            </a:r>
            <a:r>
              <a:rPr lang="en-GB" dirty="0" err="1"/>
              <a:t>ManageBac</a:t>
            </a:r>
            <a:endParaRPr lang="en-GB" dirty="0"/>
          </a:p>
          <a:p>
            <a:r>
              <a:rPr lang="en-GB" dirty="0"/>
              <a:t>Search for at least TWO studies that use the brain imaging technique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6DE6EDF-FF3F-F64A-86C2-E7CE675CDCE5}"/>
              </a:ext>
            </a:extLst>
          </p:cNvPr>
          <p:cNvSpPr txBox="1"/>
          <p:nvPr/>
        </p:nvSpPr>
        <p:spPr>
          <a:xfrm>
            <a:off x="242819" y="4925834"/>
            <a:ext cx="4633384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Please note! </a:t>
            </a:r>
          </a:p>
          <a:p>
            <a:pPr algn="ctr"/>
            <a:r>
              <a:rPr lang="en-GB" sz="2400" b="1" dirty="0"/>
              <a:t>You need to understand the basics </a:t>
            </a:r>
          </a:p>
          <a:p>
            <a:pPr algn="ctr"/>
            <a:r>
              <a:rPr lang="en-GB" sz="2400" b="1" dirty="0"/>
              <a:t>of the other techniques as well!</a:t>
            </a:r>
          </a:p>
        </p:txBody>
      </p:sp>
    </p:spTree>
    <p:extLst>
      <p:ext uri="{BB962C8B-B14F-4D97-AF65-F5344CB8AC3E}">
        <p14:creationId xmlns:p14="http://schemas.microsoft.com/office/powerpoint/2010/main" val="59519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FD8D68-C04A-5E4D-8998-4BFD02EC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041CD6-30FA-B246-977B-2C2A26695C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”Localization of function: Study one example of localization of function”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E4DC1-E475-E44B-862F-F676AF022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Review brain parts with their major functions</a:t>
            </a:r>
          </a:p>
          <a:p>
            <a:r>
              <a:rPr lang="en-GB" dirty="0"/>
              <a:t>Choose ONE function</a:t>
            </a:r>
          </a:p>
          <a:p>
            <a:r>
              <a:rPr lang="en-GB" dirty="0"/>
              <a:t>Search for at least TWO studies that provide evidence </a:t>
            </a:r>
            <a:r>
              <a:rPr lang="en-GB" dirty="0">
                <a:solidFill>
                  <a:srgbClr val="00B050"/>
                </a:solidFill>
              </a:rPr>
              <a:t>for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against</a:t>
            </a:r>
            <a:r>
              <a:rPr lang="en-GB" dirty="0"/>
              <a:t> the localization of the function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49C1C5D-3AAB-F24C-B27A-367503999F12}"/>
              </a:ext>
            </a:extLst>
          </p:cNvPr>
          <p:cNvSpPr txBox="1"/>
          <p:nvPr/>
        </p:nvSpPr>
        <p:spPr>
          <a:xfrm>
            <a:off x="957622" y="4724400"/>
            <a:ext cx="303775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Convenient example </a:t>
            </a:r>
          </a:p>
          <a:p>
            <a:pPr algn="ctr"/>
            <a:r>
              <a:rPr lang="en-GB" sz="2400" b="1" dirty="0"/>
              <a:t>of a function: </a:t>
            </a:r>
            <a:r>
              <a:rPr lang="en-GB" sz="2400" b="1" i="1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37245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003A04-F67C-2643-B5C0-BCD44623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90076FC-38FC-4746-9330-E8B799C3C6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following contents with ONE appropriate study</a:t>
            </a:r>
          </a:p>
          <a:p>
            <a:pPr lvl="1"/>
            <a:r>
              <a:rPr lang="en-GB" i="1" dirty="0"/>
              <a:t>Neural network</a:t>
            </a:r>
          </a:p>
          <a:p>
            <a:pPr lvl="1"/>
            <a:r>
              <a:rPr lang="en-GB" i="1" dirty="0"/>
              <a:t>Neural pruning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5" name="Sisällön paikkamerkki 5" descr="Kuva, joka sisältää kohteen koripallo, peli, eläin, koralli&#10;&#10;Kuvaus luotu automaattisesti">
            <a:extLst>
              <a:ext uri="{FF2B5EF4-FFF2-40B4-BE49-F238E27FC236}">
                <a16:creationId xmlns:a16="http://schemas.microsoft.com/office/drawing/2014/main" id="{B346CA43-0843-404A-B795-2D95C411B6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542"/>
            <a:ext cx="4038600" cy="3025278"/>
          </a:xfrm>
        </p:spPr>
      </p:pic>
    </p:spTree>
    <p:extLst>
      <p:ext uri="{BB962C8B-B14F-4D97-AF65-F5344CB8AC3E}">
        <p14:creationId xmlns:p14="http://schemas.microsoft.com/office/powerpoint/2010/main" val="29793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EE612-119E-E341-8820-04EC95F1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E7D44-A9D5-4942-ACA7-614B06606F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”Neuroplasticity: Study one example of neuroplasticity”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992ACC-7E38-AA49-A0D3-8ED2F9C94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Review what was meant by </a:t>
            </a:r>
            <a:r>
              <a:rPr lang="en-GB" i="1" dirty="0"/>
              <a:t>neuroplasticity</a:t>
            </a:r>
            <a:endParaRPr lang="en-GB" dirty="0"/>
          </a:p>
          <a:p>
            <a:r>
              <a:rPr lang="en-GB" dirty="0"/>
              <a:t>Review at least TWO studies that relate to neuroplasticity and possibly cast a different light on the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42471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59E0E7-CC5A-4547-8E54-99D5717E3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5DF4C2-844C-8944-A411-6C0996D55F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following:</a:t>
            </a:r>
          </a:p>
          <a:p>
            <a:pPr lvl="1"/>
            <a:r>
              <a:rPr lang="en-GB" i="1" dirty="0"/>
              <a:t>Neuron</a:t>
            </a:r>
            <a:r>
              <a:rPr lang="en-GB" dirty="0"/>
              <a:t> and its parts</a:t>
            </a:r>
          </a:p>
          <a:p>
            <a:pPr lvl="1"/>
            <a:r>
              <a:rPr lang="en-GB" i="1" dirty="0"/>
              <a:t>Action potential </a:t>
            </a:r>
            <a:br>
              <a:rPr lang="en-GB" dirty="0"/>
            </a:br>
            <a:r>
              <a:rPr lang="en-GB" dirty="0"/>
              <a:t>(don’t use too much time with this)</a:t>
            </a:r>
          </a:p>
          <a:p>
            <a:pPr lvl="1"/>
            <a:r>
              <a:rPr lang="en-GB" i="1" dirty="0"/>
              <a:t>Synapse</a:t>
            </a:r>
            <a:r>
              <a:rPr lang="en-GB" dirty="0"/>
              <a:t> and </a:t>
            </a:r>
            <a:r>
              <a:rPr lang="en-GB" i="1" dirty="0"/>
              <a:t>synaptic transmission </a:t>
            </a:r>
            <a:r>
              <a:rPr lang="en-GB" dirty="0"/>
              <a:t>with </a:t>
            </a:r>
            <a:r>
              <a:rPr lang="en-GB" i="1" dirty="0"/>
              <a:t>excitatory</a:t>
            </a:r>
            <a:r>
              <a:rPr lang="en-GB" dirty="0"/>
              <a:t> and </a:t>
            </a:r>
            <a:r>
              <a:rPr lang="en-GB" i="1" dirty="0"/>
              <a:t>inhibitory neurotransmitters</a:t>
            </a:r>
          </a:p>
          <a:p>
            <a:pPr lvl="1"/>
            <a:r>
              <a:rPr lang="en-GB" i="1" dirty="0"/>
              <a:t>Agonist </a:t>
            </a:r>
            <a:r>
              <a:rPr lang="en-GB" dirty="0"/>
              <a:t>and </a:t>
            </a:r>
            <a:r>
              <a:rPr lang="en-GB" i="1" dirty="0"/>
              <a:t>antagonist</a:t>
            </a:r>
          </a:p>
        </p:txBody>
      </p:sp>
      <p:pic>
        <p:nvPicPr>
          <p:cNvPr id="6" name="Sisällön paikkamerkki 5" descr="Kuva, joka sisältää kohteen vihreä, valaistu, tähti, seisominen&#10;&#10;Kuvaus luotu automaattisesti">
            <a:extLst>
              <a:ext uri="{FF2B5EF4-FFF2-40B4-BE49-F238E27FC236}">
                <a16:creationId xmlns:a16="http://schemas.microsoft.com/office/drawing/2014/main" id="{FF7B249E-8E2F-5D4B-8F1C-BBB90D330F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2359225"/>
            <a:ext cx="4038598" cy="3007914"/>
          </a:xfrm>
        </p:spPr>
      </p:pic>
    </p:spTree>
    <p:extLst>
      <p:ext uri="{BB962C8B-B14F-4D97-AF65-F5344CB8AC3E}">
        <p14:creationId xmlns:p14="http://schemas.microsoft.com/office/powerpoint/2010/main" val="37664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520</Words>
  <Application>Microsoft Macintosh PowerPoint</Application>
  <PresentationFormat>Näytössä katseltava diaesitys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THE RELATIONSHIP BETWEEN THE BRAIN AND BEHAVIOUR (Dec 2019 syllabus revision)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85</cp:revision>
  <dcterms:created xsi:type="dcterms:W3CDTF">2016-01-27T06:20:57Z</dcterms:created>
  <dcterms:modified xsi:type="dcterms:W3CDTF">2022-01-14T11:19:33Z</dcterms:modified>
</cp:coreProperties>
</file>