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307" r:id="rId4"/>
    <p:sldId id="311" r:id="rId5"/>
    <p:sldId id="297" r:id="rId6"/>
    <p:sldId id="312" r:id="rId7"/>
    <p:sldId id="361" r:id="rId8"/>
    <p:sldId id="306" r:id="rId9"/>
    <p:sldId id="360" r:id="rId10"/>
    <p:sldId id="331" r:id="rId11"/>
    <p:sldId id="362" r:id="rId12"/>
    <p:sldId id="344" r:id="rId13"/>
    <p:sldId id="363" r:id="rId14"/>
    <p:sldId id="358" r:id="rId15"/>
    <p:sldId id="302" r:id="rId16"/>
    <p:sldId id="330" r:id="rId17"/>
    <p:sldId id="359" r:id="rId18"/>
    <p:sldId id="303" r:id="rId19"/>
    <p:sldId id="364" r:id="rId20"/>
    <p:sldId id="305" r:id="rId2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013858"/>
            <a:ext cx="7772400" cy="2452461"/>
          </a:xfrm>
        </p:spPr>
        <p:txBody>
          <a:bodyPr>
            <a:normAutofit/>
          </a:bodyPr>
          <a:lstStyle/>
          <a:p>
            <a:r>
              <a:rPr lang="fi-FI" b="1" dirty="0"/>
              <a:t>REVIEWING THE TROUBLE SPOTS </a:t>
            </a:r>
            <a:r>
              <a:rPr lang="fi-FI" b="1"/>
              <a:t>IN NEUROTRANSMISSION</a:t>
            </a:r>
            <a:br>
              <a:rPr lang="fi-FI" b="1" dirty="0"/>
            </a:br>
            <a:r>
              <a:rPr lang="fi-FI" b="1" dirty="0"/>
              <a:t>(</a:t>
            </a:r>
            <a:r>
              <a:rPr lang="fi-FI" b="1" dirty="0" err="1"/>
              <a:t>Dec</a:t>
            </a:r>
            <a:r>
              <a:rPr lang="fi-FI" b="1" dirty="0"/>
              <a:t> 2019 </a:t>
            </a:r>
            <a:r>
              <a:rPr lang="fi-FI" b="1" dirty="0" err="1"/>
              <a:t>syllabus</a:t>
            </a:r>
            <a:r>
              <a:rPr lang="fi-FI" b="1" dirty="0"/>
              <a:t> revision)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778828"/>
            <a:ext cx="6400800" cy="794657"/>
          </a:xfrm>
        </p:spPr>
        <p:txBody>
          <a:bodyPr/>
          <a:lstStyle/>
          <a:p>
            <a:r>
              <a:rPr lang="fi-FI" dirty="0"/>
              <a:t>19IB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02C53-4BE8-554C-9673-67153D8E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7D1528-9D0F-8F45-BB0F-8BDD76FDD6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Review the </a:t>
            </a:r>
            <a:r>
              <a:rPr lang="en-GB" b="1" dirty="0"/>
              <a:t>Fischer, Aron and Brown (2005) </a:t>
            </a:r>
            <a:r>
              <a:rPr lang="en-GB" dirty="0"/>
              <a:t>and </a:t>
            </a:r>
            <a:r>
              <a:rPr lang="en-GB" b="1" dirty="0"/>
              <a:t>Freed et al (2000) </a:t>
            </a:r>
            <a:r>
              <a:rPr lang="en-GB" dirty="0"/>
              <a:t>studies from your memos and/or from pages 68–70</a:t>
            </a:r>
          </a:p>
          <a:p>
            <a:pPr lvl="1"/>
            <a:r>
              <a:rPr lang="en-GB" dirty="0"/>
              <a:t>What do they tell you about the effects of </a:t>
            </a:r>
            <a:r>
              <a:rPr lang="en-GB" i="1" dirty="0"/>
              <a:t>dopamine</a:t>
            </a:r>
            <a:r>
              <a:rPr lang="en-GB" dirty="0"/>
              <a:t> on behaviour?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95E6D2-6748-9C42-878B-1173D6AE18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Study the gist of </a:t>
            </a:r>
            <a:r>
              <a:rPr lang="en-GB" b="1" dirty="0" err="1"/>
              <a:t>Berridge</a:t>
            </a:r>
            <a:r>
              <a:rPr lang="en-GB" b="1" dirty="0"/>
              <a:t> and </a:t>
            </a:r>
            <a:r>
              <a:rPr lang="en-GB" b="1" dirty="0" err="1"/>
              <a:t>Kringelbach</a:t>
            </a:r>
            <a:r>
              <a:rPr lang="en-GB" b="1" dirty="0"/>
              <a:t> (2009) </a:t>
            </a:r>
            <a:r>
              <a:rPr lang="en-GB" dirty="0"/>
              <a:t>from the teacher’s additional materials</a:t>
            </a:r>
          </a:p>
          <a:p>
            <a:pPr lvl="1"/>
            <a:r>
              <a:rPr lang="en-GB" dirty="0"/>
              <a:t>How does this study expand your understanding of </a:t>
            </a:r>
            <a:r>
              <a:rPr lang="en-GB" i="1" dirty="0"/>
              <a:t>dopamine</a:t>
            </a:r>
            <a:r>
              <a:rPr lang="en-GB" dirty="0"/>
              <a:t> on behaviour?</a:t>
            </a:r>
          </a:p>
        </p:txBody>
      </p:sp>
    </p:spTree>
    <p:extLst>
      <p:ext uri="{BB962C8B-B14F-4D97-AF65-F5344CB8AC3E}">
        <p14:creationId xmlns:p14="http://schemas.microsoft.com/office/powerpoint/2010/main" val="34695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80F00C-3203-4942-BDF3-F0F19EC6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A05BDF-174E-3640-BD92-4F455E754B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Serotonin</a:t>
            </a:r>
          </a:p>
          <a:p>
            <a:pPr lvl="1"/>
            <a:r>
              <a:rPr lang="en-GB" dirty="0"/>
              <a:t>A neurotransmitter related to mood, well-being and happiness, sleep cycle, digestive system and sexual behaviour</a:t>
            </a:r>
          </a:p>
          <a:p>
            <a:pPr lvl="1"/>
            <a:r>
              <a:rPr lang="en-GB" dirty="0"/>
              <a:t>Most of the serotonin within the human body is produced in the intestines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6C1C05-9EC2-6641-BAC3-E0DCAD1375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7086"/>
            <a:ext cx="4038600" cy="2932191"/>
          </a:xfrm>
        </p:spPr>
      </p:pic>
    </p:spTree>
    <p:extLst>
      <p:ext uri="{BB962C8B-B14F-4D97-AF65-F5344CB8AC3E}">
        <p14:creationId xmlns:p14="http://schemas.microsoft.com/office/powerpoint/2010/main" val="8070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36B3D4-C11F-9849-874E-0F83A5CB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5A28F7-C74F-8949-9324-35824D2C4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28881"/>
            <a:ext cx="4038600" cy="4875551"/>
          </a:xfrm>
        </p:spPr>
        <p:txBody>
          <a:bodyPr>
            <a:normAutofit/>
          </a:bodyPr>
          <a:lstStyle/>
          <a:p>
            <a:r>
              <a:rPr lang="en-GB" dirty="0"/>
              <a:t>Read pages 67-68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/>
              <a:t>Crockett et al (2010) </a:t>
            </a:r>
            <a:r>
              <a:rPr lang="en-GB" dirty="0"/>
              <a:t>study on the effect of serotonin on prosocial behaviour?</a:t>
            </a:r>
          </a:p>
          <a:p>
            <a:pPr lvl="1"/>
            <a:r>
              <a:rPr lang="en-GB" dirty="0"/>
              <a:t>In addition, try to do a MAGEC/GRENADE analysis of the study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C24F34A-5907-1B48-AF76-004C67DF0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903890"/>
            <a:ext cx="4191000" cy="3028950"/>
          </a:xfrm>
        </p:spPr>
      </p:pic>
    </p:spTree>
    <p:extLst>
      <p:ext uri="{BB962C8B-B14F-4D97-AF65-F5344CB8AC3E}">
        <p14:creationId xmlns:p14="http://schemas.microsoft.com/office/powerpoint/2010/main" val="29395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7EA375-D5C5-0F4E-8999-E069739E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17DA23-94C1-0948-BDDB-8349704E29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Acetylcholine</a:t>
            </a:r>
          </a:p>
          <a:p>
            <a:pPr lvl="1"/>
            <a:r>
              <a:rPr lang="en-GB" dirty="0"/>
              <a:t>A neurotransmitter involved in learning, memory, attention and muscle action</a:t>
            </a:r>
          </a:p>
          <a:p>
            <a:pPr lvl="1"/>
            <a:r>
              <a:rPr lang="en-GB" dirty="0"/>
              <a:t>Most abundant neurotransmitter within the body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0543BC1-0021-4A47-943E-205F12E8D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156426"/>
            <a:ext cx="4038600" cy="1413510"/>
          </a:xfrm>
        </p:spPr>
      </p:pic>
    </p:spTree>
    <p:extLst>
      <p:ext uri="{BB962C8B-B14F-4D97-AF65-F5344CB8AC3E}">
        <p14:creationId xmlns:p14="http://schemas.microsoft.com/office/powerpoint/2010/main" val="1030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2ED3DC-FDCB-5A47-A611-8B364210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BE8C5E-E0F2-464B-8856-99E7E487B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82886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Neurotransmitters are chemical messengers</a:t>
            </a:r>
          </a:p>
          <a:p>
            <a:pPr lvl="1"/>
            <a:r>
              <a:rPr lang="en-GB" b="1" dirty="0"/>
              <a:t>Excitatory neurotransmitters </a:t>
            </a:r>
            <a:r>
              <a:rPr lang="en-GB" i="1" dirty="0"/>
              <a:t>increase</a:t>
            </a:r>
            <a:r>
              <a:rPr lang="en-GB" dirty="0"/>
              <a:t> the likelihood of action potential in the receiving neuron</a:t>
            </a:r>
          </a:p>
          <a:p>
            <a:pPr lvl="1"/>
            <a:r>
              <a:rPr lang="en-GB" b="1" dirty="0"/>
              <a:t>Inhibitory neurotransmitters </a:t>
            </a:r>
            <a:r>
              <a:rPr lang="en-GB" dirty="0"/>
              <a:t>do the opposite =&gt; </a:t>
            </a:r>
            <a:r>
              <a:rPr lang="en-GB" i="1" dirty="0"/>
              <a:t>decrease</a:t>
            </a:r>
          </a:p>
          <a:p>
            <a:endParaRPr lang="en-GB" dirty="0"/>
          </a:p>
        </p:txBody>
      </p:sp>
      <p:pic>
        <p:nvPicPr>
          <p:cNvPr id="6" name="Sisällön paikkamerkki 5" descr="Kuva, joka sisältää kohteen merkki&#10;&#10;Kuvaus luotu automaattisesti">
            <a:extLst>
              <a:ext uri="{FF2B5EF4-FFF2-40B4-BE49-F238E27FC236}">
                <a16:creationId xmlns:a16="http://schemas.microsoft.com/office/drawing/2014/main" id="{D297E2D4-32E7-0C48-9BD2-DF2F8470B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2114" y="2328514"/>
            <a:ext cx="4038598" cy="3069334"/>
          </a:xfrm>
        </p:spPr>
      </p:pic>
    </p:spTree>
    <p:extLst>
      <p:ext uri="{BB962C8B-B14F-4D97-AF65-F5344CB8AC3E}">
        <p14:creationId xmlns:p14="http://schemas.microsoft.com/office/powerpoint/2010/main" val="8516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F367C0-24C0-F443-B2BE-0465F46E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58BDB-4A2D-8E45-9D73-E9B1E2227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 neuron and synapse relate to </a:t>
            </a:r>
            <a:r>
              <a:rPr lang="en-GB" i="1" dirty="0"/>
              <a:t>excitatory </a:t>
            </a:r>
            <a:r>
              <a:rPr lang="en-GB" dirty="0"/>
              <a:t>and </a:t>
            </a:r>
            <a:r>
              <a:rPr lang="en-GB" i="1" dirty="0"/>
              <a:t>inhibitory </a:t>
            </a:r>
            <a:r>
              <a:rPr lang="en-GB" dirty="0"/>
              <a:t>neurotransmitters?</a:t>
            </a:r>
          </a:p>
          <a:p>
            <a:pPr lvl="1"/>
            <a:r>
              <a:rPr lang="en-GB" dirty="0"/>
              <a:t>Excitatory neurotransmission: </a:t>
            </a:r>
            <a:r>
              <a:rPr lang="en-GB" b="1" dirty="0"/>
              <a:t>Fisher, Aron and Brown (2005)</a:t>
            </a:r>
            <a:r>
              <a:rPr lang="en-GB" dirty="0"/>
              <a:t> – </a:t>
            </a:r>
            <a:r>
              <a:rPr lang="en-GB" i="1" dirty="0"/>
              <a:t>Dopamine</a:t>
            </a:r>
            <a:r>
              <a:rPr lang="en-GB" dirty="0"/>
              <a:t> as an excitatory neurotransmitter in romantic love</a:t>
            </a:r>
          </a:p>
          <a:p>
            <a:pPr lvl="1"/>
            <a:r>
              <a:rPr lang="en-GB" dirty="0"/>
              <a:t>Inhibitory neurotransmission: </a:t>
            </a:r>
            <a:r>
              <a:rPr lang="en-GB" b="1" dirty="0"/>
              <a:t>Crockett et al. (2010)</a:t>
            </a:r>
            <a:r>
              <a:rPr lang="en-GB" dirty="0"/>
              <a:t> – </a:t>
            </a:r>
            <a:r>
              <a:rPr lang="en-GB" i="1" dirty="0"/>
              <a:t>Serotonin</a:t>
            </a:r>
            <a:r>
              <a:rPr lang="en-GB" dirty="0"/>
              <a:t> as an inhibitory neurotransmitter in prosocial behaviour</a:t>
            </a:r>
          </a:p>
        </p:txBody>
      </p:sp>
    </p:spTree>
    <p:extLst>
      <p:ext uri="{BB962C8B-B14F-4D97-AF65-F5344CB8AC3E}">
        <p14:creationId xmlns:p14="http://schemas.microsoft.com/office/powerpoint/2010/main" val="17893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433D7-8040-3247-AB5A-39749CBC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03AB7-32F6-B946-B9B2-1515D00FC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Agonist</a:t>
            </a:r>
            <a:r>
              <a:rPr lang="en-GB" dirty="0"/>
              <a:t> is a chemical that </a:t>
            </a:r>
            <a:r>
              <a:rPr lang="en-GB" i="1" dirty="0"/>
              <a:t>enhances </a:t>
            </a:r>
            <a:r>
              <a:rPr lang="en-GB" dirty="0"/>
              <a:t>the action of a neurotransmitter</a:t>
            </a:r>
          </a:p>
          <a:p>
            <a:endParaRPr lang="en-GB" b="1" dirty="0"/>
          </a:p>
          <a:p>
            <a:r>
              <a:rPr lang="en-GB" b="1" dirty="0"/>
              <a:t>Antagonist</a:t>
            </a:r>
            <a:r>
              <a:rPr lang="en-GB" dirty="0"/>
              <a:t> is a chemical that </a:t>
            </a:r>
            <a:r>
              <a:rPr lang="en-GB" i="1" dirty="0"/>
              <a:t>inhibits</a:t>
            </a:r>
            <a:r>
              <a:rPr lang="en-GB" dirty="0"/>
              <a:t> the action of a neurotransmitter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3F60842-B7F5-9441-976F-01ACB42DE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1714" y="1601453"/>
            <a:ext cx="2231572" cy="4523456"/>
          </a:xfrm>
        </p:spPr>
      </p:pic>
    </p:spTree>
    <p:extLst>
      <p:ext uri="{BB962C8B-B14F-4D97-AF65-F5344CB8AC3E}">
        <p14:creationId xmlns:p14="http://schemas.microsoft.com/office/powerpoint/2010/main" val="22208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82E776-D02C-7F4C-8EF3-BEC0B116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pic>
        <p:nvPicPr>
          <p:cNvPr id="7" name="Sisällön paikkamerkki 6" descr="Kuva, joka sisältää kohteen huone&#10;&#10;Kuvaus luotu automaattisesti">
            <a:extLst>
              <a:ext uri="{FF2B5EF4-FFF2-40B4-BE49-F238E27FC236}">
                <a16:creationId xmlns:a16="http://schemas.microsoft.com/office/drawing/2014/main" id="{D2D19415-CC49-6F4C-896A-E9601EB37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8202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A2904-1A73-A443-91EA-247A53E6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Agonist</a:t>
            </a:r>
            <a:r>
              <a:rPr lang="fi-FI" dirty="0"/>
              <a:t> and </a:t>
            </a:r>
            <a:r>
              <a:rPr lang="fi-FI" dirty="0" err="1"/>
              <a:t>antagonist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F9EE75-1D14-654C-973E-87ED8F317B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Convenient study: </a:t>
            </a:r>
            <a:r>
              <a:rPr lang="en-GB" b="1" dirty="0"/>
              <a:t>Rogers and </a:t>
            </a:r>
            <a:r>
              <a:rPr lang="en-GB" b="1" dirty="0" err="1"/>
              <a:t>Kesner</a:t>
            </a:r>
            <a:r>
              <a:rPr lang="en-GB" b="1" dirty="0"/>
              <a:t> (2003)</a:t>
            </a:r>
          </a:p>
          <a:p>
            <a:pPr lvl="1"/>
            <a:r>
              <a:rPr lang="en-GB" i="1" dirty="0"/>
              <a:t>Acetylcholine</a:t>
            </a:r>
            <a:r>
              <a:rPr lang="en-GB" dirty="0"/>
              <a:t> (agonist) </a:t>
            </a:r>
            <a:br>
              <a:rPr lang="en-GB" dirty="0"/>
            </a:br>
            <a:r>
              <a:rPr lang="en-GB" dirty="0"/>
              <a:t>in the formation of memories with </a:t>
            </a:r>
            <a:r>
              <a:rPr lang="en-GB" i="1" dirty="0"/>
              <a:t>scopolamine</a:t>
            </a:r>
            <a:r>
              <a:rPr lang="en-GB" dirty="0"/>
              <a:t> (antagonist)</a:t>
            </a:r>
          </a:p>
        </p:txBody>
      </p:sp>
      <p:pic>
        <p:nvPicPr>
          <p:cNvPr id="6" name="Sisällön paikkamerkki 5" descr="Kuva, joka sisältää kohteen kasvi, kukka, pasuuna&#10;&#10;Kuvaus luotu automaattisesti">
            <a:extLst>
              <a:ext uri="{FF2B5EF4-FFF2-40B4-BE49-F238E27FC236}">
                <a16:creationId xmlns:a16="http://schemas.microsoft.com/office/drawing/2014/main" id="{8D3292F3-3AD8-2749-82C5-55029E0357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77496"/>
            <a:ext cx="4038600" cy="2692400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241BB8F-D58B-FA49-A55A-0E4204E2A675}"/>
              </a:ext>
            </a:extLst>
          </p:cNvPr>
          <p:cNvSpPr txBox="1"/>
          <p:nvPr/>
        </p:nvSpPr>
        <p:spPr>
          <a:xfrm>
            <a:off x="2182047" y="5295166"/>
            <a:ext cx="4932312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Study Rogers and </a:t>
            </a:r>
            <a:r>
              <a:rPr lang="en-GB" sz="2400" b="1" dirty="0" err="1"/>
              <a:t>Kesner</a:t>
            </a:r>
            <a:r>
              <a:rPr lang="en-GB" sz="2400" b="1" dirty="0"/>
              <a:t> (2003) with </a:t>
            </a:r>
          </a:p>
          <a:p>
            <a:pPr algn="ctr"/>
            <a:r>
              <a:rPr lang="en-GB" sz="2400" b="1" dirty="0"/>
              <a:t>the help of the teacher’s handout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08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95F516-C706-BB4E-A480-A8FC8698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Past</a:t>
            </a:r>
            <a:r>
              <a:rPr lang="fi-FI" dirty="0"/>
              <a:t> </a:t>
            </a:r>
            <a:r>
              <a:rPr lang="fi-FI" dirty="0" err="1"/>
              <a:t>question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5B809B-5F50-1940-8667-F4EE2815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With reference to </a:t>
            </a:r>
            <a:r>
              <a:rPr lang="en-GB" b="1" dirty="0"/>
              <a:t>one </a:t>
            </a:r>
            <a:r>
              <a:rPr lang="en-GB" dirty="0"/>
              <a:t>study, outline the effect of </a:t>
            </a:r>
            <a:r>
              <a:rPr lang="en-GB" b="1" dirty="0"/>
              <a:t>one</a:t>
            </a:r>
            <a:r>
              <a:rPr lang="en-GB" dirty="0"/>
              <a:t> agonist </a:t>
            </a:r>
            <a:r>
              <a:rPr lang="en-GB" b="1" dirty="0"/>
              <a:t>or one </a:t>
            </a:r>
            <a:r>
              <a:rPr lang="en-GB" dirty="0"/>
              <a:t>antagonist on human behaviour (SAQ M21)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854E136-5102-C049-9B0C-728134085A99}"/>
              </a:ext>
            </a:extLst>
          </p:cNvPr>
          <p:cNvSpPr txBox="1"/>
          <p:nvPr/>
        </p:nvSpPr>
        <p:spPr>
          <a:xfrm>
            <a:off x="1682942" y="4444109"/>
            <a:ext cx="5778120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How would you answer this SAQ question?</a:t>
            </a:r>
          </a:p>
          <a:p>
            <a:pPr algn="ctr"/>
            <a:r>
              <a:rPr lang="en-GB" sz="2400" b="1" dirty="0"/>
              <a:t>Create a sketch response</a:t>
            </a:r>
          </a:p>
        </p:txBody>
      </p:sp>
    </p:spTree>
    <p:extLst>
      <p:ext uri="{BB962C8B-B14F-4D97-AF65-F5344CB8AC3E}">
        <p14:creationId xmlns:p14="http://schemas.microsoft.com/office/powerpoint/2010/main" val="29762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9E0E7-CC5A-4547-8E54-99D5717E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5DF4C2-844C-8944-A411-6C0996D55F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Review the following:</a:t>
            </a:r>
          </a:p>
          <a:p>
            <a:pPr lvl="1"/>
            <a:r>
              <a:rPr lang="en-GB" i="1" dirty="0"/>
              <a:t>Neuron</a:t>
            </a:r>
            <a:r>
              <a:rPr lang="en-GB" dirty="0"/>
              <a:t> and its parts</a:t>
            </a:r>
          </a:p>
          <a:p>
            <a:pPr lvl="1"/>
            <a:r>
              <a:rPr lang="en-GB" i="1" dirty="0"/>
              <a:t>Action potential </a:t>
            </a:r>
            <a:br>
              <a:rPr lang="en-GB" dirty="0"/>
            </a:br>
            <a:r>
              <a:rPr lang="en-GB" dirty="0"/>
              <a:t>(don’t use too much time with this)</a:t>
            </a:r>
          </a:p>
          <a:p>
            <a:pPr lvl="1"/>
            <a:r>
              <a:rPr lang="en-GB" i="1" dirty="0"/>
              <a:t>Synapse</a:t>
            </a:r>
            <a:r>
              <a:rPr lang="en-GB" dirty="0"/>
              <a:t> and </a:t>
            </a:r>
            <a:r>
              <a:rPr lang="en-GB" i="1" dirty="0"/>
              <a:t>synaptic transmission</a:t>
            </a:r>
          </a:p>
        </p:txBody>
      </p:sp>
      <p:pic>
        <p:nvPicPr>
          <p:cNvPr id="6" name="Sisällön paikkamerkki 5" descr="Kuva, joka sisältää kohteen vihreä, valaistu, tähti, seisominen&#10;&#10;Kuvaus luotu automaattisesti">
            <a:extLst>
              <a:ext uri="{FF2B5EF4-FFF2-40B4-BE49-F238E27FC236}">
                <a16:creationId xmlns:a16="http://schemas.microsoft.com/office/drawing/2014/main" id="{FF7B249E-8E2F-5D4B-8F1C-BBB90D330F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359225"/>
            <a:ext cx="4038598" cy="3007914"/>
          </a:xfrm>
        </p:spPr>
      </p:pic>
    </p:spTree>
    <p:extLst>
      <p:ext uri="{BB962C8B-B14F-4D97-AF65-F5344CB8AC3E}">
        <p14:creationId xmlns:p14="http://schemas.microsoft.com/office/powerpoint/2010/main" val="37664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02C26-FD02-424B-A8BA-A47A9CED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E2E05F3-0FB2-4B46-A0EF-079FE7757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Neuron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choice.npr.org</a:t>
            </a:r>
            <a:r>
              <a:rPr lang="fi-FI" dirty="0"/>
              <a:t>/</a:t>
            </a:r>
            <a:r>
              <a:rPr lang="fi-FI" dirty="0" err="1"/>
              <a:t>index.html?origin</a:t>
            </a:r>
            <a:r>
              <a:rPr lang="fi-FI" dirty="0"/>
              <a:t>=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www.npr.org</a:t>
            </a:r>
            <a:r>
              <a:rPr lang="fi-FI" dirty="0"/>
              <a:t>/</a:t>
            </a:r>
            <a:r>
              <a:rPr lang="fi-FI" dirty="0" err="1"/>
              <a:t>sections</a:t>
            </a:r>
            <a:r>
              <a:rPr lang="fi-FI" dirty="0"/>
              <a:t>/</a:t>
            </a:r>
            <a:r>
              <a:rPr lang="fi-FI" dirty="0" err="1"/>
              <a:t>health-shots</a:t>
            </a:r>
            <a:r>
              <a:rPr lang="fi-FI" dirty="0"/>
              <a:t>/2018/03/07/591305604/</a:t>
            </a:r>
            <a:r>
              <a:rPr lang="fi-FI" dirty="0" err="1"/>
              <a:t>sorry</a:t>
            </a:r>
            <a:r>
              <a:rPr lang="fi-FI" dirty="0"/>
              <a:t>-</a:t>
            </a:r>
            <a:r>
              <a:rPr lang="fi-FI" dirty="0" err="1"/>
              <a:t>adults</a:t>
            </a:r>
            <a:r>
              <a:rPr lang="fi-FI" dirty="0"/>
              <a:t>-no-</a:t>
            </a:r>
            <a:r>
              <a:rPr lang="fi-FI" dirty="0" err="1"/>
              <a:t>new</a:t>
            </a:r>
            <a:r>
              <a:rPr lang="fi-FI" dirty="0"/>
              <a:t>-</a:t>
            </a:r>
            <a:r>
              <a:rPr lang="fi-FI" dirty="0" err="1"/>
              <a:t>neurons</a:t>
            </a:r>
            <a:r>
              <a:rPr lang="fi-FI" dirty="0"/>
              <a:t>-for-</a:t>
            </a:r>
            <a:r>
              <a:rPr lang="fi-FI" dirty="0" err="1"/>
              <a:t>your</a:t>
            </a:r>
            <a:r>
              <a:rPr lang="fi-FI" dirty="0"/>
              <a:t>-</a:t>
            </a:r>
            <a:r>
              <a:rPr lang="fi-FI" dirty="0" err="1"/>
              <a:t>aging-brains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Drawing</a:t>
            </a:r>
            <a:r>
              <a:rPr lang="fi-FI" dirty="0"/>
              <a:t> of a </a:t>
            </a:r>
            <a:r>
              <a:rPr lang="fi-FI" dirty="0" err="1"/>
              <a:t>neuron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simple.wikipedia.org</a:t>
            </a:r>
            <a:r>
              <a:rPr lang="fi-FI" dirty="0"/>
              <a:t>/wiki/</a:t>
            </a:r>
            <a:r>
              <a:rPr lang="fi-FI" dirty="0" err="1"/>
              <a:t>Neuron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/>
              <a:t>Action </a:t>
            </a:r>
            <a:r>
              <a:rPr lang="fi-FI" dirty="0" err="1"/>
              <a:t>potential</a:t>
            </a:r>
            <a:r>
              <a:rPr lang="fi-FI" dirty="0"/>
              <a:t> 1 &lt;</a:t>
            </a:r>
            <a:r>
              <a:rPr lang="en-GB" dirty="0"/>
              <a:t>http://</a:t>
            </a:r>
            <a:r>
              <a:rPr lang="en-GB" dirty="0" err="1"/>
              <a:t>www.apstherapy.co.nz</a:t>
            </a:r>
            <a:r>
              <a:rPr lang="en-GB" dirty="0"/>
              <a:t>/action%20potentials.html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/>
              <a:t>Action </a:t>
            </a:r>
            <a:r>
              <a:rPr lang="fi-FI" dirty="0" err="1"/>
              <a:t>potential</a:t>
            </a:r>
            <a:r>
              <a:rPr lang="fi-FI" dirty="0"/>
              <a:t> 2 &lt;</a:t>
            </a:r>
            <a:r>
              <a:rPr lang="en-GB" dirty="0"/>
              <a:t>http://</a:t>
            </a:r>
            <a:r>
              <a:rPr lang="en-GB" dirty="0" err="1"/>
              <a:t>www.apstherapy.co.nz</a:t>
            </a:r>
            <a:r>
              <a:rPr lang="en-GB" dirty="0"/>
              <a:t>/action%20potentials.html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/>
              <a:t>Picture of a </a:t>
            </a:r>
            <a:r>
              <a:rPr lang="fi-FI" dirty="0" err="1"/>
              <a:t>synapse</a:t>
            </a:r>
            <a:r>
              <a:rPr lang="fi-FI" dirty="0"/>
              <a:t> &lt;http://163.178.103.176/</a:t>
            </a:r>
            <a:r>
              <a:rPr lang="fi-FI" dirty="0" err="1"/>
              <a:t>CasosBerne</a:t>
            </a:r>
            <a:r>
              <a:rPr lang="fi-FI" dirty="0"/>
              <a:t>/1aFCelular/Caso4-2/HTMLC/CasosB2/</a:t>
            </a:r>
            <a:r>
              <a:rPr lang="fi-FI" dirty="0" err="1"/>
              <a:t>Receptor</a:t>
            </a:r>
            <a:r>
              <a:rPr lang="fi-FI" dirty="0"/>
              <a:t>/Ch6.html&gt;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r>
              <a:rPr lang="fi-FI" dirty="0"/>
              <a:t>SSRI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neurosciencenews.com</a:t>
            </a:r>
            <a:r>
              <a:rPr lang="fi-FI" dirty="0"/>
              <a:t>/neuropharmacology-decynium-22-ssri-serotonin-248/&gt;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Agonists</a:t>
            </a:r>
            <a:r>
              <a:rPr lang="fi-FI" dirty="0"/>
              <a:t> and </a:t>
            </a:r>
            <a:r>
              <a:rPr lang="fi-FI" dirty="0" err="1"/>
              <a:t>antagonists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fi.m.wikipedia.org</a:t>
            </a:r>
            <a:r>
              <a:rPr lang="fi-FI" dirty="0"/>
              <a:t>/wiki/Antagonisti_(lääketiede)&gt;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Excitatory</a:t>
            </a:r>
            <a:r>
              <a:rPr lang="fi-FI" dirty="0"/>
              <a:t> and </a:t>
            </a:r>
            <a:r>
              <a:rPr lang="fi-FI" dirty="0" err="1"/>
              <a:t>inhibitory</a:t>
            </a:r>
            <a:r>
              <a:rPr lang="fi-FI" dirty="0"/>
              <a:t> </a:t>
            </a:r>
            <a:r>
              <a:rPr lang="fi-FI" dirty="0" err="1"/>
              <a:t>neurotransmitters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study.com</a:t>
            </a:r>
            <a:r>
              <a:rPr lang="fi-FI" dirty="0"/>
              <a:t>/academy/</a:t>
            </a:r>
            <a:r>
              <a:rPr lang="fi-FI" dirty="0" err="1"/>
              <a:t>lesson</a:t>
            </a:r>
            <a:r>
              <a:rPr lang="fi-FI" dirty="0"/>
              <a:t>/</a:t>
            </a:r>
            <a:r>
              <a:rPr lang="fi-FI" dirty="0" err="1"/>
              <a:t>types</a:t>
            </a:r>
            <a:r>
              <a:rPr lang="fi-FI" dirty="0"/>
              <a:t>-of-</a:t>
            </a:r>
            <a:r>
              <a:rPr lang="fi-FI" dirty="0" err="1"/>
              <a:t>neurotransmitters.html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2020. </a:t>
            </a:r>
          </a:p>
          <a:p>
            <a:r>
              <a:rPr lang="fi-FI" dirty="0" err="1"/>
              <a:t>Serotonin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/wiki/Serotoniini&gt; </a:t>
            </a:r>
            <a:r>
              <a:rPr lang="fi-FI" dirty="0" err="1"/>
              <a:t>Accessed</a:t>
            </a:r>
            <a:r>
              <a:rPr lang="fi-FI" dirty="0"/>
              <a:t> 15th of August 2020.</a:t>
            </a:r>
          </a:p>
          <a:p>
            <a:r>
              <a:rPr lang="fi-FI" dirty="0" err="1"/>
              <a:t>Scopolamine</a:t>
            </a:r>
            <a:r>
              <a:rPr lang="fi-FI" dirty="0"/>
              <a:t> / </a:t>
            </a:r>
            <a:r>
              <a:rPr lang="fi-FI" dirty="0" err="1"/>
              <a:t>Devil’s</a:t>
            </a:r>
            <a:r>
              <a:rPr lang="fi-FI" dirty="0"/>
              <a:t> </a:t>
            </a:r>
            <a:r>
              <a:rPr lang="fi-FI" dirty="0" err="1"/>
              <a:t>Breath</a:t>
            </a:r>
            <a:r>
              <a:rPr lang="fi-FI" dirty="0"/>
              <a:t>: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www.the-star.co.ke</a:t>
            </a:r>
            <a:r>
              <a:rPr lang="fi-FI" dirty="0"/>
              <a:t>/</a:t>
            </a:r>
            <a:r>
              <a:rPr lang="fi-FI" dirty="0" err="1"/>
              <a:t>sasa</a:t>
            </a:r>
            <a:r>
              <a:rPr lang="fi-FI" dirty="0"/>
              <a:t>/</a:t>
            </a:r>
            <a:r>
              <a:rPr lang="fi-FI" dirty="0" err="1"/>
              <a:t>lifestyle</a:t>
            </a:r>
            <a:r>
              <a:rPr lang="fi-FI" dirty="0"/>
              <a:t>/2019-06-08-devils-breath-used-to-hypnotise-rob-victims/&gt; </a:t>
            </a:r>
            <a:r>
              <a:rPr lang="fi-FI" dirty="0" err="1"/>
              <a:t>Accessed</a:t>
            </a:r>
            <a:r>
              <a:rPr lang="fi-FI" dirty="0"/>
              <a:t> 9th of </a:t>
            </a:r>
            <a:r>
              <a:rPr lang="fi-FI" dirty="0" err="1"/>
              <a:t>March</a:t>
            </a:r>
            <a:r>
              <a:rPr lang="fi-FI" dirty="0"/>
              <a:t> 2021.</a:t>
            </a:r>
          </a:p>
        </p:txBody>
      </p:sp>
    </p:spTree>
    <p:extLst>
      <p:ext uri="{BB962C8B-B14F-4D97-AF65-F5344CB8AC3E}">
        <p14:creationId xmlns:p14="http://schemas.microsoft.com/office/powerpoint/2010/main" val="230436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B52B28-5F68-8949-B828-F319B466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Neuron</a:t>
            </a:r>
            <a:endParaRPr lang="fi-FI" dirty="0"/>
          </a:p>
        </p:txBody>
      </p:sp>
      <p:pic>
        <p:nvPicPr>
          <p:cNvPr id="7" name="Sisällön paikkamerkki 6" descr="Kuva, joka sisältää kohteen kello&#10;&#10;Kuvaus luotu automaattisesti">
            <a:extLst>
              <a:ext uri="{FF2B5EF4-FFF2-40B4-BE49-F238E27FC236}">
                <a16:creationId xmlns:a16="http://schemas.microsoft.com/office/drawing/2014/main" id="{4F5E3426-1CC9-3D4D-87C1-E60185A82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18481"/>
            <a:ext cx="7620000" cy="4089400"/>
          </a:xfrm>
        </p:spPr>
      </p:pic>
    </p:spTree>
    <p:extLst>
      <p:ext uri="{BB962C8B-B14F-4D97-AF65-F5344CB8AC3E}">
        <p14:creationId xmlns:p14="http://schemas.microsoft.com/office/powerpoint/2010/main" val="157555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Action </a:t>
            </a:r>
            <a:r>
              <a:rPr lang="fi-FI" dirty="0" err="1"/>
              <a:t>potential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Nerve impulse, a function unique to nerve cells</a:t>
            </a:r>
          </a:p>
          <a:p>
            <a:endParaRPr lang="en-GB" dirty="0"/>
          </a:p>
          <a:p>
            <a:r>
              <a:rPr lang="en-GB" dirty="0"/>
              <a:t>Information </a:t>
            </a:r>
            <a:r>
              <a:rPr lang="en-GB" i="1" dirty="0"/>
              <a:t>within</a:t>
            </a:r>
            <a:r>
              <a:rPr lang="en-GB" dirty="0"/>
              <a:t> a neuron is conveyed electrically in the form of action potentials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2485231"/>
            <a:ext cx="2794000" cy="2755900"/>
          </a:xfrm>
        </p:spPr>
      </p:pic>
    </p:spTree>
    <p:extLst>
      <p:ext uri="{BB962C8B-B14F-4D97-AF65-F5344CB8AC3E}">
        <p14:creationId xmlns:p14="http://schemas.microsoft.com/office/powerpoint/2010/main" val="30002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Action </a:t>
            </a:r>
            <a:r>
              <a:rPr lang="fi-FI" dirty="0" err="1"/>
              <a:t>potential</a:t>
            </a:r>
            <a:endParaRPr lang="fi-FI" dirty="0"/>
          </a:p>
        </p:txBody>
      </p:sp>
      <p:pic>
        <p:nvPicPr>
          <p:cNvPr id="4" name="Sisällön paikkamerkki 3" descr="wpbea44cc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0" b="-8250"/>
          <a:stretch>
            <a:fillRect/>
          </a:stretch>
        </p:blipFill>
        <p:spPr>
          <a:xfrm>
            <a:off x="1047750" y="1924971"/>
            <a:ext cx="7048500" cy="3876421"/>
          </a:xfrm>
        </p:spPr>
      </p:pic>
    </p:spTree>
    <p:extLst>
      <p:ext uri="{BB962C8B-B14F-4D97-AF65-F5344CB8AC3E}">
        <p14:creationId xmlns:p14="http://schemas.microsoft.com/office/powerpoint/2010/main" val="84873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Synaptic</a:t>
            </a:r>
            <a:r>
              <a:rPr lang="fi-FI" dirty="0"/>
              <a:t> transmission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23657" cy="468085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Synapse is a junction between the axon terminal and the receiving neuron</a:t>
            </a:r>
          </a:p>
          <a:p>
            <a:endParaRPr lang="en-GB" dirty="0"/>
          </a:p>
          <a:p>
            <a:r>
              <a:rPr lang="en-GB" dirty="0"/>
              <a:t>Information </a:t>
            </a:r>
            <a:r>
              <a:rPr lang="en-GB" i="1" dirty="0"/>
              <a:t>between</a:t>
            </a:r>
            <a:r>
              <a:rPr lang="en-GB" dirty="0"/>
              <a:t> neurons is conveyed chemically through synapses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9425"/>
            <a:ext cx="4038600" cy="3212522"/>
          </a:xfrm>
        </p:spPr>
      </p:pic>
    </p:spTree>
    <p:extLst>
      <p:ext uri="{BB962C8B-B14F-4D97-AF65-F5344CB8AC3E}">
        <p14:creationId xmlns:p14="http://schemas.microsoft.com/office/powerpoint/2010/main" val="38027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Synaptic</a:t>
            </a:r>
            <a:r>
              <a:rPr lang="fi-FI" dirty="0"/>
              <a:t> transmission</a:t>
            </a:r>
          </a:p>
        </p:txBody>
      </p:sp>
      <p:pic>
        <p:nvPicPr>
          <p:cNvPr id="7" name="Sisällön paikkamerkki 3" descr="synaptic_transmission_me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552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65DEBE-8F25-7442-8D8C-E0089727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Syllabus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Finals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2B9AA4-607C-C74E-A15F-41EE1CD0E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Syllabus state:</a:t>
            </a:r>
          </a:p>
          <a:p>
            <a:pPr lvl="1"/>
            <a:r>
              <a:rPr lang="en-GB" i="1" dirty="0"/>
              <a:t>“Neurotransmitters and their effects on behaviour: Study </a:t>
            </a:r>
            <a:r>
              <a:rPr lang="en-GB" b="1" i="1" dirty="0"/>
              <a:t>one</a:t>
            </a:r>
            <a:r>
              <a:rPr lang="en-GB" i="1" dirty="0"/>
              <a:t> neurotransmitter and its effect on behaviour”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19C731-6FD5-2D41-AD79-1F6689692C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Questions in the Finals can be like:</a:t>
            </a:r>
          </a:p>
          <a:p>
            <a:pPr lvl="1"/>
            <a:r>
              <a:rPr lang="en-GB" i="1" dirty="0"/>
              <a:t>“Discuss the effect of </a:t>
            </a:r>
            <a:br>
              <a:rPr lang="en-GB" i="1" dirty="0"/>
            </a:br>
            <a:r>
              <a:rPr lang="en-GB" b="1" i="1" dirty="0"/>
              <a:t>one or more</a:t>
            </a:r>
            <a:r>
              <a:rPr lang="en-GB" i="1" dirty="0"/>
              <a:t> neuro-transmitters on behaviour (ERQ N20)”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C4BC217-BF78-1146-BCBE-EBCC9D61FA41}"/>
              </a:ext>
            </a:extLst>
          </p:cNvPr>
          <p:cNvSpPr txBox="1"/>
          <p:nvPr/>
        </p:nvSpPr>
        <p:spPr>
          <a:xfrm>
            <a:off x="1173479" y="5026704"/>
            <a:ext cx="6949468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Can you see the slight tension between </a:t>
            </a:r>
            <a:br>
              <a:rPr lang="en-GB" sz="2400" b="1" dirty="0"/>
            </a:br>
            <a:r>
              <a:rPr lang="en-GB" sz="2400" b="1" dirty="0"/>
              <a:t>the syllabus and the November 2020 essay question?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820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EE2A6-9793-ED40-9769-19FB07BB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81ADCF-5318-1E40-82F3-2E494362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35286"/>
          </a:xfrm>
        </p:spPr>
        <p:txBody>
          <a:bodyPr/>
          <a:lstStyle/>
          <a:p>
            <a:r>
              <a:rPr lang="en-GB" b="1" dirty="0"/>
              <a:t>Dopamine</a:t>
            </a:r>
          </a:p>
          <a:p>
            <a:pPr lvl="1"/>
            <a:r>
              <a:rPr lang="en-GB" dirty="0"/>
              <a:t>A neurotransmitter involved in motivational behaviour like pleasure seeking, control of movement, emotional response and addictive behaviour</a:t>
            </a:r>
          </a:p>
          <a:p>
            <a:pPr lvl="1"/>
            <a:r>
              <a:rPr lang="en-GB" dirty="0"/>
              <a:t>Released in the brain’s reward system</a:t>
            </a:r>
          </a:p>
        </p:txBody>
      </p:sp>
      <p:pic>
        <p:nvPicPr>
          <p:cNvPr id="6" name="Sisällön paikkamerkki 5" descr="Kuva, joka sisältää kohteen kukka&#10;&#10;Kuvaus luotu automaattisesti">
            <a:extLst>
              <a:ext uri="{FF2B5EF4-FFF2-40B4-BE49-F238E27FC236}">
                <a16:creationId xmlns:a16="http://schemas.microsoft.com/office/drawing/2014/main" id="{1E4ABA94-8992-DB45-B1FF-AA38C23FF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94099"/>
            <a:ext cx="4038600" cy="2229307"/>
          </a:xfrm>
        </p:spPr>
      </p:pic>
    </p:spTree>
    <p:extLst>
      <p:ext uri="{BB962C8B-B14F-4D97-AF65-F5344CB8AC3E}">
        <p14:creationId xmlns:p14="http://schemas.microsoft.com/office/powerpoint/2010/main" val="42180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786</Words>
  <Application>Microsoft Macintosh PowerPoint</Application>
  <PresentationFormat>Näytössä katseltava diaesitys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Office-teema</vt:lpstr>
      <vt:lpstr>REVIEWING THE TROUBLE SPOTS IN NEUROTRANSMISSION (Dec 2019 syllabus revision)</vt:lpstr>
      <vt:lpstr>TASK</vt:lpstr>
      <vt:lpstr>Neuron</vt:lpstr>
      <vt:lpstr>Action potential</vt:lpstr>
      <vt:lpstr>Action potential</vt:lpstr>
      <vt:lpstr>Synaptic transmission</vt:lpstr>
      <vt:lpstr>Synaptic transmission</vt:lpstr>
      <vt:lpstr>Syllabus and the Finals</vt:lpstr>
      <vt:lpstr>Neurotransmitters</vt:lpstr>
      <vt:lpstr>TASK</vt:lpstr>
      <vt:lpstr>Neurotransmitter</vt:lpstr>
      <vt:lpstr>TASK</vt:lpstr>
      <vt:lpstr>Neurotransmitters</vt:lpstr>
      <vt:lpstr>Neurotransmitters</vt:lpstr>
      <vt:lpstr>Neurotransmitters</vt:lpstr>
      <vt:lpstr>Neurotransmitters</vt:lpstr>
      <vt:lpstr>Neurotransmitters</vt:lpstr>
      <vt:lpstr>Agonist and antagonist</vt:lpstr>
      <vt:lpstr>Past question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96</cp:revision>
  <dcterms:created xsi:type="dcterms:W3CDTF">2016-01-27T06:20:57Z</dcterms:created>
  <dcterms:modified xsi:type="dcterms:W3CDTF">2021-08-16T04:46:42Z</dcterms:modified>
</cp:coreProperties>
</file>